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31"/>
    <p:restoredTop sz="94631"/>
  </p:normalViewPr>
  <p:slideViewPr>
    <p:cSldViewPr snapToGrid="0" snapToObjects="1" showGuides="1">
      <p:cViewPr>
        <p:scale>
          <a:sx n="45" d="100"/>
          <a:sy n="45" d="100"/>
        </p:scale>
        <p:origin x="1856" y="99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B49-768B-1745-B187-E7552C873B85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970D-6D98-8D4E-9558-E04D27529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14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B49-768B-1745-B187-E7552C873B85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970D-6D98-8D4E-9558-E04D27529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87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B49-768B-1745-B187-E7552C873B85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970D-6D98-8D4E-9558-E04D27529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5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B49-768B-1745-B187-E7552C873B85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970D-6D98-8D4E-9558-E04D27529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332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B49-768B-1745-B187-E7552C873B85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970D-6D98-8D4E-9558-E04D27529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4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B49-768B-1745-B187-E7552C873B85}" type="datetimeFigureOut">
              <a:rPr lang="en-US" smtClean="0"/>
              <a:t>5/8/20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970D-6D98-8D4E-9558-E04D27529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06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B49-768B-1745-B187-E7552C873B85}" type="datetimeFigureOut">
              <a:rPr lang="en-US" smtClean="0"/>
              <a:t>5/8/20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970D-6D98-8D4E-9558-E04D27529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6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B49-768B-1745-B187-E7552C873B85}" type="datetimeFigureOut">
              <a:rPr lang="en-US" smtClean="0"/>
              <a:t>5/8/20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970D-6D98-8D4E-9558-E04D27529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80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B49-768B-1745-B187-E7552C873B85}" type="datetimeFigureOut">
              <a:rPr lang="en-US" smtClean="0"/>
              <a:t>5/8/20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970D-6D98-8D4E-9558-E04D27529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6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B49-768B-1745-B187-E7552C873B85}" type="datetimeFigureOut">
              <a:rPr lang="en-US" smtClean="0"/>
              <a:t>5/8/20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970D-6D98-8D4E-9558-E04D27529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845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B49-768B-1745-B187-E7552C873B85}" type="datetimeFigureOut">
              <a:rPr lang="en-US" smtClean="0"/>
              <a:t>5/8/20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970D-6D98-8D4E-9558-E04D27529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95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31B49-768B-1745-B187-E7552C873B85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3970D-6D98-8D4E-9558-E04D27529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53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DB764-C886-AA4F-8DC9-56FA8DCD7A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1200" dirty="0"/>
              <a:t>If you must burn</a:t>
            </a:r>
          </a:p>
        </p:txBody>
      </p:sp>
      <p:pic>
        <p:nvPicPr>
          <p:cNvPr id="49" name="border" descr="Tan background with blue lines" title="Decorative element">
            <a:extLst>
              <a:ext uri="{FF2B5EF4-FFF2-40B4-BE49-F238E27FC236}">
                <a16:creationId xmlns:a16="http://schemas.microsoft.com/office/drawing/2014/main" id="{7443259A-615B-914F-BB4B-9404D26ED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431800"/>
            <a:ext cx="6908800" cy="9194800"/>
          </a:xfrm>
          <a:prstGeom prst="rect">
            <a:avLst/>
          </a:prstGeom>
        </p:spPr>
      </p:pic>
      <p:pic>
        <p:nvPicPr>
          <p:cNvPr id="13" name="if you must birm" descr="&quot;IF YOU MUST BURN&quot; in all caps green sans serif font, bold" title="If you must burn">
            <a:extLst>
              <a:ext uri="{FF2B5EF4-FFF2-40B4-BE49-F238E27FC236}">
                <a16:creationId xmlns:a16="http://schemas.microsoft.com/office/drawing/2014/main" id="{401A23E2-EC91-B442-91C5-96E0D83A8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50" y="621546"/>
            <a:ext cx="6400800" cy="711200"/>
          </a:xfrm>
          <a:prstGeom prst="rect">
            <a:avLst/>
          </a:prstGeom>
        </p:spPr>
      </p:pic>
      <p:pic>
        <p:nvPicPr>
          <p:cNvPr id="19" name="cell Picture 18" descr="Hand holding cell phone with firefighter on screen" title="Cell phone">
            <a:extLst>
              <a:ext uri="{FF2B5EF4-FFF2-40B4-BE49-F238E27FC236}">
                <a16:creationId xmlns:a16="http://schemas.microsoft.com/office/drawing/2014/main" id="{FB6DBF83-26F2-CE49-A108-93DDECF245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177" y="1623373"/>
            <a:ext cx="1155700" cy="1473200"/>
          </a:xfrm>
          <a:prstGeom prst="rect">
            <a:avLst/>
          </a:prstGeom>
        </p:spPr>
      </p:pic>
      <p:sp>
        <p:nvSpPr>
          <p:cNvPr id="52" name="for current TextBox 51">
            <a:extLst>
              <a:ext uri="{FF2B5EF4-FFF2-40B4-BE49-F238E27FC236}">
                <a16:creationId xmlns:a16="http://schemas.microsoft.com/office/drawing/2014/main" id="{FCE172AF-FFE9-224F-AA57-A3D6335BA310}"/>
              </a:ext>
            </a:extLst>
          </p:cNvPr>
          <p:cNvSpPr txBox="1"/>
          <p:nvPr/>
        </p:nvSpPr>
        <p:spPr>
          <a:xfrm>
            <a:off x="1710116" y="1496284"/>
            <a:ext cx="102209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For current fire restrictions, </a:t>
            </a:r>
            <a:r>
              <a:rPr lang="en-US" sz="1200" b="1" dirty="0"/>
              <a:t>contact your local fire department or the Virginia Department of Forestry office. </a:t>
            </a:r>
          </a:p>
        </p:txBody>
      </p:sp>
      <p:sp>
        <p:nvSpPr>
          <p:cNvPr id="51" name="follow tips">
            <a:extLst>
              <a:ext uri="{FF2B5EF4-FFF2-40B4-BE49-F238E27FC236}">
                <a16:creationId xmlns:a16="http://schemas.microsoft.com/office/drawing/2014/main" id="{4D189C88-E9F6-184F-946E-BC21B7927821}"/>
              </a:ext>
            </a:extLst>
          </p:cNvPr>
          <p:cNvSpPr txBox="1"/>
          <p:nvPr/>
        </p:nvSpPr>
        <p:spPr>
          <a:xfrm>
            <a:off x="2901064" y="1522492"/>
            <a:ext cx="1975736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Follow these tips to protect your home, neighborhood 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and forests from wildfire!</a:t>
            </a:r>
            <a:endParaRPr lang="en-US" b="1" dirty="0"/>
          </a:p>
        </p:txBody>
      </p:sp>
      <p:sp>
        <p:nvSpPr>
          <p:cNvPr id="50" name="keep">
            <a:extLst>
              <a:ext uri="{FF2B5EF4-FFF2-40B4-BE49-F238E27FC236}">
                <a16:creationId xmlns:a16="http://schemas.microsoft.com/office/drawing/2014/main" id="{35629404-DBD1-0848-B42F-8D2A18671CF5}"/>
              </a:ext>
            </a:extLst>
          </p:cNvPr>
          <p:cNvSpPr txBox="1"/>
          <p:nvPr/>
        </p:nvSpPr>
        <p:spPr>
          <a:xfrm>
            <a:off x="5166370" y="1436215"/>
            <a:ext cx="1022092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Keep your burn pile </a:t>
            </a:r>
            <a:r>
              <a:rPr lang="en-US" sz="1200" b="1" dirty="0">
                <a:solidFill>
                  <a:srgbClr val="C00000"/>
                </a:solidFill>
              </a:rPr>
              <a:t>300 feet (100 yards) AWAY</a:t>
            </a:r>
          </a:p>
          <a:p>
            <a:r>
              <a:rPr lang="en-US" sz="1200" b="1" dirty="0"/>
              <a:t>from any</a:t>
            </a:r>
          </a:p>
          <a:p>
            <a:r>
              <a:rPr lang="en-US" sz="1200" b="1" dirty="0"/>
              <a:t>dry grass or</a:t>
            </a:r>
          </a:p>
          <a:p>
            <a:r>
              <a:rPr lang="en-US" sz="1200" b="1" dirty="0"/>
              <a:t>woodland.</a:t>
            </a:r>
          </a:p>
        </p:txBody>
      </p:sp>
      <p:pic>
        <p:nvPicPr>
          <p:cNvPr id="15" name="field" descr="Football field with yellow arorw showing 100 yards and 300 feet, with trees at goal line in foreground, burn pile at other goal line." title="Burn pile">
            <a:extLst>
              <a:ext uri="{FF2B5EF4-FFF2-40B4-BE49-F238E27FC236}">
                <a16:creationId xmlns:a16="http://schemas.microsoft.com/office/drawing/2014/main" id="{762732E4-A883-F245-B23F-78262720E6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6793" y="1436215"/>
            <a:ext cx="1485900" cy="1676400"/>
          </a:xfrm>
          <a:prstGeom prst="rect">
            <a:avLst/>
          </a:prstGeom>
        </p:spPr>
      </p:pic>
      <p:pic>
        <p:nvPicPr>
          <p:cNvPr id="35" name="rake pile" descr="Person with rake tending burn pile" title="Stay with burn pile">
            <a:extLst>
              <a:ext uri="{FF2B5EF4-FFF2-40B4-BE49-F238E27FC236}">
                <a16:creationId xmlns:a16="http://schemas.microsoft.com/office/drawing/2014/main" id="{20F2FF5C-0D05-D94A-B62A-6F7739FD10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823" y="3137151"/>
            <a:ext cx="1701800" cy="1778000"/>
          </a:xfrm>
          <a:prstGeom prst="rect">
            <a:avLst/>
          </a:prstGeom>
        </p:spPr>
      </p:pic>
      <p:sp>
        <p:nvSpPr>
          <p:cNvPr id="55" name="keep">
            <a:extLst>
              <a:ext uri="{FF2B5EF4-FFF2-40B4-BE49-F238E27FC236}">
                <a16:creationId xmlns:a16="http://schemas.microsoft.com/office/drawing/2014/main" id="{2A4FD9AF-5464-B841-86AC-E3A15FEE8518}"/>
              </a:ext>
            </a:extLst>
          </p:cNvPr>
          <p:cNvSpPr txBox="1"/>
          <p:nvPr/>
        </p:nvSpPr>
        <p:spPr>
          <a:xfrm>
            <a:off x="1309910" y="3201910"/>
            <a:ext cx="136069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Keep your debris pile small, </a:t>
            </a:r>
            <a:r>
              <a:rPr lang="en-US" sz="1200" b="1" dirty="0"/>
              <a:t>adding to it as it burns down.</a:t>
            </a:r>
          </a:p>
        </p:txBody>
      </p:sp>
      <p:sp>
        <p:nvSpPr>
          <p:cNvPr id="53" name="february">
            <a:extLst>
              <a:ext uri="{FF2B5EF4-FFF2-40B4-BE49-F238E27FC236}">
                <a16:creationId xmlns:a16="http://schemas.microsoft.com/office/drawing/2014/main" id="{A4D2615C-A769-EF4E-9B0A-BEAA89F0ABDD}"/>
              </a:ext>
            </a:extLst>
          </p:cNvPr>
          <p:cNvSpPr txBox="1"/>
          <p:nvPr/>
        </p:nvSpPr>
        <p:spPr>
          <a:xfrm>
            <a:off x="2883086" y="3234437"/>
            <a:ext cx="209218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From February 15 through April 30, </a:t>
            </a:r>
            <a:r>
              <a:rPr lang="en-US" sz="1200" b="1" dirty="0">
                <a:solidFill>
                  <a:srgbClr val="C00000"/>
                </a:solidFill>
              </a:rPr>
              <a:t>only burn AFTER 4  PM. </a:t>
            </a:r>
            <a:endParaRPr lang="en-US" sz="1200" b="1" dirty="0"/>
          </a:p>
        </p:txBody>
      </p:sp>
      <p:pic>
        <p:nvPicPr>
          <p:cNvPr id="31" name="clock" descr="Clock showing that you can burn after 4 pm" title="CLock">
            <a:extLst>
              <a:ext uri="{FF2B5EF4-FFF2-40B4-BE49-F238E27FC236}">
                <a16:creationId xmlns:a16="http://schemas.microsoft.com/office/drawing/2014/main" id="{D628164D-BA2A-D043-B2F5-8AD2E88B1B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69751" y="3680821"/>
            <a:ext cx="1117600" cy="1117600"/>
          </a:xfrm>
          <a:prstGeom prst="rect">
            <a:avLst/>
          </a:prstGeom>
        </p:spPr>
      </p:pic>
      <p:sp>
        <p:nvSpPr>
          <p:cNvPr id="54" name="no new">
            <a:extLst>
              <a:ext uri="{FF2B5EF4-FFF2-40B4-BE49-F238E27FC236}">
                <a16:creationId xmlns:a16="http://schemas.microsoft.com/office/drawing/2014/main" id="{928449F1-B082-1740-8B0D-4FF760F329CD}"/>
              </a:ext>
            </a:extLst>
          </p:cNvPr>
          <p:cNvSpPr txBox="1"/>
          <p:nvPr/>
        </p:nvSpPr>
        <p:spPr>
          <a:xfrm>
            <a:off x="4112658" y="3930720"/>
            <a:ext cx="86261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No new fires set or fuel added after midnight.</a:t>
            </a:r>
          </a:p>
        </p:txBody>
      </p:sp>
      <p:sp>
        <p:nvSpPr>
          <p:cNvPr id="56" name="if it">
            <a:extLst>
              <a:ext uri="{FF2B5EF4-FFF2-40B4-BE49-F238E27FC236}">
                <a16:creationId xmlns:a16="http://schemas.microsoft.com/office/drawing/2014/main" id="{F942451D-CDA2-A641-A5FE-55C74BB90AD7}"/>
              </a:ext>
            </a:extLst>
          </p:cNvPr>
          <p:cNvSpPr txBox="1"/>
          <p:nvPr/>
        </p:nvSpPr>
        <p:spPr>
          <a:xfrm>
            <a:off x="5142368" y="3201910"/>
            <a:ext cx="2092188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If it is dry and windy, postpone</a:t>
            </a:r>
          </a:p>
          <a:p>
            <a:r>
              <a:rPr lang="en-US" sz="1200" b="1" dirty="0">
                <a:solidFill>
                  <a:srgbClr val="C00000"/>
                </a:solidFill>
              </a:rPr>
              <a:t>burning. </a:t>
            </a:r>
            <a:r>
              <a:rPr lang="en-US" sz="1200" b="1" dirty="0"/>
              <a:t>Wait </a:t>
            </a:r>
          </a:p>
          <a:p>
            <a:r>
              <a:rPr lang="en-US" sz="1200" b="1" dirty="0"/>
              <a:t>until the </a:t>
            </a:r>
          </a:p>
          <a:p>
            <a:r>
              <a:rPr lang="en-US" sz="1200" b="1" dirty="0"/>
              <a:t>humidity is</a:t>
            </a:r>
          </a:p>
          <a:p>
            <a:r>
              <a:rPr lang="en-US" sz="1200" b="1" dirty="0"/>
              <a:t>high and </a:t>
            </a:r>
          </a:p>
          <a:p>
            <a:r>
              <a:rPr lang="en-US" sz="1200" b="1" dirty="0"/>
              <a:t>winds are </a:t>
            </a:r>
          </a:p>
          <a:p>
            <a:r>
              <a:rPr lang="en-US" sz="1200" b="1" dirty="0"/>
              <a:t>calm.</a:t>
            </a:r>
          </a:p>
        </p:txBody>
      </p:sp>
      <p:pic>
        <p:nvPicPr>
          <p:cNvPr id="29" name="dry" descr="Wilted plant and tree blowing tree limbs" title="Dry and WINDY">
            <a:extLst>
              <a:ext uri="{FF2B5EF4-FFF2-40B4-BE49-F238E27FC236}">
                <a16:creationId xmlns:a16="http://schemas.microsoft.com/office/drawing/2014/main" id="{F38F4C68-478C-544E-AE66-A3D5E6C2A8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251" y="3568951"/>
            <a:ext cx="1676400" cy="1346200"/>
          </a:xfrm>
          <a:prstGeom prst="rect">
            <a:avLst/>
          </a:prstGeom>
        </p:spPr>
      </p:pic>
      <p:sp>
        <p:nvSpPr>
          <p:cNvPr id="58" name="call">
            <a:extLst>
              <a:ext uri="{FF2B5EF4-FFF2-40B4-BE49-F238E27FC236}">
                <a16:creationId xmlns:a16="http://schemas.microsoft.com/office/drawing/2014/main" id="{57977CC9-9BD5-814B-84FE-CBE85FA5668A}"/>
              </a:ext>
            </a:extLst>
          </p:cNvPr>
          <p:cNvSpPr txBox="1"/>
          <p:nvPr/>
        </p:nvSpPr>
        <p:spPr>
          <a:xfrm>
            <a:off x="617660" y="5008039"/>
            <a:ext cx="200578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Have communication available </a:t>
            </a:r>
            <a:r>
              <a:rPr lang="en-US" sz="1200" b="1" dirty="0"/>
              <a:t>or have someone nearby who </a:t>
            </a:r>
          </a:p>
          <a:p>
            <a:r>
              <a:rPr lang="en-US" sz="1200" b="1" dirty="0"/>
              <a:t>                    can call for help</a:t>
            </a:r>
          </a:p>
          <a:p>
            <a:r>
              <a:rPr lang="en-US" sz="1200" b="1" dirty="0"/>
              <a:t>                       in case of an</a:t>
            </a:r>
          </a:p>
          <a:p>
            <a:r>
              <a:rPr lang="en-US" sz="1200" b="1" dirty="0"/>
              <a:t>                          emergency.</a:t>
            </a:r>
          </a:p>
        </p:txBody>
      </p:sp>
      <p:pic>
        <p:nvPicPr>
          <p:cNvPr id="27" name="call phone" descr="Man with cell phone next to burn pile, holdinh shovel" title="Call 911">
            <a:extLst>
              <a:ext uri="{FF2B5EF4-FFF2-40B4-BE49-F238E27FC236}">
                <a16:creationId xmlns:a16="http://schemas.microsoft.com/office/drawing/2014/main" id="{896B220B-0E49-8749-AF5F-63422D01FB5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1500" y="5436856"/>
            <a:ext cx="1371600" cy="1282700"/>
          </a:xfrm>
          <a:prstGeom prst="rect">
            <a:avLst/>
          </a:prstGeom>
        </p:spPr>
      </p:pic>
      <p:pic>
        <p:nvPicPr>
          <p:cNvPr id="25" name="water" descr="Person with shovel and bucket of water, dousing flame with water from hose" title="Water handy">
            <a:extLst>
              <a:ext uri="{FF2B5EF4-FFF2-40B4-BE49-F238E27FC236}">
                <a16:creationId xmlns:a16="http://schemas.microsoft.com/office/drawing/2014/main" id="{17BA2C47-4350-C449-B666-0C32FACB95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06322" y="5190520"/>
            <a:ext cx="1663700" cy="1536700"/>
          </a:xfrm>
          <a:prstGeom prst="rect">
            <a:avLst/>
          </a:prstGeom>
        </p:spPr>
      </p:pic>
      <p:sp>
        <p:nvSpPr>
          <p:cNvPr id="57" name="have watrt">
            <a:extLst>
              <a:ext uri="{FF2B5EF4-FFF2-40B4-BE49-F238E27FC236}">
                <a16:creationId xmlns:a16="http://schemas.microsoft.com/office/drawing/2014/main" id="{14B9EABD-45C1-4D4F-9255-8ED94AE4659C}"/>
              </a:ext>
            </a:extLst>
          </p:cNvPr>
          <p:cNvSpPr txBox="1"/>
          <p:nvPr/>
        </p:nvSpPr>
        <p:spPr>
          <a:xfrm>
            <a:off x="3511905" y="5015011"/>
            <a:ext cx="141895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Have water and hand</a:t>
            </a:r>
          </a:p>
          <a:p>
            <a:r>
              <a:rPr lang="en-US" sz="1200" b="1" dirty="0"/>
              <a:t>    tools, such as a </a:t>
            </a:r>
          </a:p>
          <a:p>
            <a:r>
              <a:rPr lang="en-US" sz="1200" b="1" dirty="0"/>
              <a:t>      shovel and/or</a:t>
            </a:r>
          </a:p>
          <a:p>
            <a:r>
              <a:rPr lang="en-US" sz="1200" b="1" dirty="0"/>
              <a:t>          rake, available.</a:t>
            </a:r>
          </a:p>
        </p:txBody>
      </p:sp>
      <p:sp>
        <p:nvSpPr>
          <p:cNvPr id="59" name="clear">
            <a:extLst>
              <a:ext uri="{FF2B5EF4-FFF2-40B4-BE49-F238E27FC236}">
                <a16:creationId xmlns:a16="http://schemas.microsoft.com/office/drawing/2014/main" id="{BF82AA32-3375-2642-8D8F-075DFE5CFD33}"/>
              </a:ext>
            </a:extLst>
          </p:cNvPr>
          <p:cNvSpPr txBox="1"/>
          <p:nvPr/>
        </p:nvSpPr>
        <p:spPr>
          <a:xfrm>
            <a:off x="5166370" y="5033955"/>
            <a:ext cx="188841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Clear all flammable materials, </a:t>
            </a:r>
            <a:r>
              <a:rPr lang="en-US" sz="1200" b="1" dirty="0"/>
              <a:t>such as dry leaves and </a:t>
            </a:r>
          </a:p>
          <a:p>
            <a:r>
              <a:rPr lang="en-US" sz="1200" b="1" dirty="0"/>
              <a:t>dry grass, from around </a:t>
            </a:r>
          </a:p>
          <a:p>
            <a:r>
              <a:rPr lang="en-US" sz="1200" b="1" dirty="0"/>
              <a:t>the fire.</a:t>
            </a:r>
          </a:p>
        </p:txBody>
      </p:sp>
      <p:pic>
        <p:nvPicPr>
          <p:cNvPr id="23" name="rake" descr="Man with rake clesaring flammable materials from burn pile" title="Raking">
            <a:extLst>
              <a:ext uri="{FF2B5EF4-FFF2-40B4-BE49-F238E27FC236}">
                <a16:creationId xmlns:a16="http://schemas.microsoft.com/office/drawing/2014/main" id="{7799C1C0-D7DA-944E-9680-BE39B0877B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49451" y="5330220"/>
            <a:ext cx="1727200" cy="1397000"/>
          </a:xfrm>
          <a:prstGeom prst="rect">
            <a:avLst/>
          </a:prstGeom>
        </p:spPr>
      </p:pic>
      <p:pic>
        <p:nvPicPr>
          <p:cNvPr id="21" name="powerline" descr="House, tree and powerline" title="Keep burn pike away">
            <a:extLst>
              <a:ext uri="{FF2B5EF4-FFF2-40B4-BE49-F238E27FC236}">
                <a16:creationId xmlns:a16="http://schemas.microsoft.com/office/drawing/2014/main" id="{F7A4CC13-01C5-914A-8AA4-D60B7C063FE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8900" y="6894648"/>
            <a:ext cx="2171700" cy="1524000"/>
          </a:xfrm>
          <a:prstGeom prst="rect">
            <a:avLst/>
          </a:prstGeom>
        </p:spPr>
      </p:pic>
      <p:sp>
        <p:nvSpPr>
          <p:cNvPr id="61" name="keep">
            <a:extLst>
              <a:ext uri="{FF2B5EF4-FFF2-40B4-BE49-F238E27FC236}">
                <a16:creationId xmlns:a16="http://schemas.microsoft.com/office/drawing/2014/main" id="{613919BC-C1FF-894A-88B5-FF1EB21216B1}"/>
              </a:ext>
            </a:extLst>
          </p:cNvPr>
          <p:cNvSpPr txBox="1"/>
          <p:nvPr/>
        </p:nvSpPr>
        <p:spPr>
          <a:xfrm>
            <a:off x="972254" y="6947004"/>
            <a:ext cx="16621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Keep your burn pile well away from powerlines, trees and structures.</a:t>
            </a:r>
          </a:p>
        </p:txBody>
      </p:sp>
      <p:pic>
        <p:nvPicPr>
          <p:cNvPr id="33" name="hose" descr="Person dousing fire with hose." title="Spraying fire">
            <a:extLst>
              <a:ext uri="{FF2B5EF4-FFF2-40B4-BE49-F238E27FC236}">
                <a16:creationId xmlns:a16="http://schemas.microsoft.com/office/drawing/2014/main" id="{62A57BDE-2AC3-E342-99D6-23B7160DD11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88625" y="7028666"/>
            <a:ext cx="1943100" cy="1384300"/>
          </a:xfrm>
          <a:prstGeom prst="rect">
            <a:avLst/>
          </a:prstGeom>
        </p:spPr>
      </p:pic>
      <p:sp>
        <p:nvSpPr>
          <p:cNvPr id="60" name="do not">
            <a:extLst>
              <a:ext uri="{FF2B5EF4-FFF2-40B4-BE49-F238E27FC236}">
                <a16:creationId xmlns:a16="http://schemas.microsoft.com/office/drawing/2014/main" id="{9D4EFAD2-E6C4-4144-B0F2-67920C6D0621}"/>
              </a:ext>
            </a:extLst>
          </p:cNvPr>
          <p:cNvSpPr txBox="1"/>
          <p:nvPr/>
        </p:nvSpPr>
        <p:spPr>
          <a:xfrm>
            <a:off x="3593432" y="6884778"/>
            <a:ext cx="13374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Do not leave your fire unattended. </a:t>
            </a:r>
            <a:r>
              <a:rPr lang="en-US" sz="1200" b="1" dirty="0"/>
              <a:t>Stay with your fire until it is completely out.</a:t>
            </a:r>
          </a:p>
        </p:txBody>
      </p:sp>
      <p:sp>
        <p:nvSpPr>
          <p:cNvPr id="62" name="when">
            <a:extLst>
              <a:ext uri="{FF2B5EF4-FFF2-40B4-BE49-F238E27FC236}">
                <a16:creationId xmlns:a16="http://schemas.microsoft.com/office/drawing/2014/main" id="{77A647E0-D794-3244-9868-9FCBA93B6ED9}"/>
              </a:ext>
            </a:extLst>
          </p:cNvPr>
          <p:cNvSpPr txBox="1"/>
          <p:nvPr/>
        </p:nvSpPr>
        <p:spPr>
          <a:xfrm>
            <a:off x="5191521" y="6892950"/>
            <a:ext cx="117716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When using a burn barrel, make sure it is in good condition and covered with a wire mesh screen.</a:t>
            </a:r>
          </a:p>
        </p:txBody>
      </p:sp>
      <p:pic>
        <p:nvPicPr>
          <p:cNvPr id="37" name="barrel" descr="Burn barrel with mesh screen top and flames" title="Burn barrel">
            <a:extLst>
              <a:ext uri="{FF2B5EF4-FFF2-40B4-BE49-F238E27FC236}">
                <a16:creationId xmlns:a16="http://schemas.microsoft.com/office/drawing/2014/main" id="{41D8CABE-EEF3-E541-91FA-2623AA1BCD4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38451" y="6926398"/>
            <a:ext cx="762000" cy="1460500"/>
          </a:xfrm>
          <a:prstGeom prst="rect">
            <a:avLst/>
          </a:prstGeom>
        </p:spPr>
      </p:pic>
      <p:sp>
        <p:nvSpPr>
          <p:cNvPr id="63" name="burn" descr="Virginia Department of Forestry logo, in a green shield shape with &quot;VIRGINIA&quot; in all caps, serif font in reverse (white) curved across the top of the shield. Inside the shield, against a red background, are the words &quot;DEPARTMENT OF FORESTRY&quot; in white (reverse) all caps serif font. Underneath are two green trees  with a stream between them.&#13;&#10;" title="Virginia DOF logo">
            <a:extLst>
              <a:ext uri="{FF2B5EF4-FFF2-40B4-BE49-F238E27FC236}">
                <a16:creationId xmlns:a16="http://schemas.microsoft.com/office/drawing/2014/main" id="{C8A8BB99-B298-8946-92D1-C31DE715EB70}"/>
              </a:ext>
            </a:extLst>
          </p:cNvPr>
          <p:cNvSpPr txBox="1"/>
          <p:nvPr/>
        </p:nvSpPr>
        <p:spPr>
          <a:xfrm>
            <a:off x="541174" y="8999275"/>
            <a:ext cx="433562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Burn Responsibly!</a:t>
            </a:r>
          </a:p>
        </p:txBody>
      </p:sp>
      <p:sp>
        <p:nvSpPr>
          <p:cNvPr id="34" name="vdof">
            <a:extLst>
              <a:ext uri="{FF2B5EF4-FFF2-40B4-BE49-F238E27FC236}">
                <a16:creationId xmlns:a16="http://schemas.microsoft.com/office/drawing/2014/main" id="{FE0964F4-1B7D-5149-8257-7CA433263F3F}"/>
              </a:ext>
            </a:extLst>
          </p:cNvPr>
          <p:cNvSpPr txBox="1"/>
          <p:nvPr/>
        </p:nvSpPr>
        <p:spPr>
          <a:xfrm>
            <a:off x="4151601" y="8667840"/>
            <a:ext cx="27957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Virginia Department of Forestry</a:t>
            </a:r>
          </a:p>
          <a:p>
            <a:r>
              <a:rPr lang="en-US" sz="1000" b="1" dirty="0"/>
              <a:t>434.977.6555 | </a:t>
            </a:r>
            <a:r>
              <a:rPr lang="en-US" sz="1000" b="1" dirty="0" err="1"/>
              <a:t>www.dof.virginia.gov</a:t>
            </a:r>
            <a:endParaRPr lang="en-US" sz="1000" b="1" dirty="0"/>
          </a:p>
        </p:txBody>
      </p:sp>
      <p:pic>
        <p:nvPicPr>
          <p:cNvPr id="39" name="vdof logo" descr="Virginia Department of Forestry logo, in a green shield shape with &quot;VIRGINIA&quot; in all caps, serif font in reverse (white) curved across the top of the shield. Inside the shield, against a red background, are the words &quot;DEPARTMENT OF FORESTRY&quot; in white (reverse) all caps serif font. Underneath are two green trees  with a stream between them." title="VDOF logo">
            <a:extLst>
              <a:ext uri="{FF2B5EF4-FFF2-40B4-BE49-F238E27FC236}">
                <a16:creationId xmlns:a16="http://schemas.microsoft.com/office/drawing/2014/main" id="{3E00BE1F-1AB3-D441-A57B-5790AE1E8BF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54359" y="8586076"/>
            <a:ext cx="832899" cy="95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46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6F646-2E0D-4648-9BD3-66C12C2BB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269551"/>
          </a:xfrm>
        </p:spPr>
        <p:txBody>
          <a:bodyPr>
            <a:normAutofit fontScale="90000"/>
          </a:bodyPr>
          <a:lstStyle/>
          <a:p>
            <a:r>
              <a:rPr lang="en-US" sz="2400" b="1" dirty="0"/>
              <a:t>If you must burn (accessible)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AF456-5896-8F45-9945-8F6CCB20F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352" y="805069"/>
            <a:ext cx="6703695" cy="8424656"/>
          </a:xfrm>
        </p:spPr>
        <p:txBody>
          <a:bodyPr numCol="2" spcCol="182880">
            <a:noAutofit/>
          </a:bodyPr>
          <a:lstStyle/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Tan background with blue lines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IF YOU MUST BURN" in all caps green sans serif font, bold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and holding cell phone with firefighter on screen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For current fire restrictions, contact your local fire department or the Virginia Department of Forestry office. 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Follow these tips to protect your home, neighborhood 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and forests from wildfire!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Keep your burn pile 300 feet (100 yards) AWAY from any dry grass or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woodland.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Football field with yellow arrow showing 100 yards and 300 feet, with trees at goal line in foreground, burn pile at other goal line.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Person with rake tending burn pile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Keep your debris pile small, adding to it as it burns down.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From February 15 through April 30, only burn AFTER 4  PM. 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No new fires set or fuel added after midnight.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Clock showing that you can burn after 4 pm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If it is dry and windy, postpone burning. Wait until the humidity is high and winds are calm.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Wilted plant and tree blowing tree limbs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Have communication available or have someone nearby who  can call for help in case of an emergency.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Man with cell phone next to burn pile, holding shovel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Person with shovel and bucket of water, dousing flame with water from hose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Have water and hand tools, such as a  shovel and/or rake, available.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Clear all flammable materials, such as dry leaves and dry grass, from around 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the fire.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Man with rake clearing flammable materials from burn pile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House, tree and powerline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Keep your burn pile well away from powerlines, trees and structures.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Person dousing fire with hose.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Do not leave your fire unattended. Stay with your fire until it is completely out.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When using a burn barrel, make sure it is in good condition and covered with a wire mesh screen.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Burn barrel with mesh screen top and flames</a:t>
            </a:r>
          </a:p>
          <a:p>
            <a:pPr marL="0" indent="0">
              <a:buNone/>
            </a:pPr>
            <a:r>
              <a:rPr lang="en-US" sz="1400" dirty="0"/>
              <a:t>Virginia Department of Forestry</a:t>
            </a:r>
          </a:p>
          <a:p>
            <a:pPr marL="0" indent="0">
              <a:buNone/>
            </a:pPr>
            <a:r>
              <a:rPr lang="en-US" sz="1400" dirty="0"/>
              <a:t>434.977.6555 | </a:t>
            </a:r>
            <a:r>
              <a:rPr lang="en-US" sz="1400" dirty="0" err="1"/>
              <a:t>www.dof.virginia.gov</a:t>
            </a:r>
            <a:endParaRPr lang="en-US" sz="1400" dirty="0"/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r>
              <a:rPr lang="en-US" sz="1400" dirty="0"/>
              <a:t>Image: Virginia Department of Forestry logo, in a green shield shape with "VIRGINIA" in all caps, serif font in reverse (white) curved across the top of the shield. Inside the shield, against a red background, are the words "DEPARTMENT OF FORESTRY" in white (reverse) all caps serif font. Underneath are two green trees  with a stream between them.</a:t>
            </a:r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lnSpc>
                <a:spcPts val="1680"/>
              </a:lnSpc>
              <a:spcBef>
                <a:spcPts val="0"/>
              </a:spcBef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1211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699</Words>
  <Application>Microsoft Macintosh PowerPoint</Application>
  <PresentationFormat>Custom</PresentationFormat>
  <Paragraphs>78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If you must burn</vt:lpstr>
      <vt:lpstr>If you must burn (accessible)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Hensley</dc:creator>
  <cp:lastModifiedBy>Gwen Hensley</cp:lastModifiedBy>
  <cp:revision>17</cp:revision>
  <dcterms:created xsi:type="dcterms:W3CDTF">2019-10-26T00:53:36Z</dcterms:created>
  <dcterms:modified xsi:type="dcterms:W3CDTF">2020-05-09T01:27:42Z</dcterms:modified>
</cp:coreProperties>
</file>