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10058400" cy="7772400"/>
  <p:notesSz cx="6858000" cy="9144000"/>
  <p:defaultTextStyle>
    <a:defPPr>
      <a:defRPr lang="en-US"/>
    </a:defPPr>
    <a:lvl1pPr marL="0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9412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18824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28237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37649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47061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56473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65886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75298" algn="l" defTabSz="509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44" userDrawn="1">
          <p15:clr>
            <a:srgbClr val="A4A3A4"/>
          </p15:clr>
        </p15:guide>
        <p15:guide id="2" pos="31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95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/>
    <p:restoredTop sz="93662"/>
  </p:normalViewPr>
  <p:slideViewPr>
    <p:cSldViewPr snapToGrid="0" snapToObjects="1" showGuides="1">
      <p:cViewPr varScale="1">
        <p:scale>
          <a:sx n="86" d="100"/>
          <a:sy n="86" d="100"/>
        </p:scale>
        <p:origin x="90" y="498"/>
      </p:cViewPr>
      <p:guideLst>
        <p:guide orient="horz" pos="3144"/>
        <p:guide pos="31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r">
              <a:defRPr sz="1200"/>
            </a:lvl1pPr>
          </a:lstStyle>
          <a:p>
            <a:fld id="{5274AA63-9EE2-9B4F-895D-3836CA46B832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33513" y="1143000"/>
            <a:ext cx="39909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0" tIns="45715" rIns="91430" bIns="4571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30" tIns="45715" rIns="91430" bIns="45715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4"/>
            <a:ext cx="2971800" cy="458787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4"/>
            <a:ext cx="2971800" cy="458787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r">
              <a:defRPr sz="1200"/>
            </a:lvl1pPr>
          </a:lstStyle>
          <a:p>
            <a:fld id="{C07B6B23-3F29-CC42-803E-0D8F870C02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7580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B6B23-3F29-CC42-803E-0D8F870C027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529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2414482"/>
            <a:ext cx="8549640" cy="16660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8760" y="4404360"/>
            <a:ext cx="7040880" cy="19862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8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7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64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5D370-150D-BF42-86CC-F2BF0549617D}" type="datetimeFigureOut">
              <a:t>11/26/2018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56F2F-1CE6-A641-B238-59CB92DF5E3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21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5D370-150D-BF42-86CC-F2BF0549617D}" type="datetimeFigureOut">
              <a:t>11/26/2018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56F2F-1CE6-A641-B238-59CB92DF5E3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260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22272" y="352637"/>
            <a:ext cx="2488407" cy="751691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3562" y="352637"/>
            <a:ext cx="7301071" cy="751691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5D370-150D-BF42-86CC-F2BF0549617D}" type="datetimeFigureOut">
              <a:t>11/26/2018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56F2F-1CE6-A641-B238-59CB92DF5E3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519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5D370-150D-BF42-86CC-F2BF0549617D}" type="datetimeFigureOut">
              <a:t>11/26/2018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56F2F-1CE6-A641-B238-59CB92DF5E3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29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544" y="4994487"/>
            <a:ext cx="8549640" cy="1543685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4544" y="3294275"/>
            <a:ext cx="8549640" cy="1700212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941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882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282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3764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470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564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6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75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5D370-150D-BF42-86CC-F2BF0549617D}" type="datetimeFigureOut">
              <a:t>11/26/2018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56F2F-1CE6-A641-B238-59CB92DF5E3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043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3562" y="2054648"/>
            <a:ext cx="4894738" cy="5814907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15941" y="2054648"/>
            <a:ext cx="4894739" cy="5814907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5D370-150D-BF42-86CC-F2BF0549617D}" type="datetimeFigureOut">
              <a:t>11/26/2018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56F2F-1CE6-A641-B238-59CB92DF5E3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365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311256"/>
            <a:ext cx="9052560" cy="1295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1739795"/>
            <a:ext cx="4444207" cy="725064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412" indent="0">
              <a:buNone/>
              <a:defRPr sz="2200" b="1"/>
            </a:lvl2pPr>
            <a:lvl3pPr marL="1018824" indent="0">
              <a:buNone/>
              <a:defRPr sz="2000" b="1"/>
            </a:lvl3pPr>
            <a:lvl4pPr marL="1528237" indent="0">
              <a:buNone/>
              <a:defRPr sz="1800" b="1"/>
            </a:lvl4pPr>
            <a:lvl5pPr marL="2037649" indent="0">
              <a:buNone/>
              <a:defRPr sz="1800" b="1"/>
            </a:lvl5pPr>
            <a:lvl6pPr marL="2547061" indent="0">
              <a:buNone/>
              <a:defRPr sz="1800" b="1"/>
            </a:lvl6pPr>
            <a:lvl7pPr marL="3056473" indent="0">
              <a:buNone/>
              <a:defRPr sz="1800" b="1"/>
            </a:lvl7pPr>
            <a:lvl8pPr marL="3565886" indent="0">
              <a:buNone/>
              <a:defRPr sz="1800" b="1"/>
            </a:lvl8pPr>
            <a:lvl9pPr marL="4075298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" y="2464859"/>
            <a:ext cx="4444207" cy="4478126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9528" y="1739795"/>
            <a:ext cx="4445953" cy="725064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412" indent="0">
              <a:buNone/>
              <a:defRPr sz="2200" b="1"/>
            </a:lvl2pPr>
            <a:lvl3pPr marL="1018824" indent="0">
              <a:buNone/>
              <a:defRPr sz="2000" b="1"/>
            </a:lvl3pPr>
            <a:lvl4pPr marL="1528237" indent="0">
              <a:buNone/>
              <a:defRPr sz="1800" b="1"/>
            </a:lvl4pPr>
            <a:lvl5pPr marL="2037649" indent="0">
              <a:buNone/>
              <a:defRPr sz="1800" b="1"/>
            </a:lvl5pPr>
            <a:lvl6pPr marL="2547061" indent="0">
              <a:buNone/>
              <a:defRPr sz="1800" b="1"/>
            </a:lvl6pPr>
            <a:lvl7pPr marL="3056473" indent="0">
              <a:buNone/>
              <a:defRPr sz="1800" b="1"/>
            </a:lvl7pPr>
            <a:lvl8pPr marL="3565886" indent="0">
              <a:buNone/>
              <a:defRPr sz="1800" b="1"/>
            </a:lvl8pPr>
            <a:lvl9pPr marL="4075298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9528" y="2464859"/>
            <a:ext cx="4445953" cy="4478126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5D370-150D-BF42-86CC-F2BF0549617D}" type="datetimeFigureOut">
              <a:t>11/26/2018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56F2F-1CE6-A641-B238-59CB92DF5E3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546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5D370-150D-BF42-86CC-F2BF0549617D}" type="datetimeFigureOut">
              <a:t>11/26/2018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56F2F-1CE6-A641-B238-59CB92DF5E3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399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5D370-150D-BF42-86CC-F2BF0549617D}" type="datetimeFigureOut">
              <a:t>11/26/2018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56F2F-1CE6-A641-B238-59CB92DF5E3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7273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1" y="309457"/>
            <a:ext cx="3309144" cy="131699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2555" y="309457"/>
            <a:ext cx="5622925" cy="6633528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21" y="1626447"/>
            <a:ext cx="3309144" cy="5316538"/>
          </a:xfrm>
        </p:spPr>
        <p:txBody>
          <a:bodyPr/>
          <a:lstStyle>
            <a:lvl1pPr marL="0" indent="0">
              <a:buNone/>
              <a:defRPr sz="160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5D370-150D-BF42-86CC-F2BF0549617D}" type="datetimeFigureOut">
              <a:t>11/26/2018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56F2F-1CE6-A641-B238-59CB92DF5E3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468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517" y="5440680"/>
            <a:ext cx="6035040" cy="64230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1517" y="694478"/>
            <a:ext cx="6035040" cy="4663440"/>
          </a:xfrm>
        </p:spPr>
        <p:txBody>
          <a:bodyPr/>
          <a:lstStyle>
            <a:lvl1pPr marL="0" indent="0">
              <a:buNone/>
              <a:defRPr sz="3600"/>
            </a:lvl1pPr>
            <a:lvl2pPr marL="509412" indent="0">
              <a:buNone/>
              <a:defRPr sz="3100"/>
            </a:lvl2pPr>
            <a:lvl3pPr marL="1018824" indent="0">
              <a:buNone/>
              <a:defRPr sz="2700"/>
            </a:lvl3pPr>
            <a:lvl4pPr marL="1528237" indent="0">
              <a:buNone/>
              <a:defRPr sz="2200"/>
            </a:lvl4pPr>
            <a:lvl5pPr marL="2037649" indent="0">
              <a:buNone/>
              <a:defRPr sz="2200"/>
            </a:lvl5pPr>
            <a:lvl6pPr marL="2547061" indent="0">
              <a:buNone/>
              <a:defRPr sz="2200"/>
            </a:lvl6pPr>
            <a:lvl7pPr marL="3056473" indent="0">
              <a:buNone/>
              <a:defRPr sz="2200"/>
            </a:lvl7pPr>
            <a:lvl8pPr marL="3565886" indent="0">
              <a:buNone/>
              <a:defRPr sz="2200"/>
            </a:lvl8pPr>
            <a:lvl9pPr marL="4075298" indent="0">
              <a:buNone/>
              <a:defRPr sz="2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1517" y="6082983"/>
            <a:ext cx="6035040" cy="912177"/>
          </a:xfrm>
        </p:spPr>
        <p:txBody>
          <a:bodyPr/>
          <a:lstStyle>
            <a:lvl1pPr marL="0" indent="0">
              <a:buNone/>
              <a:defRPr sz="1600"/>
            </a:lvl1pPr>
            <a:lvl2pPr marL="509412" indent="0">
              <a:buNone/>
              <a:defRPr sz="1300"/>
            </a:lvl2pPr>
            <a:lvl3pPr marL="1018824" indent="0">
              <a:buNone/>
              <a:defRPr sz="1100"/>
            </a:lvl3pPr>
            <a:lvl4pPr marL="1528237" indent="0">
              <a:buNone/>
              <a:defRPr sz="1000"/>
            </a:lvl4pPr>
            <a:lvl5pPr marL="2037649" indent="0">
              <a:buNone/>
              <a:defRPr sz="1000"/>
            </a:lvl5pPr>
            <a:lvl6pPr marL="2547061" indent="0">
              <a:buNone/>
              <a:defRPr sz="1000"/>
            </a:lvl6pPr>
            <a:lvl7pPr marL="3056473" indent="0">
              <a:buNone/>
              <a:defRPr sz="1000"/>
            </a:lvl7pPr>
            <a:lvl8pPr marL="3565886" indent="0">
              <a:buNone/>
              <a:defRPr sz="1000"/>
            </a:lvl8pPr>
            <a:lvl9pPr marL="4075298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5D370-150D-BF42-86CC-F2BF0549617D}" type="datetimeFigureOut">
              <a:t>11/26/2018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56F2F-1CE6-A641-B238-59CB92DF5E3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673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2920" y="311256"/>
            <a:ext cx="9052560" cy="1295400"/>
          </a:xfrm>
          <a:prstGeom prst="rect">
            <a:avLst/>
          </a:prstGeom>
        </p:spPr>
        <p:txBody>
          <a:bodyPr vert="horz" lIns="101882" tIns="50941" rIns="101882" bIns="50941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920" y="1813560"/>
            <a:ext cx="9052560" cy="5129425"/>
          </a:xfrm>
          <a:prstGeom prst="rect">
            <a:avLst/>
          </a:prstGeom>
        </p:spPr>
        <p:txBody>
          <a:bodyPr vert="horz" lIns="101882" tIns="50941" rIns="101882" bIns="50941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2920" y="7203864"/>
            <a:ext cx="2346960" cy="413808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15D370-150D-BF42-86CC-F2BF0549617D}" type="datetimeFigureOut">
              <a:t>11/26/2018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36620" y="7203864"/>
            <a:ext cx="3185160" cy="413808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08520" y="7203864"/>
            <a:ext cx="2346960" cy="413808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556F2F-1CE6-A641-B238-59CB92DF5E3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16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509412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2059" indent="-382059" algn="l" defTabSz="509412" rtl="0" eaLnBrk="1" latinLnBrk="0" hangingPunct="1">
        <a:spcBef>
          <a:spcPct val="20000"/>
        </a:spcBef>
        <a:buFont typeface="Arial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27795" indent="-318383" algn="l" defTabSz="509412" rtl="0" eaLnBrk="1" latinLnBrk="0" hangingPunct="1">
        <a:spcBef>
          <a:spcPct val="20000"/>
        </a:spcBef>
        <a:buFont typeface="Arial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73531" indent="-254706" algn="l" defTabSz="509412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82943" indent="-254706" algn="l" defTabSz="509412" rtl="0" eaLnBrk="1" latinLnBrk="0" hangingPunct="1">
        <a:spcBef>
          <a:spcPct val="20000"/>
        </a:spcBef>
        <a:buFont typeface="Arial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92355" indent="-254706" algn="l" defTabSz="509412" rtl="0" eaLnBrk="1" latinLnBrk="0" hangingPunct="1">
        <a:spcBef>
          <a:spcPct val="20000"/>
        </a:spcBef>
        <a:buFont typeface="Arial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1767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11180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20592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30004" indent="-254706" algn="l" defTabSz="50941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412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824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8237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7649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7061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6473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5886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5298" algn="l" defTabSz="509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6A6F0CEA-F957-7144-AC74-281F52D0FEA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Quick tips</a:t>
            </a:r>
          </a:p>
        </p:txBody>
      </p:sp>
      <p:sp>
        <p:nvSpPr>
          <p:cNvPr id="64" name="top"/>
          <p:cNvSpPr txBox="1"/>
          <p:nvPr/>
        </p:nvSpPr>
        <p:spPr>
          <a:xfrm>
            <a:off x="274618" y="335590"/>
            <a:ext cx="2790208" cy="553998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800" b="1" dirty="0">
                <a:solidFill>
                  <a:schemeClr val="bg1"/>
                </a:solidFill>
              </a:rPr>
              <a:t>Quick Tips for Preventing</a:t>
            </a:r>
          </a:p>
          <a:p>
            <a:pPr algn="ctr"/>
            <a:r>
              <a:rPr lang="en-US" sz="1800" b="1" dirty="0">
                <a:solidFill>
                  <a:schemeClr val="bg1"/>
                </a:solidFill>
              </a:rPr>
              <a:t>Wildfire Property Damage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2" name="10"/>
          <p:cNvSpPr txBox="1"/>
          <p:nvPr/>
        </p:nvSpPr>
        <p:spPr>
          <a:xfrm>
            <a:off x="288118" y="1078407"/>
            <a:ext cx="2795616" cy="246221"/>
          </a:xfrm>
          <a:prstGeom prst="rect">
            <a:avLst/>
          </a:prstGeom>
          <a:solidFill>
            <a:srgbClr val="47955B"/>
          </a:solidFill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600" b="1" dirty="0">
                <a:solidFill>
                  <a:schemeClr val="bg1"/>
                </a:solidFill>
              </a:rPr>
              <a:t>            In </a:t>
            </a:r>
            <a:r>
              <a:rPr lang="en-US" sz="1600" b="1">
                <a:solidFill>
                  <a:schemeClr val="bg1"/>
                </a:solidFill>
              </a:rPr>
              <a:t>10 minutes you </a:t>
            </a:r>
            <a:r>
              <a:rPr lang="en-US" sz="1600" b="1" dirty="0">
                <a:solidFill>
                  <a:schemeClr val="bg1"/>
                </a:solidFill>
              </a:rPr>
              <a:t>could:</a:t>
            </a:r>
          </a:p>
        </p:txBody>
      </p:sp>
      <p:pic>
        <p:nvPicPr>
          <p:cNvPr id="58" name="clock1" descr="An icon of a clock showing a 10-minute period shaded green." title="Clock Showing 10 Minut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73" y="921551"/>
            <a:ext cx="553915" cy="548640"/>
          </a:xfrm>
          <a:prstGeom prst="rect">
            <a:avLst/>
          </a:prstGeom>
        </p:spPr>
      </p:pic>
      <p:sp>
        <p:nvSpPr>
          <p:cNvPr id="57" name="browse"/>
          <p:cNvSpPr txBox="1"/>
          <p:nvPr/>
        </p:nvSpPr>
        <p:spPr>
          <a:xfrm>
            <a:off x="308244" y="1567511"/>
            <a:ext cx="1786062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14300" indent="-104775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00" dirty="0"/>
              <a:t>Browse Fire Adapted Communities at fireadapted.org for ways you can protect your home from fire.</a:t>
            </a:r>
          </a:p>
          <a:p>
            <a:pPr marL="114300" indent="-104775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00" dirty="0"/>
              <a:t>Create your own fire plan. </a:t>
            </a:r>
          </a:p>
        </p:txBody>
      </p:sp>
      <p:pic>
        <p:nvPicPr>
          <p:cNvPr id="36" name="house number" descr="Hands holding a red screwdriver, affixing house number to house. Yellow background." title="In 10 Minutes You Could: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9836" y="1448317"/>
            <a:ext cx="939820" cy="869157"/>
          </a:xfrm>
          <a:prstGeom prst="rect">
            <a:avLst/>
          </a:prstGeom>
        </p:spPr>
      </p:pic>
      <p:sp>
        <p:nvSpPr>
          <p:cNvPr id="70" name="walk"/>
          <p:cNvSpPr txBox="1"/>
          <p:nvPr/>
        </p:nvSpPr>
        <p:spPr>
          <a:xfrm>
            <a:off x="307329" y="2394357"/>
            <a:ext cx="2724330" cy="6540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14300" indent="-104775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00" dirty="0"/>
              <a:t>Walk the perimeter of your home and pick up debris that could burn.</a:t>
            </a:r>
          </a:p>
          <a:p>
            <a:pPr marL="114300" indent="-104775">
              <a:spcBef>
                <a:spcPts val="300"/>
              </a:spcBef>
              <a:buFont typeface="Arial" charset="0"/>
              <a:buChar char="•"/>
            </a:pPr>
            <a:r>
              <a:rPr lang="en-US" sz="1000" dirty="0"/>
              <a:t>Install a house number sign clearly at the entrance to your property.</a:t>
            </a:r>
          </a:p>
        </p:txBody>
      </p:sp>
      <p:sp>
        <p:nvSpPr>
          <p:cNvPr id="67" name="hour"/>
          <p:cNvSpPr txBox="1"/>
          <p:nvPr/>
        </p:nvSpPr>
        <p:spPr>
          <a:xfrm>
            <a:off x="269211" y="3395423"/>
            <a:ext cx="2795616" cy="246221"/>
          </a:xfrm>
          <a:prstGeom prst="rect">
            <a:avLst/>
          </a:prstGeom>
          <a:solidFill>
            <a:srgbClr val="47955B"/>
          </a:solidFill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600" b="1" dirty="0">
                <a:solidFill>
                  <a:schemeClr val="bg1"/>
                </a:solidFill>
              </a:rPr>
              <a:t>            In an HOUR you could:</a:t>
            </a:r>
          </a:p>
        </p:txBody>
      </p:sp>
      <p:pic>
        <p:nvPicPr>
          <p:cNvPr id="59" name="clock 2" descr="An icon of a clock showing one hour." title="Icon of a Clock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001" y="3243447"/>
            <a:ext cx="553915" cy="548640"/>
          </a:xfrm>
          <a:prstGeom prst="rect">
            <a:avLst/>
          </a:prstGeom>
        </p:spPr>
      </p:pic>
      <p:sp>
        <p:nvSpPr>
          <p:cNvPr id="61" name="mow"/>
          <p:cNvSpPr txBox="1"/>
          <p:nvPr/>
        </p:nvSpPr>
        <p:spPr>
          <a:xfrm>
            <a:off x="277209" y="3850249"/>
            <a:ext cx="1820561" cy="8848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14300" indent="-104775">
              <a:spcBef>
                <a:spcPts val="300"/>
              </a:spcBef>
              <a:buFont typeface="Arial" charset="0"/>
              <a:buChar char="•"/>
            </a:pPr>
            <a:r>
              <a:rPr lang="en-US" sz="1000" dirty="0"/>
              <a:t>Mow your lawn.</a:t>
            </a:r>
          </a:p>
          <a:p>
            <a:pPr marL="114300" indent="-104775">
              <a:spcBef>
                <a:spcPts val="300"/>
              </a:spcBef>
              <a:buFont typeface="Arial" charset="0"/>
              <a:buChar char="•"/>
            </a:pPr>
            <a:r>
              <a:rPr lang="en-US" sz="1000" dirty="0"/>
              <a:t>Rake dry grass.</a:t>
            </a:r>
          </a:p>
          <a:p>
            <a:pPr marL="114300" indent="-104775">
              <a:spcBef>
                <a:spcPts val="300"/>
              </a:spcBef>
              <a:buFont typeface="Arial" charset="0"/>
              <a:buChar char="•"/>
            </a:pPr>
            <a:r>
              <a:rPr lang="en-US" sz="1000" dirty="0"/>
              <a:t>Clean your gutters.</a:t>
            </a:r>
          </a:p>
          <a:p>
            <a:pPr marL="114300" indent="-104775">
              <a:spcBef>
                <a:spcPts val="300"/>
              </a:spcBef>
              <a:buFont typeface="Arial" charset="0"/>
              <a:buChar char="•"/>
            </a:pPr>
            <a:r>
              <a:rPr lang="en-US" sz="1000" dirty="0"/>
              <a:t>Remove firewood 30 feet from your house.</a:t>
            </a:r>
          </a:p>
        </p:txBody>
      </p:sp>
      <p:pic>
        <p:nvPicPr>
          <p:cNvPr id="46" name="rake" descr="Figure raking yard on a yellow background." title="In an Hour You Could: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09836" y="3760757"/>
            <a:ext cx="960302" cy="888099"/>
          </a:xfrm>
          <a:prstGeom prst="rect">
            <a:avLst/>
          </a:prstGeom>
        </p:spPr>
      </p:pic>
      <p:sp>
        <p:nvSpPr>
          <p:cNvPr id="73" name="call"/>
          <p:cNvSpPr txBox="1"/>
          <p:nvPr/>
        </p:nvSpPr>
        <p:spPr>
          <a:xfrm>
            <a:off x="277209" y="4809283"/>
            <a:ext cx="280652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14300" indent="-104775">
              <a:spcBef>
                <a:spcPts val="300"/>
              </a:spcBef>
              <a:buFont typeface="Arial" charset="0"/>
              <a:buChar char="•"/>
            </a:pPr>
            <a:r>
              <a:rPr lang="en-US" sz="1000" dirty="0"/>
              <a:t>Call a tree removal or lawn maintenance company to remove hazardous trees, brush and tall grass.</a:t>
            </a:r>
          </a:p>
        </p:txBody>
      </p:sp>
      <p:sp>
        <p:nvSpPr>
          <p:cNvPr id="74" name="day text"/>
          <p:cNvSpPr txBox="1"/>
          <p:nvPr/>
        </p:nvSpPr>
        <p:spPr>
          <a:xfrm>
            <a:off x="307329" y="5439219"/>
            <a:ext cx="2795616" cy="246221"/>
          </a:xfrm>
          <a:prstGeom prst="rect">
            <a:avLst/>
          </a:prstGeom>
          <a:solidFill>
            <a:srgbClr val="47955B"/>
          </a:solidFill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600" b="1" dirty="0">
                <a:solidFill>
                  <a:schemeClr val="bg1"/>
                </a:solidFill>
              </a:rPr>
              <a:t>             In an DAY you could:</a:t>
            </a:r>
          </a:p>
        </p:txBody>
      </p:sp>
      <p:pic>
        <p:nvPicPr>
          <p:cNvPr id="60" name="day" descr="Icon of a clock showing one day." title="Clock Showing One Day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1643" y="5292279"/>
            <a:ext cx="559293" cy="548640"/>
          </a:xfrm>
          <a:prstGeom prst="rect">
            <a:avLst/>
          </a:prstGeom>
        </p:spPr>
      </p:pic>
      <p:sp>
        <p:nvSpPr>
          <p:cNvPr id="62" name="cut"/>
          <p:cNvSpPr txBox="1"/>
          <p:nvPr/>
        </p:nvSpPr>
        <p:spPr>
          <a:xfrm>
            <a:off x="288118" y="5949562"/>
            <a:ext cx="1755533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17475" indent="-109538">
              <a:spcBef>
                <a:spcPts val="600"/>
              </a:spcBef>
              <a:buFont typeface="Arial" charset="0"/>
              <a:buChar char="•"/>
            </a:pPr>
            <a:r>
              <a:rPr lang="en-US" sz="1000" dirty="0"/>
              <a:t>Cut down or limb trees within 30 feet of your home. Cover debris piles for later burning or haul debris to disposal site.</a:t>
            </a:r>
          </a:p>
        </p:txBody>
      </p:sp>
      <p:pic>
        <p:nvPicPr>
          <p:cNvPr id="47" name="saw" descr="Figure standing on a deck trimming an overhanging branch with chainsaw. Yellow background." title="In a Day You Could: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20077" y="5807933"/>
            <a:ext cx="950061" cy="821481"/>
          </a:xfrm>
          <a:prstGeom prst="rect">
            <a:avLst/>
          </a:prstGeom>
        </p:spPr>
      </p:pic>
      <p:sp>
        <p:nvSpPr>
          <p:cNvPr id="75" name="enclose"/>
          <p:cNvSpPr txBox="1"/>
          <p:nvPr/>
        </p:nvSpPr>
        <p:spPr>
          <a:xfrm>
            <a:off x="307329" y="6723971"/>
            <a:ext cx="2841302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17475" indent="-109538">
              <a:spcBef>
                <a:spcPts val="600"/>
              </a:spcBef>
              <a:buFont typeface="Arial" charset="0"/>
              <a:buChar char="•"/>
            </a:pPr>
            <a:r>
              <a:rPr lang="en-US" sz="1000" dirty="0"/>
              <a:t>Enclose all areas such as soffits  and decks where embers could land and ignite.</a:t>
            </a:r>
          </a:p>
          <a:p>
            <a:pPr marL="117475" indent="-109538">
              <a:spcBef>
                <a:spcPts val="600"/>
              </a:spcBef>
              <a:buFont typeface="Arial" charset="0"/>
              <a:buChar char="•"/>
            </a:pPr>
            <a:r>
              <a:rPr lang="en-US" sz="1000" dirty="0"/>
              <a:t>Contact neighbors and create a plan to improve access to your neighborhood.</a:t>
            </a:r>
          </a:p>
        </p:txBody>
      </p:sp>
      <p:cxnSp>
        <p:nvCxnSpPr>
          <p:cNvPr id="5" name="Straight Connector 4" descr="Trim line" title="Trim line"/>
          <p:cNvCxnSpPr/>
          <p:nvPr/>
        </p:nvCxnSpPr>
        <p:spPr>
          <a:xfrm>
            <a:off x="3352800" y="304800"/>
            <a:ext cx="0" cy="718098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54" name="top">
            <a:extLst>
              <a:ext uri="{FF2B5EF4-FFF2-40B4-BE49-F238E27FC236}">
                <a16:creationId xmlns:a16="http://schemas.microsoft.com/office/drawing/2014/main" id="{50BDB2FA-B5B4-D346-8D59-CE22A16586AA}"/>
              </a:ext>
            </a:extLst>
          </p:cNvPr>
          <p:cNvSpPr txBox="1"/>
          <p:nvPr/>
        </p:nvSpPr>
        <p:spPr>
          <a:xfrm>
            <a:off x="3665038" y="368576"/>
            <a:ext cx="2790208" cy="553998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800" b="1" dirty="0">
                <a:solidFill>
                  <a:schemeClr val="bg1"/>
                </a:solidFill>
              </a:rPr>
              <a:t>Quick Tips for Preventing</a:t>
            </a:r>
          </a:p>
          <a:p>
            <a:pPr algn="ctr"/>
            <a:r>
              <a:rPr lang="en-US" sz="1800" b="1" dirty="0">
                <a:solidFill>
                  <a:schemeClr val="bg1"/>
                </a:solidFill>
              </a:rPr>
              <a:t>Wildfire Property Damage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5" name="10">
            <a:extLst>
              <a:ext uri="{FF2B5EF4-FFF2-40B4-BE49-F238E27FC236}">
                <a16:creationId xmlns:a16="http://schemas.microsoft.com/office/drawing/2014/main" id="{F796163E-8441-064F-9CD1-C40C0ED6C1CD}"/>
              </a:ext>
            </a:extLst>
          </p:cNvPr>
          <p:cNvSpPr txBox="1"/>
          <p:nvPr/>
        </p:nvSpPr>
        <p:spPr>
          <a:xfrm>
            <a:off x="3678538" y="1111393"/>
            <a:ext cx="2795616" cy="246221"/>
          </a:xfrm>
          <a:prstGeom prst="rect">
            <a:avLst/>
          </a:prstGeom>
          <a:solidFill>
            <a:srgbClr val="47955B"/>
          </a:solidFill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600" b="1" dirty="0">
                <a:solidFill>
                  <a:schemeClr val="bg1"/>
                </a:solidFill>
              </a:rPr>
              <a:t>            In </a:t>
            </a:r>
            <a:r>
              <a:rPr lang="en-US" sz="1600" b="1">
                <a:solidFill>
                  <a:schemeClr val="bg1"/>
                </a:solidFill>
              </a:rPr>
              <a:t>10 minutes you </a:t>
            </a:r>
            <a:r>
              <a:rPr lang="en-US" sz="1600" b="1" dirty="0">
                <a:solidFill>
                  <a:schemeClr val="bg1"/>
                </a:solidFill>
              </a:rPr>
              <a:t>could:</a:t>
            </a:r>
          </a:p>
        </p:txBody>
      </p:sp>
      <p:pic>
        <p:nvPicPr>
          <p:cNvPr id="56" name="clock1" descr="An icon of a clock showing a 10-minute period shaded green." title="Clock Showing 10 Minutes">
            <a:extLst>
              <a:ext uri="{FF2B5EF4-FFF2-40B4-BE49-F238E27FC236}">
                <a16:creationId xmlns:a16="http://schemas.microsoft.com/office/drawing/2014/main" id="{3B339DA4-F1ED-F34A-9FD6-1207D8411E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8093" y="954537"/>
            <a:ext cx="553915" cy="548640"/>
          </a:xfrm>
          <a:prstGeom prst="rect">
            <a:avLst/>
          </a:prstGeom>
        </p:spPr>
      </p:pic>
      <p:sp>
        <p:nvSpPr>
          <p:cNvPr id="63" name="browse">
            <a:extLst>
              <a:ext uri="{FF2B5EF4-FFF2-40B4-BE49-F238E27FC236}">
                <a16:creationId xmlns:a16="http://schemas.microsoft.com/office/drawing/2014/main" id="{E85BBDCB-7254-6A4A-AED1-1B7782703D0B}"/>
              </a:ext>
            </a:extLst>
          </p:cNvPr>
          <p:cNvSpPr txBox="1"/>
          <p:nvPr/>
        </p:nvSpPr>
        <p:spPr>
          <a:xfrm>
            <a:off x="3698664" y="1600497"/>
            <a:ext cx="1786062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14300" indent="-104775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00" dirty="0"/>
              <a:t>Browse Fire Adapted Communities at fireadapted.org for ways you can protect your home from fire.</a:t>
            </a:r>
          </a:p>
          <a:p>
            <a:pPr marL="114300" indent="-104775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00" dirty="0"/>
              <a:t>Create your own fire plan. </a:t>
            </a:r>
          </a:p>
        </p:txBody>
      </p:sp>
      <p:pic>
        <p:nvPicPr>
          <p:cNvPr id="65" name="house number" descr="Hands holding a red screwdriver, affixing house number to house. Yellow background." title="In 10 Minutes You Could:">
            <a:extLst>
              <a:ext uri="{FF2B5EF4-FFF2-40B4-BE49-F238E27FC236}">
                <a16:creationId xmlns:a16="http://schemas.microsoft.com/office/drawing/2014/main" id="{7E678F48-70DC-B443-8BB0-5D949A4349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0256" y="1481303"/>
            <a:ext cx="939820" cy="869157"/>
          </a:xfrm>
          <a:prstGeom prst="rect">
            <a:avLst/>
          </a:prstGeom>
        </p:spPr>
      </p:pic>
      <p:sp>
        <p:nvSpPr>
          <p:cNvPr id="66" name="walk">
            <a:extLst>
              <a:ext uri="{FF2B5EF4-FFF2-40B4-BE49-F238E27FC236}">
                <a16:creationId xmlns:a16="http://schemas.microsoft.com/office/drawing/2014/main" id="{7804E898-CA27-EF40-A7E6-1FBCBE7CCCC3}"/>
              </a:ext>
            </a:extLst>
          </p:cNvPr>
          <p:cNvSpPr txBox="1"/>
          <p:nvPr/>
        </p:nvSpPr>
        <p:spPr>
          <a:xfrm>
            <a:off x="3697749" y="2427343"/>
            <a:ext cx="2724330" cy="6540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14300" indent="-104775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00" dirty="0"/>
              <a:t>Walk the perimeter of your home and pick up debris that could burn.</a:t>
            </a:r>
          </a:p>
          <a:p>
            <a:pPr marL="114300" indent="-104775">
              <a:spcBef>
                <a:spcPts val="300"/>
              </a:spcBef>
              <a:buFont typeface="Arial" charset="0"/>
              <a:buChar char="•"/>
            </a:pPr>
            <a:r>
              <a:rPr lang="en-US" sz="1000" dirty="0"/>
              <a:t>Install a house number sign clearly at the entrance to your property.</a:t>
            </a:r>
          </a:p>
        </p:txBody>
      </p:sp>
      <p:sp>
        <p:nvSpPr>
          <p:cNvPr id="68" name="hour">
            <a:extLst>
              <a:ext uri="{FF2B5EF4-FFF2-40B4-BE49-F238E27FC236}">
                <a16:creationId xmlns:a16="http://schemas.microsoft.com/office/drawing/2014/main" id="{C1503197-592F-8045-A6FE-348F34E95D76}"/>
              </a:ext>
            </a:extLst>
          </p:cNvPr>
          <p:cNvSpPr txBox="1"/>
          <p:nvPr/>
        </p:nvSpPr>
        <p:spPr>
          <a:xfrm>
            <a:off x="3659631" y="3428409"/>
            <a:ext cx="2795616" cy="246221"/>
          </a:xfrm>
          <a:prstGeom prst="rect">
            <a:avLst/>
          </a:prstGeom>
          <a:solidFill>
            <a:srgbClr val="47955B"/>
          </a:solidFill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600" b="1" dirty="0">
                <a:solidFill>
                  <a:schemeClr val="bg1"/>
                </a:solidFill>
              </a:rPr>
              <a:t>            In an HOUR you could:</a:t>
            </a:r>
          </a:p>
        </p:txBody>
      </p:sp>
      <p:pic>
        <p:nvPicPr>
          <p:cNvPr id="69" name="clock 2" descr="An icon of a clock showing one hour." title="Icon of a Clock">
            <a:extLst>
              <a:ext uri="{FF2B5EF4-FFF2-40B4-BE49-F238E27FC236}">
                <a16:creationId xmlns:a16="http://schemas.microsoft.com/office/drawing/2014/main" id="{2CB0ACEA-D389-814B-B065-233D0BD14D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1421" y="3276433"/>
            <a:ext cx="553915" cy="548640"/>
          </a:xfrm>
          <a:prstGeom prst="rect">
            <a:avLst/>
          </a:prstGeom>
        </p:spPr>
      </p:pic>
      <p:sp>
        <p:nvSpPr>
          <p:cNvPr id="71" name="mow">
            <a:extLst>
              <a:ext uri="{FF2B5EF4-FFF2-40B4-BE49-F238E27FC236}">
                <a16:creationId xmlns:a16="http://schemas.microsoft.com/office/drawing/2014/main" id="{D1AAE97A-45DE-0041-9D1A-65994D7E1018}"/>
              </a:ext>
            </a:extLst>
          </p:cNvPr>
          <p:cNvSpPr txBox="1"/>
          <p:nvPr/>
        </p:nvSpPr>
        <p:spPr>
          <a:xfrm>
            <a:off x="3667629" y="3883235"/>
            <a:ext cx="1820561" cy="8848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14300" indent="-104775">
              <a:spcBef>
                <a:spcPts val="300"/>
              </a:spcBef>
              <a:buFont typeface="Arial" charset="0"/>
              <a:buChar char="•"/>
            </a:pPr>
            <a:r>
              <a:rPr lang="en-US" sz="1000" dirty="0"/>
              <a:t>Mow your lawn.</a:t>
            </a:r>
          </a:p>
          <a:p>
            <a:pPr marL="114300" indent="-104775">
              <a:spcBef>
                <a:spcPts val="300"/>
              </a:spcBef>
              <a:buFont typeface="Arial" charset="0"/>
              <a:buChar char="•"/>
            </a:pPr>
            <a:r>
              <a:rPr lang="en-US" sz="1000" dirty="0"/>
              <a:t>Rake dry grass.</a:t>
            </a:r>
          </a:p>
          <a:p>
            <a:pPr marL="114300" indent="-104775">
              <a:spcBef>
                <a:spcPts val="300"/>
              </a:spcBef>
              <a:buFont typeface="Arial" charset="0"/>
              <a:buChar char="•"/>
            </a:pPr>
            <a:r>
              <a:rPr lang="en-US" sz="1000" dirty="0"/>
              <a:t>Clean your gutters.</a:t>
            </a:r>
          </a:p>
          <a:p>
            <a:pPr marL="114300" indent="-104775">
              <a:spcBef>
                <a:spcPts val="300"/>
              </a:spcBef>
              <a:buFont typeface="Arial" charset="0"/>
              <a:buChar char="•"/>
            </a:pPr>
            <a:r>
              <a:rPr lang="en-US" sz="1000" dirty="0"/>
              <a:t>Remove firewood 30 feet from your house.</a:t>
            </a:r>
          </a:p>
        </p:txBody>
      </p:sp>
      <p:pic>
        <p:nvPicPr>
          <p:cNvPr id="108" name="rake" descr="Figure raking yard on a yellow background." title="In an Hour You Could:">
            <a:extLst>
              <a:ext uri="{FF2B5EF4-FFF2-40B4-BE49-F238E27FC236}">
                <a16:creationId xmlns:a16="http://schemas.microsoft.com/office/drawing/2014/main" id="{651D14C0-55BC-714F-BB49-9454E3FDC0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0256" y="3793743"/>
            <a:ext cx="960302" cy="888099"/>
          </a:xfrm>
          <a:prstGeom prst="rect">
            <a:avLst/>
          </a:prstGeom>
        </p:spPr>
      </p:pic>
      <p:sp>
        <p:nvSpPr>
          <p:cNvPr id="109" name="call">
            <a:extLst>
              <a:ext uri="{FF2B5EF4-FFF2-40B4-BE49-F238E27FC236}">
                <a16:creationId xmlns:a16="http://schemas.microsoft.com/office/drawing/2014/main" id="{A9C65A07-8A37-BA42-9293-71C111211FEC}"/>
              </a:ext>
            </a:extLst>
          </p:cNvPr>
          <p:cNvSpPr txBox="1"/>
          <p:nvPr/>
        </p:nvSpPr>
        <p:spPr>
          <a:xfrm>
            <a:off x="3667629" y="4842269"/>
            <a:ext cx="280652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14300" indent="-104775">
              <a:spcBef>
                <a:spcPts val="300"/>
              </a:spcBef>
              <a:buFont typeface="Arial" charset="0"/>
              <a:buChar char="•"/>
            </a:pPr>
            <a:r>
              <a:rPr lang="en-US" sz="1000" dirty="0"/>
              <a:t>Call a tree removal or lawn maintenance company to remove hazardous trees, brush and tall grass.</a:t>
            </a:r>
          </a:p>
        </p:txBody>
      </p:sp>
      <p:sp>
        <p:nvSpPr>
          <p:cNvPr id="110" name="day text">
            <a:extLst>
              <a:ext uri="{FF2B5EF4-FFF2-40B4-BE49-F238E27FC236}">
                <a16:creationId xmlns:a16="http://schemas.microsoft.com/office/drawing/2014/main" id="{6F56F5DB-093A-7341-8BC9-190DF12689AB}"/>
              </a:ext>
            </a:extLst>
          </p:cNvPr>
          <p:cNvSpPr txBox="1"/>
          <p:nvPr/>
        </p:nvSpPr>
        <p:spPr>
          <a:xfrm>
            <a:off x="3697749" y="5472205"/>
            <a:ext cx="2795616" cy="246221"/>
          </a:xfrm>
          <a:prstGeom prst="rect">
            <a:avLst/>
          </a:prstGeom>
          <a:solidFill>
            <a:srgbClr val="47955B"/>
          </a:solidFill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600" b="1" dirty="0">
                <a:solidFill>
                  <a:schemeClr val="bg1"/>
                </a:solidFill>
              </a:rPr>
              <a:t>             In an DAY you could:</a:t>
            </a:r>
          </a:p>
        </p:txBody>
      </p:sp>
      <p:pic>
        <p:nvPicPr>
          <p:cNvPr id="111" name="day" descr="Icon of a clock showing one day." title="Clock Showing One Day">
            <a:extLst>
              <a:ext uri="{FF2B5EF4-FFF2-40B4-BE49-F238E27FC236}">
                <a16:creationId xmlns:a16="http://schemas.microsoft.com/office/drawing/2014/main" id="{6BEC851E-0958-2848-B122-A5DA8146996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52063" y="5325265"/>
            <a:ext cx="559293" cy="548640"/>
          </a:xfrm>
          <a:prstGeom prst="rect">
            <a:avLst/>
          </a:prstGeom>
        </p:spPr>
      </p:pic>
      <p:sp>
        <p:nvSpPr>
          <p:cNvPr id="112" name="cut">
            <a:extLst>
              <a:ext uri="{FF2B5EF4-FFF2-40B4-BE49-F238E27FC236}">
                <a16:creationId xmlns:a16="http://schemas.microsoft.com/office/drawing/2014/main" id="{0E97AB9F-97B7-4B47-8D15-EABEA88E7259}"/>
              </a:ext>
            </a:extLst>
          </p:cNvPr>
          <p:cNvSpPr txBox="1"/>
          <p:nvPr/>
        </p:nvSpPr>
        <p:spPr>
          <a:xfrm>
            <a:off x="3678538" y="5982548"/>
            <a:ext cx="1755533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17475" indent="-109538">
              <a:spcBef>
                <a:spcPts val="600"/>
              </a:spcBef>
              <a:buFont typeface="Arial" charset="0"/>
              <a:buChar char="•"/>
            </a:pPr>
            <a:r>
              <a:rPr lang="en-US" sz="1000" dirty="0"/>
              <a:t>Cut down or limb trees within 30 feet of your home. Cover debris piles for later burning or haul debris to disposal site.</a:t>
            </a:r>
          </a:p>
        </p:txBody>
      </p:sp>
      <p:pic>
        <p:nvPicPr>
          <p:cNvPr id="113" name="saw" descr="Figure standing on a deck trimming an overhanging branch with chainsaw. Yellow background." title="In a Day You Could:">
            <a:extLst>
              <a:ext uri="{FF2B5EF4-FFF2-40B4-BE49-F238E27FC236}">
                <a16:creationId xmlns:a16="http://schemas.microsoft.com/office/drawing/2014/main" id="{883956B1-17CF-5444-A983-0EE7D9BD69D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10497" y="5840919"/>
            <a:ext cx="950061" cy="821481"/>
          </a:xfrm>
          <a:prstGeom prst="rect">
            <a:avLst/>
          </a:prstGeom>
        </p:spPr>
      </p:pic>
      <p:sp>
        <p:nvSpPr>
          <p:cNvPr id="114" name="enclose">
            <a:extLst>
              <a:ext uri="{FF2B5EF4-FFF2-40B4-BE49-F238E27FC236}">
                <a16:creationId xmlns:a16="http://schemas.microsoft.com/office/drawing/2014/main" id="{098B30DC-1836-244D-999D-65CFC4B1C540}"/>
              </a:ext>
            </a:extLst>
          </p:cNvPr>
          <p:cNvSpPr txBox="1"/>
          <p:nvPr/>
        </p:nvSpPr>
        <p:spPr>
          <a:xfrm>
            <a:off x="3697749" y="6756957"/>
            <a:ext cx="2841302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17475" indent="-109538">
              <a:spcBef>
                <a:spcPts val="600"/>
              </a:spcBef>
              <a:buFont typeface="Arial" charset="0"/>
              <a:buChar char="•"/>
            </a:pPr>
            <a:r>
              <a:rPr lang="en-US" sz="1000" dirty="0"/>
              <a:t>Enclose all areas such as soffits  and decks where embers could land and ignite.</a:t>
            </a:r>
          </a:p>
          <a:p>
            <a:pPr marL="117475" indent="-109538">
              <a:spcBef>
                <a:spcPts val="600"/>
              </a:spcBef>
              <a:buFont typeface="Arial" charset="0"/>
              <a:buChar char="•"/>
            </a:pPr>
            <a:r>
              <a:rPr lang="en-US" sz="1000" dirty="0"/>
              <a:t>Contact neighbors and create a plan to improve access to your neighborhood.</a:t>
            </a:r>
          </a:p>
        </p:txBody>
      </p:sp>
      <p:cxnSp>
        <p:nvCxnSpPr>
          <p:cNvPr id="6" name="Straight Connector 5" descr="Trim line" title="Trim line"/>
          <p:cNvCxnSpPr/>
          <p:nvPr/>
        </p:nvCxnSpPr>
        <p:spPr>
          <a:xfrm>
            <a:off x="6686550" y="304800"/>
            <a:ext cx="0" cy="718098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15" name="top">
            <a:extLst>
              <a:ext uri="{FF2B5EF4-FFF2-40B4-BE49-F238E27FC236}">
                <a16:creationId xmlns:a16="http://schemas.microsoft.com/office/drawing/2014/main" id="{7D5D4EF7-9106-D244-8B78-48D05C729552}"/>
              </a:ext>
            </a:extLst>
          </p:cNvPr>
          <p:cNvSpPr txBox="1"/>
          <p:nvPr/>
        </p:nvSpPr>
        <p:spPr>
          <a:xfrm>
            <a:off x="6961867" y="388449"/>
            <a:ext cx="2790208" cy="553998"/>
          </a:xfrm>
          <a:prstGeom prst="rect">
            <a:avLst/>
          </a:prstGeom>
          <a:solidFill>
            <a:srgbClr val="C00000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800" b="1" dirty="0">
                <a:solidFill>
                  <a:schemeClr val="bg1"/>
                </a:solidFill>
              </a:rPr>
              <a:t>Quick Tips for Preventing</a:t>
            </a:r>
          </a:p>
          <a:p>
            <a:pPr algn="ctr"/>
            <a:r>
              <a:rPr lang="en-US" sz="1800" b="1" dirty="0">
                <a:solidFill>
                  <a:schemeClr val="bg1"/>
                </a:solidFill>
              </a:rPr>
              <a:t>Wildfire Property Damage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16" name="10">
            <a:extLst>
              <a:ext uri="{FF2B5EF4-FFF2-40B4-BE49-F238E27FC236}">
                <a16:creationId xmlns:a16="http://schemas.microsoft.com/office/drawing/2014/main" id="{ED4161FA-83A8-BC4B-9A4D-B6748D20C464}"/>
              </a:ext>
            </a:extLst>
          </p:cNvPr>
          <p:cNvSpPr txBox="1"/>
          <p:nvPr/>
        </p:nvSpPr>
        <p:spPr>
          <a:xfrm>
            <a:off x="6975367" y="1131266"/>
            <a:ext cx="2795616" cy="246221"/>
          </a:xfrm>
          <a:prstGeom prst="rect">
            <a:avLst/>
          </a:prstGeom>
          <a:solidFill>
            <a:srgbClr val="47955B"/>
          </a:solidFill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600" b="1" dirty="0">
                <a:solidFill>
                  <a:schemeClr val="bg1"/>
                </a:solidFill>
              </a:rPr>
              <a:t>            In 10 minutes you could:</a:t>
            </a:r>
          </a:p>
        </p:txBody>
      </p:sp>
      <p:pic>
        <p:nvPicPr>
          <p:cNvPr id="117" name="clock1" descr="An icon of a clock showing a 10-minute period shaded green." title="Clock Showing 10 Minutes">
            <a:extLst>
              <a:ext uri="{FF2B5EF4-FFF2-40B4-BE49-F238E27FC236}">
                <a16:creationId xmlns:a16="http://schemas.microsoft.com/office/drawing/2014/main" id="{D0193EE5-CE0E-C342-9E78-5D16DA4312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4922" y="974410"/>
            <a:ext cx="553915" cy="548640"/>
          </a:xfrm>
          <a:prstGeom prst="rect">
            <a:avLst/>
          </a:prstGeom>
        </p:spPr>
      </p:pic>
      <p:sp>
        <p:nvSpPr>
          <p:cNvPr id="118" name="browse">
            <a:extLst>
              <a:ext uri="{FF2B5EF4-FFF2-40B4-BE49-F238E27FC236}">
                <a16:creationId xmlns:a16="http://schemas.microsoft.com/office/drawing/2014/main" id="{F92DC93E-1A2C-A949-BBB6-3E5CFA98A305}"/>
              </a:ext>
            </a:extLst>
          </p:cNvPr>
          <p:cNvSpPr txBox="1"/>
          <p:nvPr/>
        </p:nvSpPr>
        <p:spPr>
          <a:xfrm>
            <a:off x="6995493" y="1620370"/>
            <a:ext cx="1786062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14300" indent="-104775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00" dirty="0"/>
              <a:t>Browse Fire Adapted Communities at fireadapted.org for ways you can protect your home from fire.</a:t>
            </a:r>
          </a:p>
          <a:p>
            <a:pPr marL="114300" indent="-104775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00" dirty="0"/>
              <a:t>Create your own fire plan. </a:t>
            </a:r>
          </a:p>
        </p:txBody>
      </p:sp>
      <p:pic>
        <p:nvPicPr>
          <p:cNvPr id="119" name="house number" descr="Hands holding a red screwdriver, affixing house number to house. Yellow background." title="In 10 Minutes You Could:">
            <a:extLst>
              <a:ext uri="{FF2B5EF4-FFF2-40B4-BE49-F238E27FC236}">
                <a16:creationId xmlns:a16="http://schemas.microsoft.com/office/drawing/2014/main" id="{17D92DB5-725A-7540-B36F-9B3288085F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7085" y="1501176"/>
            <a:ext cx="939820" cy="869157"/>
          </a:xfrm>
          <a:prstGeom prst="rect">
            <a:avLst/>
          </a:prstGeom>
        </p:spPr>
      </p:pic>
      <p:sp>
        <p:nvSpPr>
          <p:cNvPr id="120" name="walk">
            <a:extLst>
              <a:ext uri="{FF2B5EF4-FFF2-40B4-BE49-F238E27FC236}">
                <a16:creationId xmlns:a16="http://schemas.microsoft.com/office/drawing/2014/main" id="{9525889A-9CD1-B04A-8FE2-8783A81C5556}"/>
              </a:ext>
            </a:extLst>
          </p:cNvPr>
          <p:cNvSpPr txBox="1"/>
          <p:nvPr/>
        </p:nvSpPr>
        <p:spPr>
          <a:xfrm>
            <a:off x="6994578" y="2447216"/>
            <a:ext cx="2724330" cy="6540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14300" indent="-104775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1000" dirty="0"/>
              <a:t>Walk the perimeter of your home and pick up debris that could burn.</a:t>
            </a:r>
          </a:p>
          <a:p>
            <a:pPr marL="114300" indent="-104775">
              <a:spcBef>
                <a:spcPts val="300"/>
              </a:spcBef>
              <a:buFont typeface="Arial" charset="0"/>
              <a:buChar char="•"/>
            </a:pPr>
            <a:r>
              <a:rPr lang="en-US" sz="1000" dirty="0"/>
              <a:t>Install a house number sign clearly at the entrance to your property.</a:t>
            </a:r>
          </a:p>
        </p:txBody>
      </p:sp>
      <p:sp>
        <p:nvSpPr>
          <p:cNvPr id="121" name="hour">
            <a:extLst>
              <a:ext uri="{FF2B5EF4-FFF2-40B4-BE49-F238E27FC236}">
                <a16:creationId xmlns:a16="http://schemas.microsoft.com/office/drawing/2014/main" id="{08EC9F2A-F9B6-8E47-8807-96AF1E3566F3}"/>
              </a:ext>
            </a:extLst>
          </p:cNvPr>
          <p:cNvSpPr txBox="1"/>
          <p:nvPr/>
        </p:nvSpPr>
        <p:spPr>
          <a:xfrm>
            <a:off x="6956460" y="3448282"/>
            <a:ext cx="2795616" cy="246221"/>
          </a:xfrm>
          <a:prstGeom prst="rect">
            <a:avLst/>
          </a:prstGeom>
          <a:solidFill>
            <a:srgbClr val="47955B"/>
          </a:solidFill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600" b="1" dirty="0">
                <a:solidFill>
                  <a:schemeClr val="bg1"/>
                </a:solidFill>
              </a:rPr>
              <a:t>            In an HOUR you could:</a:t>
            </a:r>
          </a:p>
        </p:txBody>
      </p:sp>
      <p:pic>
        <p:nvPicPr>
          <p:cNvPr id="122" name="clock 2" descr="An icon of a clock showing one hour." title="Icon of a Clock">
            <a:extLst>
              <a:ext uri="{FF2B5EF4-FFF2-40B4-BE49-F238E27FC236}">
                <a16:creationId xmlns:a16="http://schemas.microsoft.com/office/drawing/2014/main" id="{11A13323-18C7-904C-83E5-9DBAE9AA7C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8250" y="3296306"/>
            <a:ext cx="553915" cy="548640"/>
          </a:xfrm>
          <a:prstGeom prst="rect">
            <a:avLst/>
          </a:prstGeom>
        </p:spPr>
      </p:pic>
      <p:sp>
        <p:nvSpPr>
          <p:cNvPr id="123" name="mow">
            <a:extLst>
              <a:ext uri="{FF2B5EF4-FFF2-40B4-BE49-F238E27FC236}">
                <a16:creationId xmlns:a16="http://schemas.microsoft.com/office/drawing/2014/main" id="{BC8E7E0D-E807-9B4A-8587-B58CBF3B91AB}"/>
              </a:ext>
            </a:extLst>
          </p:cNvPr>
          <p:cNvSpPr txBox="1"/>
          <p:nvPr/>
        </p:nvSpPr>
        <p:spPr>
          <a:xfrm>
            <a:off x="6964458" y="3903108"/>
            <a:ext cx="1820561" cy="8848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14300" indent="-104775">
              <a:spcBef>
                <a:spcPts val="300"/>
              </a:spcBef>
              <a:buFont typeface="Arial" charset="0"/>
              <a:buChar char="•"/>
            </a:pPr>
            <a:r>
              <a:rPr lang="en-US" sz="1000" dirty="0"/>
              <a:t>Mow your lawn.</a:t>
            </a:r>
          </a:p>
          <a:p>
            <a:pPr marL="114300" indent="-104775">
              <a:spcBef>
                <a:spcPts val="300"/>
              </a:spcBef>
              <a:buFont typeface="Arial" charset="0"/>
              <a:buChar char="•"/>
            </a:pPr>
            <a:r>
              <a:rPr lang="en-US" sz="1000" dirty="0"/>
              <a:t>Rake dry grass.</a:t>
            </a:r>
          </a:p>
          <a:p>
            <a:pPr marL="114300" indent="-104775">
              <a:spcBef>
                <a:spcPts val="300"/>
              </a:spcBef>
              <a:buFont typeface="Arial" charset="0"/>
              <a:buChar char="•"/>
            </a:pPr>
            <a:r>
              <a:rPr lang="en-US" sz="1000" dirty="0"/>
              <a:t>Clean your gutters.</a:t>
            </a:r>
          </a:p>
          <a:p>
            <a:pPr marL="114300" indent="-104775">
              <a:spcBef>
                <a:spcPts val="300"/>
              </a:spcBef>
              <a:buFont typeface="Arial" charset="0"/>
              <a:buChar char="•"/>
            </a:pPr>
            <a:r>
              <a:rPr lang="en-US" sz="1000" dirty="0"/>
              <a:t>Remove firewood 30 feet from your house.</a:t>
            </a:r>
          </a:p>
        </p:txBody>
      </p:sp>
      <p:pic>
        <p:nvPicPr>
          <p:cNvPr id="124" name="rake" descr="Figure raking yard on a yellow background." title="In an Hour You Could:">
            <a:extLst>
              <a:ext uri="{FF2B5EF4-FFF2-40B4-BE49-F238E27FC236}">
                <a16:creationId xmlns:a16="http://schemas.microsoft.com/office/drawing/2014/main" id="{EFBF2620-56B8-AA4C-BA33-8B1ADD35DF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97085" y="3813616"/>
            <a:ext cx="960302" cy="888099"/>
          </a:xfrm>
          <a:prstGeom prst="rect">
            <a:avLst/>
          </a:prstGeom>
        </p:spPr>
      </p:pic>
      <p:sp>
        <p:nvSpPr>
          <p:cNvPr id="125" name="call">
            <a:extLst>
              <a:ext uri="{FF2B5EF4-FFF2-40B4-BE49-F238E27FC236}">
                <a16:creationId xmlns:a16="http://schemas.microsoft.com/office/drawing/2014/main" id="{5B5ED3A5-D029-144D-8D2A-468544D095BB}"/>
              </a:ext>
            </a:extLst>
          </p:cNvPr>
          <p:cNvSpPr txBox="1"/>
          <p:nvPr/>
        </p:nvSpPr>
        <p:spPr>
          <a:xfrm>
            <a:off x="6964458" y="4862142"/>
            <a:ext cx="280652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14300" indent="-104775">
              <a:spcBef>
                <a:spcPts val="300"/>
              </a:spcBef>
              <a:buFont typeface="Arial" charset="0"/>
              <a:buChar char="•"/>
            </a:pPr>
            <a:r>
              <a:rPr lang="en-US" sz="1000" dirty="0"/>
              <a:t>Call a tree removal or lawn maintenance company to remove hazardous trees, brush and tall grass.</a:t>
            </a:r>
          </a:p>
        </p:txBody>
      </p:sp>
      <p:sp>
        <p:nvSpPr>
          <p:cNvPr id="126" name="day text">
            <a:extLst>
              <a:ext uri="{FF2B5EF4-FFF2-40B4-BE49-F238E27FC236}">
                <a16:creationId xmlns:a16="http://schemas.microsoft.com/office/drawing/2014/main" id="{D5BFD48A-5C0D-B849-9F9F-C66D204B8D62}"/>
              </a:ext>
            </a:extLst>
          </p:cNvPr>
          <p:cNvSpPr txBox="1"/>
          <p:nvPr/>
        </p:nvSpPr>
        <p:spPr>
          <a:xfrm>
            <a:off x="6994578" y="5492078"/>
            <a:ext cx="2795616" cy="246221"/>
          </a:xfrm>
          <a:prstGeom prst="rect">
            <a:avLst/>
          </a:prstGeom>
          <a:solidFill>
            <a:srgbClr val="47955B"/>
          </a:solidFill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600" b="1" dirty="0">
                <a:solidFill>
                  <a:schemeClr val="bg1"/>
                </a:solidFill>
              </a:rPr>
              <a:t>             In an DAY you could:</a:t>
            </a:r>
          </a:p>
        </p:txBody>
      </p:sp>
      <p:pic>
        <p:nvPicPr>
          <p:cNvPr id="127" name="day" descr="Icon of a clock showing one day." title="Clock Showing One Day">
            <a:extLst>
              <a:ext uri="{FF2B5EF4-FFF2-40B4-BE49-F238E27FC236}">
                <a16:creationId xmlns:a16="http://schemas.microsoft.com/office/drawing/2014/main" id="{3E2FA761-CD34-D541-8073-5754648B31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48892" y="5345138"/>
            <a:ext cx="559293" cy="548640"/>
          </a:xfrm>
          <a:prstGeom prst="rect">
            <a:avLst/>
          </a:prstGeom>
        </p:spPr>
      </p:pic>
      <p:sp>
        <p:nvSpPr>
          <p:cNvPr id="128" name="cut">
            <a:extLst>
              <a:ext uri="{FF2B5EF4-FFF2-40B4-BE49-F238E27FC236}">
                <a16:creationId xmlns:a16="http://schemas.microsoft.com/office/drawing/2014/main" id="{B9D79B47-846E-CC4A-AD6D-7010CF9BC841}"/>
              </a:ext>
            </a:extLst>
          </p:cNvPr>
          <p:cNvSpPr txBox="1"/>
          <p:nvPr/>
        </p:nvSpPr>
        <p:spPr>
          <a:xfrm>
            <a:off x="6975367" y="6002421"/>
            <a:ext cx="1755533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17475" indent="-109538">
              <a:spcBef>
                <a:spcPts val="600"/>
              </a:spcBef>
              <a:buFont typeface="Arial" charset="0"/>
              <a:buChar char="•"/>
            </a:pPr>
            <a:r>
              <a:rPr lang="en-US" sz="1000" dirty="0"/>
              <a:t>Cut down or limb trees within 30 feet of your home. Cover debris piles for later burning or haul debris to disposal site.</a:t>
            </a:r>
          </a:p>
        </p:txBody>
      </p:sp>
      <p:pic>
        <p:nvPicPr>
          <p:cNvPr id="129" name="saw" descr="Figure standing on a deck trimming an overhanging branch with chainsaw. Yellow background." title="In a Day You Could:">
            <a:extLst>
              <a:ext uri="{FF2B5EF4-FFF2-40B4-BE49-F238E27FC236}">
                <a16:creationId xmlns:a16="http://schemas.microsoft.com/office/drawing/2014/main" id="{26A4D5F5-4810-E94E-BD16-51E19D9E40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07326" y="5860792"/>
            <a:ext cx="950061" cy="821481"/>
          </a:xfrm>
          <a:prstGeom prst="rect">
            <a:avLst/>
          </a:prstGeom>
        </p:spPr>
      </p:pic>
      <p:sp>
        <p:nvSpPr>
          <p:cNvPr id="130" name="enclose">
            <a:extLst>
              <a:ext uri="{FF2B5EF4-FFF2-40B4-BE49-F238E27FC236}">
                <a16:creationId xmlns:a16="http://schemas.microsoft.com/office/drawing/2014/main" id="{F3A66718-3BFF-7243-8239-C9F7897B21D9}"/>
              </a:ext>
            </a:extLst>
          </p:cNvPr>
          <p:cNvSpPr txBox="1"/>
          <p:nvPr/>
        </p:nvSpPr>
        <p:spPr>
          <a:xfrm>
            <a:off x="6994578" y="6776830"/>
            <a:ext cx="2841302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17475" indent="-109538">
              <a:spcBef>
                <a:spcPts val="600"/>
              </a:spcBef>
              <a:buFont typeface="Arial" charset="0"/>
              <a:buChar char="•"/>
            </a:pPr>
            <a:r>
              <a:rPr lang="en-US" sz="1000" dirty="0"/>
              <a:t>Enclose all areas such as soffits  and decks where embers could land and ignite.</a:t>
            </a:r>
          </a:p>
          <a:p>
            <a:pPr marL="117475" indent="-109538">
              <a:spcBef>
                <a:spcPts val="600"/>
              </a:spcBef>
              <a:buFont typeface="Arial" charset="0"/>
              <a:buChar char="•"/>
            </a:pPr>
            <a:r>
              <a:rPr lang="en-US" sz="1000" dirty="0"/>
              <a:t>Contact neighbors and create a plan to improve access to your neighborhood.</a:t>
            </a:r>
          </a:p>
        </p:txBody>
      </p:sp>
    </p:spTree>
    <p:extLst>
      <p:ext uri="{BB962C8B-B14F-4D97-AF65-F5344CB8AC3E}">
        <p14:creationId xmlns:p14="http://schemas.microsoft.com/office/powerpoint/2010/main" val="1710040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 hidden="1">
            <a:extLst>
              <a:ext uri="{FF2B5EF4-FFF2-40B4-BE49-F238E27FC236}">
                <a16:creationId xmlns:a16="http://schemas.microsoft.com/office/drawing/2014/main" id="{7882AC5E-F6F3-C544-94DE-C7A0212CA07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Ready set go</a:t>
            </a:r>
            <a:endParaRPr lang="en-US" dirty="0"/>
          </a:p>
        </p:txBody>
      </p:sp>
      <p:pic>
        <p:nvPicPr>
          <p:cNvPr id="4" name="read" descr="Text: Ready (green) 1&#10;Icon with an green arrow circling the number 1 (white) on a black background. " title="Ready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771" y="290056"/>
            <a:ext cx="822960" cy="942229"/>
          </a:xfrm>
          <a:prstGeom prst="rect">
            <a:avLst/>
          </a:prstGeom>
        </p:spPr>
      </p:pic>
      <p:sp>
        <p:nvSpPr>
          <p:cNvPr id="2" name="be ready"/>
          <p:cNvSpPr txBox="1"/>
          <p:nvPr/>
        </p:nvSpPr>
        <p:spPr>
          <a:xfrm>
            <a:off x="1242889" y="440131"/>
            <a:ext cx="1863719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800" b="1" dirty="0"/>
              <a:t>Be Ready</a:t>
            </a:r>
          </a:p>
          <a:p>
            <a:pPr>
              <a:spcBef>
                <a:spcPts val="600"/>
              </a:spcBef>
            </a:pPr>
            <a:r>
              <a:rPr lang="en-US" sz="900" dirty="0"/>
              <a:t>Talk to </a:t>
            </a:r>
            <a:r>
              <a:rPr lang="en-US" sz="900" b="1" dirty="0"/>
              <a:t>local your fire department</a:t>
            </a:r>
            <a:r>
              <a:rPr lang="en-US" sz="900" dirty="0"/>
              <a:t> about preparing your home for a wildfire.</a:t>
            </a:r>
          </a:p>
        </p:txBody>
      </p:sp>
      <p:sp>
        <p:nvSpPr>
          <p:cNvPr id="40" name="beready text"/>
          <p:cNvSpPr txBox="1"/>
          <p:nvPr/>
        </p:nvSpPr>
        <p:spPr>
          <a:xfrm>
            <a:off x="279771" y="1306897"/>
            <a:ext cx="2848138" cy="14388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19063" indent="-119063">
              <a:spcBef>
                <a:spcPts val="300"/>
              </a:spcBef>
              <a:buFont typeface="Arial" charset="0"/>
              <a:buChar char="•"/>
            </a:pPr>
            <a:r>
              <a:rPr lang="en-US" sz="900" dirty="0"/>
              <a:t>Work to prepare your home by creating </a:t>
            </a:r>
            <a:r>
              <a:rPr lang="en-US" sz="900" b="1" dirty="0"/>
              <a:t>defensible</a:t>
            </a:r>
            <a:r>
              <a:rPr lang="en-US" sz="900" dirty="0"/>
              <a:t> space.</a:t>
            </a:r>
          </a:p>
          <a:p>
            <a:pPr marL="119063" lvl="0" indent="-119063">
              <a:spcBef>
                <a:spcPts val="300"/>
              </a:spcBef>
              <a:buFont typeface="Arial" charset="0"/>
              <a:buChar char="•"/>
            </a:pPr>
            <a:r>
              <a:rPr lang="en-US" sz="900" dirty="0"/>
              <a:t>Clean up  or relocate combustible materials from around your home</a:t>
            </a:r>
          </a:p>
          <a:p>
            <a:pPr marL="119063" lvl="0" indent="-119063">
              <a:spcBef>
                <a:spcPts val="300"/>
              </a:spcBef>
              <a:buFont typeface="Arial" charset="0"/>
              <a:buChar char="•"/>
            </a:pPr>
            <a:r>
              <a:rPr lang="en-US" sz="900" dirty="0"/>
              <a:t>Keep grass mowed short</a:t>
            </a:r>
          </a:p>
          <a:p>
            <a:pPr marL="119063" lvl="0" indent="-119063">
              <a:spcBef>
                <a:spcPts val="300"/>
              </a:spcBef>
              <a:buFont typeface="Arial" charset="0"/>
              <a:buChar char="•"/>
            </a:pPr>
            <a:r>
              <a:rPr lang="en-US" sz="900" dirty="0"/>
              <a:t>Trim trees and bushes, allowing ample space between your home and landscape vegetation.  Consider a 5 feet stone landscaping around your home.</a:t>
            </a:r>
          </a:p>
          <a:p>
            <a:pPr marL="119063" lvl="0" indent="-119063">
              <a:spcBef>
                <a:spcPts val="300"/>
              </a:spcBef>
              <a:buFont typeface="Arial" charset="0"/>
              <a:buChar char="•"/>
            </a:pPr>
            <a:r>
              <a:rPr lang="en-US" sz="900" dirty="0"/>
              <a:t>Clean your gutters to remove all leaves and pine needles.</a:t>
            </a:r>
          </a:p>
          <a:p>
            <a:pPr marL="119063" lvl="0" indent="-119063">
              <a:spcBef>
                <a:spcPts val="300"/>
              </a:spcBef>
              <a:buFont typeface="Arial" charset="0"/>
              <a:buChar char="•"/>
            </a:pPr>
            <a:r>
              <a:rPr lang="en-US" sz="900" dirty="0"/>
              <a:t>Stack firewood at least 30 feet from your home.</a:t>
            </a:r>
          </a:p>
        </p:txBody>
      </p:sp>
      <p:pic>
        <p:nvPicPr>
          <p:cNvPr id="7" name="set" descr="Text: Set 2, &#10;Icon with an yellow arrow circling the number 2 (white) on a black background." title="Set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176" y="2953064"/>
            <a:ext cx="822960" cy="942229"/>
          </a:xfrm>
          <a:prstGeom prst="rect">
            <a:avLst/>
          </a:prstGeom>
        </p:spPr>
      </p:pic>
      <p:sp>
        <p:nvSpPr>
          <p:cNvPr id="42" name="alert"/>
          <p:cNvSpPr txBox="1"/>
          <p:nvPr/>
        </p:nvSpPr>
        <p:spPr>
          <a:xfrm>
            <a:off x="1194339" y="2900458"/>
            <a:ext cx="1958672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sz="1800" b="1" dirty="0"/>
              <a:t>Be alert</a:t>
            </a:r>
          </a:p>
          <a:p>
            <a:pPr>
              <a:spcBef>
                <a:spcPts val="300"/>
              </a:spcBef>
            </a:pPr>
            <a:r>
              <a:rPr lang="en-US" sz="900" dirty="0"/>
              <a:t>Prepare a “</a:t>
            </a:r>
            <a:r>
              <a:rPr lang="en-US" sz="900" b="1" dirty="0"/>
              <a:t>go kit</a:t>
            </a:r>
            <a:r>
              <a:rPr lang="en-US" sz="900" dirty="0"/>
              <a:t>” with:</a:t>
            </a:r>
          </a:p>
          <a:p>
            <a:pPr marL="171450" lvl="0" indent="-171450">
              <a:spcBef>
                <a:spcPts val="300"/>
              </a:spcBef>
              <a:buFont typeface="Arial" charset="0"/>
              <a:buChar char="•"/>
            </a:pPr>
            <a:r>
              <a:rPr lang="en-US" sz="900" dirty="0"/>
              <a:t>Prescription medication</a:t>
            </a:r>
          </a:p>
          <a:p>
            <a:pPr marL="171450" lvl="0" indent="-171450">
              <a:spcBef>
                <a:spcPts val="300"/>
              </a:spcBef>
              <a:buFont typeface="Arial" charset="0"/>
              <a:buChar char="•"/>
            </a:pPr>
            <a:r>
              <a:rPr lang="en-US" sz="900" dirty="0"/>
              <a:t>Emergency supplies, pet food</a:t>
            </a:r>
          </a:p>
          <a:p>
            <a:pPr marL="171450" lvl="0" indent="-171450">
              <a:spcBef>
                <a:spcPts val="300"/>
              </a:spcBef>
              <a:buFont typeface="Arial" charset="0"/>
              <a:buChar char="•"/>
            </a:pPr>
            <a:r>
              <a:rPr lang="en-US" sz="900" dirty="0"/>
              <a:t>Important documents</a:t>
            </a:r>
          </a:p>
        </p:txBody>
      </p:sp>
      <p:sp>
        <p:nvSpPr>
          <p:cNvPr id="44" name="cfreate"/>
          <p:cNvSpPr txBox="1"/>
          <p:nvPr/>
        </p:nvSpPr>
        <p:spPr>
          <a:xfrm>
            <a:off x="279771" y="4010152"/>
            <a:ext cx="2826837" cy="11233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sz="900" dirty="0"/>
              <a:t>Create your own action plan</a:t>
            </a:r>
          </a:p>
          <a:p>
            <a:pPr marL="171450" lvl="0" indent="-171450">
              <a:spcBef>
                <a:spcPts val="300"/>
              </a:spcBef>
              <a:buFont typeface="Arial" charset="0"/>
              <a:buChar char="•"/>
            </a:pPr>
            <a:r>
              <a:rPr lang="en-US" sz="900" b="1" dirty="0"/>
              <a:t>Plan</a:t>
            </a:r>
            <a:r>
              <a:rPr lang="en-US" sz="900" dirty="0"/>
              <a:t> and </a:t>
            </a:r>
            <a:r>
              <a:rPr lang="en-US" sz="900" b="1" dirty="0"/>
              <a:t>practice</a:t>
            </a:r>
            <a:r>
              <a:rPr lang="en-US" sz="900" dirty="0"/>
              <a:t> multiple exit routes from you home and neighborhood.</a:t>
            </a:r>
          </a:p>
          <a:p>
            <a:pPr marL="171450" lvl="0" indent="-171450">
              <a:spcBef>
                <a:spcPts val="300"/>
              </a:spcBef>
              <a:buFont typeface="Arial" charset="0"/>
              <a:buChar char="•"/>
            </a:pPr>
            <a:r>
              <a:rPr lang="en-US" sz="900" b="1" dirty="0"/>
              <a:t>Assign</a:t>
            </a:r>
            <a:r>
              <a:rPr lang="en-US" sz="900" dirty="0"/>
              <a:t> a meeting place in case you are separated.</a:t>
            </a:r>
          </a:p>
          <a:p>
            <a:pPr marL="171450" lvl="0" indent="-171450">
              <a:spcBef>
                <a:spcPts val="300"/>
              </a:spcBef>
              <a:buFont typeface="Arial" charset="0"/>
              <a:buChar char="•"/>
            </a:pPr>
            <a:r>
              <a:rPr lang="en-US" sz="900" dirty="0"/>
              <a:t>Make sure you are familiar with your local </a:t>
            </a:r>
            <a:r>
              <a:rPr lang="en-US" sz="900" b="1" dirty="0"/>
              <a:t>emergency notification</a:t>
            </a:r>
            <a:r>
              <a:rPr lang="en-US" sz="900" dirty="0"/>
              <a:t> and </a:t>
            </a:r>
            <a:r>
              <a:rPr lang="en-US" sz="900" b="1" dirty="0"/>
              <a:t>evacuation systems</a:t>
            </a:r>
            <a:r>
              <a:rPr lang="en-US" sz="900" dirty="0"/>
              <a:t>.</a:t>
            </a:r>
          </a:p>
          <a:p>
            <a:pPr marL="171450" lvl="0" indent="-171450">
              <a:spcBef>
                <a:spcPts val="300"/>
              </a:spcBef>
              <a:buFont typeface="Arial" charset="0"/>
              <a:buChar char="•"/>
            </a:pPr>
            <a:r>
              <a:rPr lang="en-US" sz="900" b="1" dirty="0"/>
              <a:t>Plan</a:t>
            </a:r>
            <a:r>
              <a:rPr lang="en-US" sz="900" dirty="0"/>
              <a:t> for your pets and animals.</a:t>
            </a:r>
          </a:p>
        </p:txBody>
      </p:sp>
      <p:pic>
        <p:nvPicPr>
          <p:cNvPr id="8" name="go" descr="Text: Go 3.&#10;Icon with an red arrow circling the number 3 (white) on a black background." title="Go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5176" y="5274262"/>
            <a:ext cx="822960" cy="942229"/>
          </a:xfrm>
          <a:prstGeom prst="rect">
            <a:avLst/>
          </a:prstGeom>
        </p:spPr>
      </p:pic>
      <p:sp>
        <p:nvSpPr>
          <p:cNvPr id="43" name="act"/>
          <p:cNvSpPr txBox="1"/>
          <p:nvPr/>
        </p:nvSpPr>
        <p:spPr>
          <a:xfrm>
            <a:off x="1197869" y="5226220"/>
            <a:ext cx="1955142" cy="1046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sz="1800" b="1" dirty="0"/>
              <a:t>Act early!</a:t>
            </a:r>
          </a:p>
          <a:p>
            <a:pPr marL="171450" lvl="0" indent="-171450">
              <a:spcBef>
                <a:spcPts val="300"/>
              </a:spcBef>
              <a:buFont typeface="Arial" charset="0"/>
              <a:buChar char="•"/>
            </a:pPr>
            <a:r>
              <a:rPr lang="en-US" sz="900" b="1" dirty="0"/>
              <a:t>Remain</a:t>
            </a:r>
            <a:r>
              <a:rPr lang="en-US" sz="900" dirty="0"/>
              <a:t> alert and keep yourself informed of the situation.</a:t>
            </a:r>
          </a:p>
          <a:p>
            <a:pPr marL="171450" indent="-171450">
              <a:spcBef>
                <a:spcPts val="300"/>
              </a:spcBef>
              <a:buFont typeface="Arial" charset="0"/>
              <a:buChar char="•"/>
            </a:pPr>
            <a:r>
              <a:rPr lang="en-US" sz="900" b="1" dirty="0"/>
              <a:t>Cooperate </a:t>
            </a:r>
            <a:r>
              <a:rPr lang="en-US" sz="900" dirty="0"/>
              <a:t>with local authorities during evacuation and re-entry processes.</a:t>
            </a:r>
          </a:p>
        </p:txBody>
      </p:sp>
      <p:sp>
        <p:nvSpPr>
          <p:cNvPr id="45" name="got"/>
          <p:cNvSpPr txBox="1"/>
          <p:nvPr/>
        </p:nvSpPr>
        <p:spPr>
          <a:xfrm>
            <a:off x="265176" y="6352650"/>
            <a:ext cx="2696308" cy="5693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0" indent="-171450">
              <a:buFont typeface="Arial" charset="0"/>
              <a:buChar char="•"/>
            </a:pPr>
            <a:r>
              <a:rPr lang="en-US" sz="900" dirty="0"/>
              <a:t>Get your </a:t>
            </a:r>
            <a:r>
              <a:rPr lang="en-US" sz="900" b="1" dirty="0"/>
              <a:t>“go kit”</a:t>
            </a:r>
            <a:r>
              <a:rPr lang="en-US" sz="900" dirty="0"/>
              <a:t> and leave well before the impending threat reaches your community or neighborhood following planned route.</a:t>
            </a:r>
          </a:p>
          <a:p>
            <a:endParaRPr lang="en-US" sz="1000" dirty="0"/>
          </a:p>
        </p:txBody>
      </p:sp>
      <p:pic>
        <p:nvPicPr>
          <p:cNvPr id="46" name="fs" descr="Forest Service Shield" title="Forest Service Shield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143" y="6966125"/>
            <a:ext cx="457200" cy="486910"/>
          </a:xfrm>
          <a:prstGeom prst="rect">
            <a:avLst/>
          </a:prstGeom>
        </p:spPr>
      </p:pic>
      <p:sp>
        <p:nvSpPr>
          <p:cNvPr id="47" name="addreds"/>
          <p:cNvSpPr txBox="1"/>
          <p:nvPr/>
        </p:nvSpPr>
        <p:spPr>
          <a:xfrm>
            <a:off x="750592" y="7012412"/>
            <a:ext cx="2373923" cy="423193"/>
          </a:xfrm>
          <a:prstGeom prst="rect">
            <a:avLst/>
          </a:prstGeom>
          <a:noFill/>
        </p:spPr>
        <p:txBody>
          <a:bodyPr wrap="square" lIns="0" tIns="0" rIns="0" bIns="0" numCol="1" spcCol="18288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sz="1000" b="1" dirty="0"/>
              <a:t>Pike and San Isabel National Forests</a:t>
            </a:r>
          </a:p>
          <a:p>
            <a:pPr>
              <a:lnSpc>
                <a:spcPts val="1100"/>
              </a:lnSpc>
            </a:pPr>
            <a:r>
              <a:rPr lang="en-US" sz="1000" dirty="0" err="1"/>
              <a:t>www.fs.usda.gov</a:t>
            </a:r>
            <a:r>
              <a:rPr lang="en-US" sz="1000" dirty="0"/>
              <a:t>/PSICC </a:t>
            </a:r>
          </a:p>
          <a:p>
            <a:pPr>
              <a:lnSpc>
                <a:spcPts val="1100"/>
              </a:lnSpc>
            </a:pPr>
            <a:r>
              <a:rPr lang="en-US" sz="1000" dirty="0"/>
              <a:t>Facebook and Twitter @PSICC_NF</a:t>
            </a:r>
          </a:p>
        </p:txBody>
      </p:sp>
      <p:cxnSp>
        <p:nvCxnSpPr>
          <p:cNvPr id="5" name="Straight Connector 4" descr="Trim line" title="Trim line"/>
          <p:cNvCxnSpPr/>
          <p:nvPr/>
        </p:nvCxnSpPr>
        <p:spPr>
          <a:xfrm>
            <a:off x="3352800" y="304800"/>
            <a:ext cx="0" cy="718098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41" name="read" descr="Text: Ready (green) 1&#10;Icon with an green arrow circling the number 1 (white) on a black background. " title="Ready 1">
            <a:extLst>
              <a:ext uri="{FF2B5EF4-FFF2-40B4-BE49-F238E27FC236}">
                <a16:creationId xmlns:a16="http://schemas.microsoft.com/office/drawing/2014/main" id="{BBA80E91-05EA-9B46-A0F3-3076993FBA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3986" y="364668"/>
            <a:ext cx="822960" cy="942229"/>
          </a:xfrm>
          <a:prstGeom prst="rect">
            <a:avLst/>
          </a:prstGeom>
        </p:spPr>
      </p:pic>
      <p:sp>
        <p:nvSpPr>
          <p:cNvPr id="51" name="be ready">
            <a:extLst>
              <a:ext uri="{FF2B5EF4-FFF2-40B4-BE49-F238E27FC236}">
                <a16:creationId xmlns:a16="http://schemas.microsoft.com/office/drawing/2014/main" id="{F71EC1E2-6A00-E44E-8483-321106C3C818}"/>
              </a:ext>
            </a:extLst>
          </p:cNvPr>
          <p:cNvSpPr txBox="1"/>
          <p:nvPr/>
        </p:nvSpPr>
        <p:spPr>
          <a:xfrm>
            <a:off x="4607104" y="514743"/>
            <a:ext cx="1863719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800" b="1" dirty="0"/>
              <a:t>Be Ready</a:t>
            </a:r>
          </a:p>
          <a:p>
            <a:pPr>
              <a:spcBef>
                <a:spcPts val="600"/>
              </a:spcBef>
            </a:pPr>
            <a:r>
              <a:rPr lang="en-US" sz="900" dirty="0"/>
              <a:t>Talk to </a:t>
            </a:r>
            <a:r>
              <a:rPr lang="en-US" sz="900" b="1" dirty="0"/>
              <a:t>local your fire department</a:t>
            </a:r>
            <a:r>
              <a:rPr lang="en-US" sz="900" dirty="0"/>
              <a:t> about preparing your home for a wildfire.</a:t>
            </a:r>
          </a:p>
        </p:txBody>
      </p:sp>
      <p:sp>
        <p:nvSpPr>
          <p:cNvPr id="60" name="beready text">
            <a:extLst>
              <a:ext uri="{FF2B5EF4-FFF2-40B4-BE49-F238E27FC236}">
                <a16:creationId xmlns:a16="http://schemas.microsoft.com/office/drawing/2014/main" id="{863D6660-0CE1-E640-8953-8DC969E5BFA1}"/>
              </a:ext>
            </a:extLst>
          </p:cNvPr>
          <p:cNvSpPr txBox="1"/>
          <p:nvPr/>
        </p:nvSpPr>
        <p:spPr>
          <a:xfrm>
            <a:off x="3643986" y="1381509"/>
            <a:ext cx="2848138" cy="14388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19063" indent="-119063">
              <a:spcBef>
                <a:spcPts val="300"/>
              </a:spcBef>
              <a:buFont typeface="Arial" charset="0"/>
              <a:buChar char="•"/>
            </a:pPr>
            <a:r>
              <a:rPr lang="en-US" sz="900" dirty="0"/>
              <a:t>Work to prepare your home by creating </a:t>
            </a:r>
            <a:r>
              <a:rPr lang="en-US" sz="900" b="1" dirty="0"/>
              <a:t>defensible</a:t>
            </a:r>
            <a:r>
              <a:rPr lang="en-US" sz="900" dirty="0"/>
              <a:t> space.</a:t>
            </a:r>
          </a:p>
          <a:p>
            <a:pPr marL="119063" lvl="0" indent="-119063">
              <a:spcBef>
                <a:spcPts val="300"/>
              </a:spcBef>
              <a:buFont typeface="Arial" charset="0"/>
              <a:buChar char="•"/>
            </a:pPr>
            <a:r>
              <a:rPr lang="en-US" sz="900" dirty="0"/>
              <a:t>Clean up  or relocate combustible materials from around your home</a:t>
            </a:r>
          </a:p>
          <a:p>
            <a:pPr marL="119063" lvl="0" indent="-119063">
              <a:spcBef>
                <a:spcPts val="300"/>
              </a:spcBef>
              <a:buFont typeface="Arial" charset="0"/>
              <a:buChar char="•"/>
            </a:pPr>
            <a:r>
              <a:rPr lang="en-US" sz="900" dirty="0"/>
              <a:t>Keep grass mowed short</a:t>
            </a:r>
          </a:p>
          <a:p>
            <a:pPr marL="119063" lvl="0" indent="-119063">
              <a:spcBef>
                <a:spcPts val="300"/>
              </a:spcBef>
              <a:buFont typeface="Arial" charset="0"/>
              <a:buChar char="•"/>
            </a:pPr>
            <a:r>
              <a:rPr lang="en-US" sz="900" dirty="0"/>
              <a:t>Trim trees and bushes, allowing ample space between your home and landscape vegetation.  Consider a 5 feet stone landscaping around your home.</a:t>
            </a:r>
          </a:p>
          <a:p>
            <a:pPr marL="119063" lvl="0" indent="-119063">
              <a:spcBef>
                <a:spcPts val="300"/>
              </a:spcBef>
              <a:buFont typeface="Arial" charset="0"/>
              <a:buChar char="•"/>
            </a:pPr>
            <a:r>
              <a:rPr lang="en-US" sz="900" dirty="0"/>
              <a:t>Clean your gutters to remove all leaves and pine needles.</a:t>
            </a:r>
          </a:p>
          <a:p>
            <a:pPr marL="119063" lvl="0" indent="-119063">
              <a:spcBef>
                <a:spcPts val="300"/>
              </a:spcBef>
              <a:buFont typeface="Arial" charset="0"/>
              <a:buChar char="•"/>
            </a:pPr>
            <a:r>
              <a:rPr lang="en-US" sz="900" dirty="0"/>
              <a:t>Stack firewood at least 30 feet from your home.</a:t>
            </a:r>
          </a:p>
        </p:txBody>
      </p:sp>
      <p:pic>
        <p:nvPicPr>
          <p:cNvPr id="61" name="set" descr="Text: Set 2, &#10;Icon with an yellow arrow circling the number 2 (white) on a black background." title="Set 2">
            <a:extLst>
              <a:ext uri="{FF2B5EF4-FFF2-40B4-BE49-F238E27FC236}">
                <a16:creationId xmlns:a16="http://schemas.microsoft.com/office/drawing/2014/main" id="{BFE20901-9A5D-1547-971D-B952EC4844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29391" y="3027676"/>
            <a:ext cx="822960" cy="942229"/>
          </a:xfrm>
          <a:prstGeom prst="rect">
            <a:avLst/>
          </a:prstGeom>
        </p:spPr>
      </p:pic>
      <p:sp>
        <p:nvSpPr>
          <p:cNvPr id="62" name="alert">
            <a:extLst>
              <a:ext uri="{FF2B5EF4-FFF2-40B4-BE49-F238E27FC236}">
                <a16:creationId xmlns:a16="http://schemas.microsoft.com/office/drawing/2014/main" id="{44A7BEB4-8F95-0546-BCCB-AFFF1E38891E}"/>
              </a:ext>
            </a:extLst>
          </p:cNvPr>
          <p:cNvSpPr txBox="1"/>
          <p:nvPr/>
        </p:nvSpPr>
        <p:spPr>
          <a:xfrm>
            <a:off x="4558554" y="2975070"/>
            <a:ext cx="1958672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sz="1800" b="1" dirty="0"/>
              <a:t>Be alert</a:t>
            </a:r>
          </a:p>
          <a:p>
            <a:pPr>
              <a:spcBef>
                <a:spcPts val="300"/>
              </a:spcBef>
            </a:pPr>
            <a:r>
              <a:rPr lang="en-US" sz="900" dirty="0"/>
              <a:t>Prepare a “</a:t>
            </a:r>
            <a:r>
              <a:rPr lang="en-US" sz="900" b="1" dirty="0"/>
              <a:t>go kit</a:t>
            </a:r>
            <a:r>
              <a:rPr lang="en-US" sz="900" dirty="0"/>
              <a:t>” with:</a:t>
            </a:r>
          </a:p>
          <a:p>
            <a:pPr marL="171450" lvl="0" indent="-171450">
              <a:spcBef>
                <a:spcPts val="300"/>
              </a:spcBef>
              <a:buFont typeface="Arial" charset="0"/>
              <a:buChar char="•"/>
            </a:pPr>
            <a:r>
              <a:rPr lang="en-US" sz="900" dirty="0"/>
              <a:t>Prescription medication</a:t>
            </a:r>
          </a:p>
          <a:p>
            <a:pPr marL="171450" lvl="0" indent="-171450">
              <a:spcBef>
                <a:spcPts val="300"/>
              </a:spcBef>
              <a:buFont typeface="Arial" charset="0"/>
              <a:buChar char="•"/>
            </a:pPr>
            <a:r>
              <a:rPr lang="en-US" sz="900" dirty="0"/>
              <a:t>Emergency supplies, pet food</a:t>
            </a:r>
          </a:p>
          <a:p>
            <a:pPr marL="171450" lvl="0" indent="-171450">
              <a:spcBef>
                <a:spcPts val="300"/>
              </a:spcBef>
              <a:buFont typeface="Arial" charset="0"/>
              <a:buChar char="•"/>
            </a:pPr>
            <a:r>
              <a:rPr lang="en-US" sz="900" dirty="0"/>
              <a:t>Important documents</a:t>
            </a:r>
          </a:p>
        </p:txBody>
      </p:sp>
      <p:sp>
        <p:nvSpPr>
          <p:cNvPr id="63" name="cfreate">
            <a:extLst>
              <a:ext uri="{FF2B5EF4-FFF2-40B4-BE49-F238E27FC236}">
                <a16:creationId xmlns:a16="http://schemas.microsoft.com/office/drawing/2014/main" id="{A1877E47-13DC-5B47-8CE1-24184B517497}"/>
              </a:ext>
            </a:extLst>
          </p:cNvPr>
          <p:cNvSpPr txBox="1"/>
          <p:nvPr/>
        </p:nvSpPr>
        <p:spPr>
          <a:xfrm>
            <a:off x="3643986" y="4084764"/>
            <a:ext cx="2826837" cy="11233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sz="900" dirty="0"/>
              <a:t>Create your own action plan</a:t>
            </a:r>
          </a:p>
          <a:p>
            <a:pPr marL="171450" lvl="0" indent="-171450">
              <a:spcBef>
                <a:spcPts val="300"/>
              </a:spcBef>
              <a:buFont typeface="Arial" charset="0"/>
              <a:buChar char="•"/>
            </a:pPr>
            <a:r>
              <a:rPr lang="en-US" sz="900" b="1" dirty="0"/>
              <a:t>Plan</a:t>
            </a:r>
            <a:r>
              <a:rPr lang="en-US" sz="900" dirty="0"/>
              <a:t> and </a:t>
            </a:r>
            <a:r>
              <a:rPr lang="en-US" sz="900" b="1" dirty="0"/>
              <a:t>practice</a:t>
            </a:r>
            <a:r>
              <a:rPr lang="en-US" sz="900" dirty="0"/>
              <a:t> multiple exit routes from you home and neighborhood.</a:t>
            </a:r>
          </a:p>
          <a:p>
            <a:pPr marL="171450" lvl="0" indent="-171450">
              <a:spcBef>
                <a:spcPts val="300"/>
              </a:spcBef>
              <a:buFont typeface="Arial" charset="0"/>
              <a:buChar char="•"/>
            </a:pPr>
            <a:r>
              <a:rPr lang="en-US" sz="900" b="1" dirty="0"/>
              <a:t>Assign</a:t>
            </a:r>
            <a:r>
              <a:rPr lang="en-US" sz="900" dirty="0"/>
              <a:t> a meeting place in case you are separated.</a:t>
            </a:r>
          </a:p>
          <a:p>
            <a:pPr marL="171450" lvl="0" indent="-171450">
              <a:spcBef>
                <a:spcPts val="300"/>
              </a:spcBef>
              <a:buFont typeface="Arial" charset="0"/>
              <a:buChar char="•"/>
            </a:pPr>
            <a:r>
              <a:rPr lang="en-US" sz="900" dirty="0"/>
              <a:t>Make sure you are familiar with your local </a:t>
            </a:r>
            <a:r>
              <a:rPr lang="en-US" sz="900" b="1" dirty="0"/>
              <a:t>emergency notification</a:t>
            </a:r>
            <a:r>
              <a:rPr lang="en-US" sz="900" dirty="0"/>
              <a:t> and </a:t>
            </a:r>
            <a:r>
              <a:rPr lang="en-US" sz="900" b="1" dirty="0"/>
              <a:t>evacuation systems</a:t>
            </a:r>
            <a:r>
              <a:rPr lang="en-US" sz="900" dirty="0"/>
              <a:t>.</a:t>
            </a:r>
          </a:p>
          <a:p>
            <a:pPr marL="171450" lvl="0" indent="-171450">
              <a:spcBef>
                <a:spcPts val="300"/>
              </a:spcBef>
              <a:buFont typeface="Arial" charset="0"/>
              <a:buChar char="•"/>
            </a:pPr>
            <a:r>
              <a:rPr lang="en-US" sz="900" b="1" dirty="0"/>
              <a:t>Plan</a:t>
            </a:r>
            <a:r>
              <a:rPr lang="en-US" sz="900" dirty="0"/>
              <a:t> for your pets and animals.</a:t>
            </a:r>
          </a:p>
        </p:txBody>
      </p:sp>
      <p:pic>
        <p:nvPicPr>
          <p:cNvPr id="64" name="go" descr="Text: Go 3.&#10;Icon with an red arrow circling the number 3 (white) on a black background." title="Go 3">
            <a:extLst>
              <a:ext uri="{FF2B5EF4-FFF2-40B4-BE49-F238E27FC236}">
                <a16:creationId xmlns:a16="http://schemas.microsoft.com/office/drawing/2014/main" id="{92D33131-5D17-1C4E-BF0F-84F6457B80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9391" y="5348874"/>
            <a:ext cx="822960" cy="942229"/>
          </a:xfrm>
          <a:prstGeom prst="rect">
            <a:avLst/>
          </a:prstGeom>
        </p:spPr>
      </p:pic>
      <p:sp>
        <p:nvSpPr>
          <p:cNvPr id="65" name="act">
            <a:extLst>
              <a:ext uri="{FF2B5EF4-FFF2-40B4-BE49-F238E27FC236}">
                <a16:creationId xmlns:a16="http://schemas.microsoft.com/office/drawing/2014/main" id="{98BBAD9C-5C54-9748-BD44-2698A9E08E9A}"/>
              </a:ext>
            </a:extLst>
          </p:cNvPr>
          <p:cNvSpPr txBox="1"/>
          <p:nvPr/>
        </p:nvSpPr>
        <p:spPr>
          <a:xfrm>
            <a:off x="4562084" y="5300832"/>
            <a:ext cx="1955142" cy="1046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sz="1800" b="1" dirty="0"/>
              <a:t>Act early!</a:t>
            </a:r>
          </a:p>
          <a:p>
            <a:pPr marL="171450" lvl="0" indent="-171450">
              <a:spcBef>
                <a:spcPts val="300"/>
              </a:spcBef>
              <a:buFont typeface="Arial" charset="0"/>
              <a:buChar char="•"/>
            </a:pPr>
            <a:r>
              <a:rPr lang="en-US" sz="900" b="1" dirty="0"/>
              <a:t>Remain</a:t>
            </a:r>
            <a:r>
              <a:rPr lang="en-US" sz="900" dirty="0"/>
              <a:t> alert and keep yourself informed of the situation.</a:t>
            </a:r>
          </a:p>
          <a:p>
            <a:pPr marL="171450" indent="-171450">
              <a:spcBef>
                <a:spcPts val="300"/>
              </a:spcBef>
              <a:buFont typeface="Arial" charset="0"/>
              <a:buChar char="•"/>
            </a:pPr>
            <a:r>
              <a:rPr lang="en-US" sz="900" b="1" dirty="0"/>
              <a:t>Cooperate </a:t>
            </a:r>
            <a:r>
              <a:rPr lang="en-US" sz="900" dirty="0"/>
              <a:t>with local authorities during evacuation and re-entry processes.</a:t>
            </a:r>
          </a:p>
        </p:txBody>
      </p:sp>
      <p:sp>
        <p:nvSpPr>
          <p:cNvPr id="66" name="got">
            <a:extLst>
              <a:ext uri="{FF2B5EF4-FFF2-40B4-BE49-F238E27FC236}">
                <a16:creationId xmlns:a16="http://schemas.microsoft.com/office/drawing/2014/main" id="{D6358B1E-BFAF-EE4C-90AC-7995BB87CFE8}"/>
              </a:ext>
            </a:extLst>
          </p:cNvPr>
          <p:cNvSpPr txBox="1"/>
          <p:nvPr/>
        </p:nvSpPr>
        <p:spPr>
          <a:xfrm>
            <a:off x="3629391" y="6427262"/>
            <a:ext cx="2696308" cy="5693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0" indent="-171450">
              <a:buFont typeface="Arial" charset="0"/>
              <a:buChar char="•"/>
            </a:pPr>
            <a:r>
              <a:rPr lang="en-US" sz="900" dirty="0"/>
              <a:t>Get your </a:t>
            </a:r>
            <a:r>
              <a:rPr lang="en-US" sz="900" b="1" dirty="0"/>
              <a:t>“go kit”</a:t>
            </a:r>
            <a:r>
              <a:rPr lang="en-US" sz="900" dirty="0"/>
              <a:t> and leave well before the impending threat reaches your community or neighborhood following planned route.</a:t>
            </a:r>
          </a:p>
          <a:p>
            <a:endParaRPr lang="en-US" sz="1000" dirty="0"/>
          </a:p>
        </p:txBody>
      </p:sp>
      <p:pic>
        <p:nvPicPr>
          <p:cNvPr id="67" name="fs" descr="Forest Service Shield" title="Forest Service Shield">
            <a:extLst>
              <a:ext uri="{FF2B5EF4-FFF2-40B4-BE49-F238E27FC236}">
                <a16:creationId xmlns:a16="http://schemas.microsoft.com/office/drawing/2014/main" id="{4FEBAA0C-3685-D440-8FE1-28731D0430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6358" y="7040737"/>
            <a:ext cx="457200" cy="486910"/>
          </a:xfrm>
          <a:prstGeom prst="rect">
            <a:avLst/>
          </a:prstGeom>
        </p:spPr>
      </p:pic>
      <p:sp>
        <p:nvSpPr>
          <p:cNvPr id="68" name="addreds">
            <a:extLst>
              <a:ext uri="{FF2B5EF4-FFF2-40B4-BE49-F238E27FC236}">
                <a16:creationId xmlns:a16="http://schemas.microsoft.com/office/drawing/2014/main" id="{FDDFE8C3-0C7F-C241-AD79-61A3482FBD72}"/>
              </a:ext>
            </a:extLst>
          </p:cNvPr>
          <p:cNvSpPr txBox="1"/>
          <p:nvPr/>
        </p:nvSpPr>
        <p:spPr>
          <a:xfrm>
            <a:off x="4114807" y="7087024"/>
            <a:ext cx="2373923" cy="423193"/>
          </a:xfrm>
          <a:prstGeom prst="rect">
            <a:avLst/>
          </a:prstGeom>
          <a:noFill/>
        </p:spPr>
        <p:txBody>
          <a:bodyPr wrap="square" lIns="0" tIns="0" rIns="0" bIns="0" numCol="1" spcCol="18288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sz="1000" b="1" dirty="0"/>
              <a:t>Pike and San Isabel National Forests</a:t>
            </a:r>
          </a:p>
          <a:p>
            <a:pPr>
              <a:lnSpc>
                <a:spcPts val="1100"/>
              </a:lnSpc>
            </a:pPr>
            <a:r>
              <a:rPr lang="en-US" sz="1000" dirty="0" err="1"/>
              <a:t>www.fs.usda.gov</a:t>
            </a:r>
            <a:r>
              <a:rPr lang="en-US" sz="1000" dirty="0"/>
              <a:t>/PSICC </a:t>
            </a:r>
          </a:p>
          <a:p>
            <a:pPr>
              <a:lnSpc>
                <a:spcPts val="1100"/>
              </a:lnSpc>
            </a:pPr>
            <a:r>
              <a:rPr lang="en-US" sz="1000" dirty="0"/>
              <a:t>Facebook and Twitter @PSICC_NF</a:t>
            </a:r>
          </a:p>
        </p:txBody>
      </p:sp>
      <p:cxnSp>
        <p:nvCxnSpPr>
          <p:cNvPr id="6" name="Straight Connector 5" descr="Trim line" title="Trim line"/>
          <p:cNvCxnSpPr/>
          <p:nvPr/>
        </p:nvCxnSpPr>
        <p:spPr>
          <a:xfrm>
            <a:off x="6705600" y="304800"/>
            <a:ext cx="0" cy="718098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69" name="read" descr="Text: Ready (green) 1&#10;Icon with an green arrow circling the number 1 (white) on a black background. " title="Ready 1">
            <a:extLst>
              <a:ext uri="{FF2B5EF4-FFF2-40B4-BE49-F238E27FC236}">
                <a16:creationId xmlns:a16="http://schemas.microsoft.com/office/drawing/2014/main" id="{5CB1FE9C-37E4-8E4E-BE8C-C742FFBD21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3497" y="364668"/>
            <a:ext cx="822960" cy="942229"/>
          </a:xfrm>
          <a:prstGeom prst="rect">
            <a:avLst/>
          </a:prstGeom>
        </p:spPr>
      </p:pic>
      <p:sp>
        <p:nvSpPr>
          <p:cNvPr id="70" name="be ready">
            <a:extLst>
              <a:ext uri="{FF2B5EF4-FFF2-40B4-BE49-F238E27FC236}">
                <a16:creationId xmlns:a16="http://schemas.microsoft.com/office/drawing/2014/main" id="{66F77B82-24F6-0641-8994-86EE47F4E7D6}"/>
              </a:ext>
            </a:extLst>
          </p:cNvPr>
          <p:cNvSpPr txBox="1"/>
          <p:nvPr/>
        </p:nvSpPr>
        <p:spPr>
          <a:xfrm>
            <a:off x="7976615" y="514743"/>
            <a:ext cx="1863719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800" b="1" dirty="0"/>
              <a:t>Be Ready</a:t>
            </a:r>
          </a:p>
          <a:p>
            <a:pPr>
              <a:spcBef>
                <a:spcPts val="600"/>
              </a:spcBef>
            </a:pPr>
            <a:r>
              <a:rPr lang="en-US" sz="900" dirty="0"/>
              <a:t>Talk to </a:t>
            </a:r>
            <a:r>
              <a:rPr lang="en-US" sz="900" b="1" dirty="0"/>
              <a:t>local your fire department</a:t>
            </a:r>
            <a:r>
              <a:rPr lang="en-US" sz="900" dirty="0"/>
              <a:t> about preparing your home for a wildfire.</a:t>
            </a:r>
          </a:p>
        </p:txBody>
      </p:sp>
      <p:sp>
        <p:nvSpPr>
          <p:cNvPr id="71" name="beready text">
            <a:extLst>
              <a:ext uri="{FF2B5EF4-FFF2-40B4-BE49-F238E27FC236}">
                <a16:creationId xmlns:a16="http://schemas.microsoft.com/office/drawing/2014/main" id="{AC7088EE-2CEC-C648-8836-5EF59AC6E89B}"/>
              </a:ext>
            </a:extLst>
          </p:cNvPr>
          <p:cNvSpPr txBox="1"/>
          <p:nvPr/>
        </p:nvSpPr>
        <p:spPr>
          <a:xfrm>
            <a:off x="7013497" y="1381509"/>
            <a:ext cx="2848138" cy="14388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19063" indent="-119063">
              <a:spcBef>
                <a:spcPts val="300"/>
              </a:spcBef>
              <a:buFont typeface="Arial" charset="0"/>
              <a:buChar char="•"/>
            </a:pPr>
            <a:r>
              <a:rPr lang="en-US" sz="900" dirty="0"/>
              <a:t>Work to prepare your home by creating </a:t>
            </a:r>
            <a:r>
              <a:rPr lang="en-US" sz="900" b="1" dirty="0"/>
              <a:t>defensible</a:t>
            </a:r>
            <a:r>
              <a:rPr lang="en-US" sz="900" dirty="0"/>
              <a:t> space.</a:t>
            </a:r>
          </a:p>
          <a:p>
            <a:pPr marL="119063" lvl="0" indent="-119063">
              <a:spcBef>
                <a:spcPts val="300"/>
              </a:spcBef>
              <a:buFont typeface="Arial" charset="0"/>
              <a:buChar char="•"/>
            </a:pPr>
            <a:r>
              <a:rPr lang="en-US" sz="900" dirty="0"/>
              <a:t>Clean up  or relocate combustible materials from around your home</a:t>
            </a:r>
          </a:p>
          <a:p>
            <a:pPr marL="119063" lvl="0" indent="-119063">
              <a:spcBef>
                <a:spcPts val="300"/>
              </a:spcBef>
              <a:buFont typeface="Arial" charset="0"/>
              <a:buChar char="•"/>
            </a:pPr>
            <a:r>
              <a:rPr lang="en-US" sz="900" dirty="0"/>
              <a:t>Keep grass mowed short</a:t>
            </a:r>
          </a:p>
          <a:p>
            <a:pPr marL="119063" lvl="0" indent="-119063">
              <a:spcBef>
                <a:spcPts val="300"/>
              </a:spcBef>
              <a:buFont typeface="Arial" charset="0"/>
              <a:buChar char="•"/>
            </a:pPr>
            <a:r>
              <a:rPr lang="en-US" sz="900" dirty="0"/>
              <a:t>Trim trees and bushes, allowing ample space between your home and landscape vegetation.  Consider a 5 feet stone landscaping around your home.</a:t>
            </a:r>
          </a:p>
          <a:p>
            <a:pPr marL="119063" lvl="0" indent="-119063">
              <a:spcBef>
                <a:spcPts val="300"/>
              </a:spcBef>
              <a:buFont typeface="Arial" charset="0"/>
              <a:buChar char="•"/>
            </a:pPr>
            <a:r>
              <a:rPr lang="en-US" sz="900" dirty="0"/>
              <a:t>Clean your gutters to remove all leaves and pine needles.</a:t>
            </a:r>
          </a:p>
          <a:p>
            <a:pPr marL="119063" lvl="0" indent="-119063">
              <a:spcBef>
                <a:spcPts val="300"/>
              </a:spcBef>
              <a:buFont typeface="Arial" charset="0"/>
              <a:buChar char="•"/>
            </a:pPr>
            <a:r>
              <a:rPr lang="en-US" sz="900" dirty="0"/>
              <a:t>Stack firewood at least 30 feet from your home.</a:t>
            </a:r>
          </a:p>
        </p:txBody>
      </p:sp>
      <p:pic>
        <p:nvPicPr>
          <p:cNvPr id="74" name="set" descr="Text: Set 2, &#10;Icon with an yellow arrow circling the number 2 (white) on a black background." title="Set 2">
            <a:extLst>
              <a:ext uri="{FF2B5EF4-FFF2-40B4-BE49-F238E27FC236}">
                <a16:creationId xmlns:a16="http://schemas.microsoft.com/office/drawing/2014/main" id="{1399B79C-5FA2-D342-ABEF-B815F83620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8902" y="3027676"/>
            <a:ext cx="822960" cy="942229"/>
          </a:xfrm>
          <a:prstGeom prst="rect">
            <a:avLst/>
          </a:prstGeom>
        </p:spPr>
      </p:pic>
      <p:sp>
        <p:nvSpPr>
          <p:cNvPr id="75" name="alert">
            <a:extLst>
              <a:ext uri="{FF2B5EF4-FFF2-40B4-BE49-F238E27FC236}">
                <a16:creationId xmlns:a16="http://schemas.microsoft.com/office/drawing/2014/main" id="{E24CA9DB-9C54-5C41-BFEC-B30EF03D2A48}"/>
              </a:ext>
            </a:extLst>
          </p:cNvPr>
          <p:cNvSpPr txBox="1"/>
          <p:nvPr/>
        </p:nvSpPr>
        <p:spPr>
          <a:xfrm>
            <a:off x="7928065" y="2975070"/>
            <a:ext cx="1958672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sz="1800" b="1" dirty="0"/>
              <a:t>Be alert</a:t>
            </a:r>
          </a:p>
          <a:p>
            <a:pPr>
              <a:spcBef>
                <a:spcPts val="300"/>
              </a:spcBef>
            </a:pPr>
            <a:r>
              <a:rPr lang="en-US" sz="900" dirty="0"/>
              <a:t>Prepare a “</a:t>
            </a:r>
            <a:r>
              <a:rPr lang="en-US" sz="900" b="1" dirty="0"/>
              <a:t>go kit</a:t>
            </a:r>
            <a:r>
              <a:rPr lang="en-US" sz="900" dirty="0"/>
              <a:t>” with:</a:t>
            </a:r>
          </a:p>
          <a:p>
            <a:pPr marL="171450" lvl="0" indent="-171450">
              <a:spcBef>
                <a:spcPts val="300"/>
              </a:spcBef>
              <a:buFont typeface="Arial" charset="0"/>
              <a:buChar char="•"/>
            </a:pPr>
            <a:r>
              <a:rPr lang="en-US" sz="900" dirty="0"/>
              <a:t>Prescription medication</a:t>
            </a:r>
          </a:p>
          <a:p>
            <a:pPr marL="171450" lvl="0" indent="-171450">
              <a:spcBef>
                <a:spcPts val="300"/>
              </a:spcBef>
              <a:buFont typeface="Arial" charset="0"/>
              <a:buChar char="•"/>
            </a:pPr>
            <a:r>
              <a:rPr lang="en-US" sz="900" dirty="0"/>
              <a:t>Emergency supplies, pet food</a:t>
            </a:r>
          </a:p>
          <a:p>
            <a:pPr marL="171450" lvl="0" indent="-171450">
              <a:spcBef>
                <a:spcPts val="300"/>
              </a:spcBef>
              <a:buFont typeface="Arial" charset="0"/>
              <a:buChar char="•"/>
            </a:pPr>
            <a:r>
              <a:rPr lang="en-US" sz="900" dirty="0"/>
              <a:t>Important documents</a:t>
            </a:r>
          </a:p>
        </p:txBody>
      </p:sp>
      <p:sp>
        <p:nvSpPr>
          <p:cNvPr id="76" name="cfreate">
            <a:extLst>
              <a:ext uri="{FF2B5EF4-FFF2-40B4-BE49-F238E27FC236}">
                <a16:creationId xmlns:a16="http://schemas.microsoft.com/office/drawing/2014/main" id="{3A454E2A-0125-FC46-B977-60B387F6D12F}"/>
              </a:ext>
            </a:extLst>
          </p:cNvPr>
          <p:cNvSpPr txBox="1"/>
          <p:nvPr/>
        </p:nvSpPr>
        <p:spPr>
          <a:xfrm>
            <a:off x="7013497" y="4084764"/>
            <a:ext cx="2826837" cy="11233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sz="900" dirty="0"/>
              <a:t>Create your own action plan</a:t>
            </a:r>
          </a:p>
          <a:p>
            <a:pPr marL="171450" lvl="0" indent="-171450">
              <a:spcBef>
                <a:spcPts val="300"/>
              </a:spcBef>
              <a:buFont typeface="Arial" charset="0"/>
              <a:buChar char="•"/>
            </a:pPr>
            <a:r>
              <a:rPr lang="en-US" sz="900" b="1" dirty="0"/>
              <a:t>Plan</a:t>
            </a:r>
            <a:r>
              <a:rPr lang="en-US" sz="900" dirty="0"/>
              <a:t> and </a:t>
            </a:r>
            <a:r>
              <a:rPr lang="en-US" sz="900" b="1" dirty="0"/>
              <a:t>practice</a:t>
            </a:r>
            <a:r>
              <a:rPr lang="en-US" sz="900" dirty="0"/>
              <a:t> multiple exit routes from you home and neighborhood.</a:t>
            </a:r>
          </a:p>
          <a:p>
            <a:pPr marL="171450" lvl="0" indent="-171450">
              <a:spcBef>
                <a:spcPts val="300"/>
              </a:spcBef>
              <a:buFont typeface="Arial" charset="0"/>
              <a:buChar char="•"/>
            </a:pPr>
            <a:r>
              <a:rPr lang="en-US" sz="900" b="1" dirty="0"/>
              <a:t>Assign</a:t>
            </a:r>
            <a:r>
              <a:rPr lang="en-US" sz="900" dirty="0"/>
              <a:t> a meeting place in case you are separated.</a:t>
            </a:r>
          </a:p>
          <a:p>
            <a:pPr marL="171450" lvl="0" indent="-171450">
              <a:spcBef>
                <a:spcPts val="300"/>
              </a:spcBef>
              <a:buFont typeface="Arial" charset="0"/>
              <a:buChar char="•"/>
            </a:pPr>
            <a:r>
              <a:rPr lang="en-US" sz="900" dirty="0"/>
              <a:t>Make sure you are familiar with your local </a:t>
            </a:r>
            <a:r>
              <a:rPr lang="en-US" sz="900" b="1" dirty="0"/>
              <a:t>emergency notification</a:t>
            </a:r>
            <a:r>
              <a:rPr lang="en-US" sz="900" dirty="0"/>
              <a:t> and </a:t>
            </a:r>
            <a:r>
              <a:rPr lang="en-US" sz="900" b="1" dirty="0"/>
              <a:t>evacuation systems</a:t>
            </a:r>
            <a:r>
              <a:rPr lang="en-US" sz="900" dirty="0"/>
              <a:t>.</a:t>
            </a:r>
          </a:p>
          <a:p>
            <a:pPr marL="171450" lvl="0" indent="-171450">
              <a:spcBef>
                <a:spcPts val="300"/>
              </a:spcBef>
              <a:buFont typeface="Arial" charset="0"/>
              <a:buChar char="•"/>
            </a:pPr>
            <a:r>
              <a:rPr lang="en-US" sz="900" b="1" dirty="0"/>
              <a:t>Plan</a:t>
            </a:r>
            <a:r>
              <a:rPr lang="en-US" sz="900" dirty="0"/>
              <a:t> for your pets and animals.</a:t>
            </a:r>
          </a:p>
        </p:txBody>
      </p:sp>
      <p:pic>
        <p:nvPicPr>
          <p:cNvPr id="77" name="go" descr="Text: Go 3.&#10;Icon with an red arrow circling the number 3 (white) on a black background." title="Go 3">
            <a:extLst>
              <a:ext uri="{FF2B5EF4-FFF2-40B4-BE49-F238E27FC236}">
                <a16:creationId xmlns:a16="http://schemas.microsoft.com/office/drawing/2014/main" id="{760E2638-D283-F44A-B834-7E222A4101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98902" y="5348874"/>
            <a:ext cx="822960" cy="942229"/>
          </a:xfrm>
          <a:prstGeom prst="rect">
            <a:avLst/>
          </a:prstGeom>
        </p:spPr>
      </p:pic>
      <p:sp>
        <p:nvSpPr>
          <p:cNvPr id="78" name="act">
            <a:extLst>
              <a:ext uri="{FF2B5EF4-FFF2-40B4-BE49-F238E27FC236}">
                <a16:creationId xmlns:a16="http://schemas.microsoft.com/office/drawing/2014/main" id="{1BC0854D-95B6-C841-ACF8-4FD37D7E90F9}"/>
              </a:ext>
            </a:extLst>
          </p:cNvPr>
          <p:cNvSpPr txBox="1"/>
          <p:nvPr/>
        </p:nvSpPr>
        <p:spPr>
          <a:xfrm>
            <a:off x="7931595" y="5300832"/>
            <a:ext cx="1955142" cy="1046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US" sz="1800" b="1" dirty="0"/>
              <a:t>Act early!</a:t>
            </a:r>
          </a:p>
          <a:p>
            <a:pPr marL="171450" lvl="0" indent="-171450">
              <a:spcBef>
                <a:spcPts val="300"/>
              </a:spcBef>
              <a:buFont typeface="Arial" charset="0"/>
              <a:buChar char="•"/>
            </a:pPr>
            <a:r>
              <a:rPr lang="en-US" sz="900" b="1" dirty="0"/>
              <a:t>Remain</a:t>
            </a:r>
            <a:r>
              <a:rPr lang="en-US" sz="900" dirty="0"/>
              <a:t> alert and keep yourself informed of the situation.</a:t>
            </a:r>
          </a:p>
          <a:p>
            <a:pPr marL="171450" indent="-171450">
              <a:spcBef>
                <a:spcPts val="300"/>
              </a:spcBef>
              <a:buFont typeface="Arial" charset="0"/>
              <a:buChar char="•"/>
            </a:pPr>
            <a:r>
              <a:rPr lang="en-US" sz="900" b="1" dirty="0"/>
              <a:t>Cooperate </a:t>
            </a:r>
            <a:r>
              <a:rPr lang="en-US" sz="900" dirty="0"/>
              <a:t>with local authorities during evacuation and re-entry processes.</a:t>
            </a:r>
          </a:p>
        </p:txBody>
      </p:sp>
      <p:sp>
        <p:nvSpPr>
          <p:cNvPr id="79" name="got">
            <a:extLst>
              <a:ext uri="{FF2B5EF4-FFF2-40B4-BE49-F238E27FC236}">
                <a16:creationId xmlns:a16="http://schemas.microsoft.com/office/drawing/2014/main" id="{8F541850-6F7D-6E45-8ED4-ADF6E3C85D4C}"/>
              </a:ext>
            </a:extLst>
          </p:cNvPr>
          <p:cNvSpPr txBox="1"/>
          <p:nvPr/>
        </p:nvSpPr>
        <p:spPr>
          <a:xfrm>
            <a:off x="6998902" y="6427262"/>
            <a:ext cx="2696308" cy="5693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0" indent="-171450">
              <a:buFont typeface="Arial" charset="0"/>
              <a:buChar char="•"/>
            </a:pPr>
            <a:r>
              <a:rPr lang="en-US" sz="900" dirty="0"/>
              <a:t>Get your </a:t>
            </a:r>
            <a:r>
              <a:rPr lang="en-US" sz="900" b="1" dirty="0"/>
              <a:t>“go kit”</a:t>
            </a:r>
            <a:r>
              <a:rPr lang="en-US" sz="900" dirty="0"/>
              <a:t> and leave well before the impending threat reaches your community or neighborhood following planned route.</a:t>
            </a:r>
          </a:p>
          <a:p>
            <a:endParaRPr lang="en-US" sz="1000" dirty="0"/>
          </a:p>
        </p:txBody>
      </p:sp>
      <p:pic>
        <p:nvPicPr>
          <p:cNvPr id="80" name="fs" descr="Forest Service Shield" title="Forest Service Shield">
            <a:extLst>
              <a:ext uri="{FF2B5EF4-FFF2-40B4-BE49-F238E27FC236}">
                <a16:creationId xmlns:a16="http://schemas.microsoft.com/office/drawing/2014/main" id="{FCC3078E-2F02-F345-B51B-CA038876B7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5869" y="7040737"/>
            <a:ext cx="457200" cy="486910"/>
          </a:xfrm>
          <a:prstGeom prst="rect">
            <a:avLst/>
          </a:prstGeom>
        </p:spPr>
      </p:pic>
      <p:sp>
        <p:nvSpPr>
          <p:cNvPr id="81" name="addreds">
            <a:extLst>
              <a:ext uri="{FF2B5EF4-FFF2-40B4-BE49-F238E27FC236}">
                <a16:creationId xmlns:a16="http://schemas.microsoft.com/office/drawing/2014/main" id="{B7B6ED1C-5B32-744A-907B-2DC0FD1F0AF3}"/>
              </a:ext>
            </a:extLst>
          </p:cNvPr>
          <p:cNvSpPr txBox="1"/>
          <p:nvPr/>
        </p:nvSpPr>
        <p:spPr>
          <a:xfrm>
            <a:off x="7484318" y="7087024"/>
            <a:ext cx="2373923" cy="423193"/>
          </a:xfrm>
          <a:prstGeom prst="rect">
            <a:avLst/>
          </a:prstGeom>
          <a:noFill/>
        </p:spPr>
        <p:txBody>
          <a:bodyPr wrap="square" lIns="0" tIns="0" rIns="0" bIns="0" numCol="1" spcCol="182880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sz="1000" b="1" dirty="0"/>
              <a:t>Pike and San Isabel National Forests</a:t>
            </a:r>
          </a:p>
          <a:p>
            <a:pPr>
              <a:lnSpc>
                <a:spcPts val="1100"/>
              </a:lnSpc>
            </a:pPr>
            <a:r>
              <a:rPr lang="en-US" sz="1000" dirty="0" err="1"/>
              <a:t>www.fs.usda.gov</a:t>
            </a:r>
            <a:r>
              <a:rPr lang="en-US" sz="1000" dirty="0"/>
              <a:t>/PSICC </a:t>
            </a:r>
          </a:p>
          <a:p>
            <a:pPr>
              <a:lnSpc>
                <a:spcPts val="1100"/>
              </a:lnSpc>
            </a:pPr>
            <a:r>
              <a:rPr lang="en-US" sz="1000" dirty="0"/>
              <a:t>Facebook and Twitter @PSICC_NF</a:t>
            </a:r>
          </a:p>
        </p:txBody>
      </p:sp>
    </p:spTree>
    <p:extLst>
      <p:ext uri="{BB962C8B-B14F-4D97-AF65-F5344CB8AC3E}">
        <p14:creationId xmlns:p14="http://schemas.microsoft.com/office/powerpoint/2010/main" val="21153165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550</TotalTime>
  <Words>1140</Words>
  <Application>Microsoft Office PowerPoint</Application>
  <PresentationFormat>Custom</PresentationFormat>
  <Paragraphs>129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Quick tips</vt:lpstr>
      <vt:lpstr>Ready set go</vt:lpstr>
    </vt:vector>
  </TitlesOfParts>
  <Company>US Forest Service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Gwen Hensley</dc:creator>
  <cp:lastModifiedBy>dmshaffer</cp:lastModifiedBy>
  <cp:revision>68</cp:revision>
  <cp:lastPrinted>2018-05-04T15:45:29Z</cp:lastPrinted>
  <dcterms:created xsi:type="dcterms:W3CDTF">2016-10-18T20:24:45Z</dcterms:created>
  <dcterms:modified xsi:type="dcterms:W3CDTF">2018-11-26T20:30:23Z</dcterms:modified>
</cp:coreProperties>
</file>