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6448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12896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69343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25791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82239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38687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95134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51582" algn="l" defTabSz="65644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C0000"/>
    <a:srgbClr val="A60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5"/>
    <p:restoredTop sz="93697"/>
  </p:normalViewPr>
  <p:slideViewPr>
    <p:cSldViewPr snapToGrid="0" snapToObjects="1">
      <p:cViewPr varScale="1">
        <p:scale>
          <a:sx n="52" d="100"/>
          <a:sy n="52" d="100"/>
        </p:scale>
        <p:origin x="1542" y="90"/>
      </p:cViewPr>
      <p:guideLst>
        <p:guide orient="horz" pos="489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494B7-EF89-E542-8AF2-354C75DB1701}" type="datetimeFigureOut"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685800"/>
            <a:ext cx="22193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A4899-FEA7-674D-BF3E-509D7D000F2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6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6448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12896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69343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25791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82239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38687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95134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51582" algn="l" defTabSz="6564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9338" y="685800"/>
            <a:ext cx="22193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11x17 poster is designed for posting</a:t>
            </a:r>
            <a:r>
              <a:rPr lang="en-US" baseline="0"/>
              <a:t> on recreation area bulletin boards, agency offices and visitor centers and other locations forest visitors will see it. </a:t>
            </a:r>
            <a:r>
              <a:rPr lang="en-US"/>
              <a:t>You can select the text and change the wording and artwork;</a:t>
            </a:r>
            <a:r>
              <a:rPr lang="en-US" baseline="0"/>
              <a:t> open the restrictart.pptx file and copy/paste/resize what you need. </a:t>
            </a:r>
            <a:r>
              <a:rPr lang="en-US"/>
              <a:t>You can add the recreation sites where fires are allowed/prohibited.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A4899-FEA7-674D-BF3E-509D7D000F29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5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4828965"/>
            <a:ext cx="8549640" cy="33320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8808720"/>
            <a:ext cx="7040880" cy="3972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6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12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69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25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82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38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95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51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0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27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187" y="913977"/>
            <a:ext cx="1922621" cy="194525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833" y="913977"/>
            <a:ext cx="5603716" cy="19452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8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9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9988974"/>
            <a:ext cx="8549640" cy="308737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6588551"/>
            <a:ext cx="8549640" cy="3400423"/>
          </a:xfrm>
        </p:spPr>
        <p:txBody>
          <a:bodyPr anchor="b"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656448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1289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693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257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822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386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9513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515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832" y="5318337"/>
            <a:ext cx="3763169" cy="1504823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640" y="5318337"/>
            <a:ext cx="3763170" cy="1504823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622512"/>
            <a:ext cx="9052560" cy="259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3479589"/>
            <a:ext cx="4444207" cy="145012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6448" indent="0">
              <a:buNone/>
              <a:defRPr sz="2900" b="1"/>
            </a:lvl2pPr>
            <a:lvl3pPr marL="1312896" indent="0">
              <a:buNone/>
              <a:defRPr sz="2600" b="1"/>
            </a:lvl3pPr>
            <a:lvl4pPr marL="1969343" indent="0">
              <a:buNone/>
              <a:defRPr sz="2300" b="1"/>
            </a:lvl4pPr>
            <a:lvl5pPr marL="2625791" indent="0">
              <a:buNone/>
              <a:defRPr sz="2300" b="1"/>
            </a:lvl5pPr>
            <a:lvl6pPr marL="3282239" indent="0">
              <a:buNone/>
              <a:defRPr sz="2300" b="1"/>
            </a:lvl6pPr>
            <a:lvl7pPr marL="3938687" indent="0">
              <a:buNone/>
              <a:defRPr sz="2300" b="1"/>
            </a:lvl7pPr>
            <a:lvl8pPr marL="4595134" indent="0">
              <a:buNone/>
              <a:defRPr sz="2300" b="1"/>
            </a:lvl8pPr>
            <a:lvl9pPr marL="52515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4929717"/>
            <a:ext cx="4444207" cy="895625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3479589"/>
            <a:ext cx="4445953" cy="145012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6448" indent="0">
              <a:buNone/>
              <a:defRPr sz="2900" b="1"/>
            </a:lvl2pPr>
            <a:lvl3pPr marL="1312896" indent="0">
              <a:buNone/>
              <a:defRPr sz="2600" b="1"/>
            </a:lvl3pPr>
            <a:lvl4pPr marL="1969343" indent="0">
              <a:buNone/>
              <a:defRPr sz="2300" b="1"/>
            </a:lvl4pPr>
            <a:lvl5pPr marL="2625791" indent="0">
              <a:buNone/>
              <a:defRPr sz="2300" b="1"/>
            </a:lvl5pPr>
            <a:lvl6pPr marL="3282239" indent="0">
              <a:buNone/>
              <a:defRPr sz="2300" b="1"/>
            </a:lvl6pPr>
            <a:lvl7pPr marL="3938687" indent="0">
              <a:buNone/>
              <a:defRPr sz="2300" b="1"/>
            </a:lvl7pPr>
            <a:lvl8pPr marL="4595134" indent="0">
              <a:buNone/>
              <a:defRPr sz="2300" b="1"/>
            </a:lvl8pPr>
            <a:lvl9pPr marL="52515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4929717"/>
            <a:ext cx="4445953" cy="895625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7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5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618913"/>
            <a:ext cx="3309144" cy="263398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4" y="618914"/>
            <a:ext cx="5622926" cy="1326705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3252894"/>
            <a:ext cx="3309144" cy="10633077"/>
          </a:xfrm>
        </p:spPr>
        <p:txBody>
          <a:bodyPr/>
          <a:lstStyle>
            <a:lvl1pPr marL="0" indent="0">
              <a:buNone/>
              <a:defRPr sz="2000"/>
            </a:lvl1pPr>
            <a:lvl2pPr marL="656448" indent="0">
              <a:buNone/>
              <a:defRPr sz="1700"/>
            </a:lvl2pPr>
            <a:lvl3pPr marL="1312896" indent="0">
              <a:buNone/>
              <a:defRPr sz="1400"/>
            </a:lvl3pPr>
            <a:lvl4pPr marL="1969343" indent="0">
              <a:buNone/>
              <a:defRPr sz="1300"/>
            </a:lvl4pPr>
            <a:lvl5pPr marL="2625791" indent="0">
              <a:buNone/>
              <a:defRPr sz="1300"/>
            </a:lvl5pPr>
            <a:lvl6pPr marL="3282239" indent="0">
              <a:buNone/>
              <a:defRPr sz="1300"/>
            </a:lvl6pPr>
            <a:lvl7pPr marL="3938687" indent="0">
              <a:buNone/>
              <a:defRPr sz="1300"/>
            </a:lvl7pPr>
            <a:lvl8pPr marL="4595134" indent="0">
              <a:buNone/>
              <a:defRPr sz="1300"/>
            </a:lvl8pPr>
            <a:lvl9pPr marL="52515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8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10881360"/>
            <a:ext cx="6035040" cy="1284607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388957"/>
            <a:ext cx="6035040" cy="9326880"/>
          </a:xfrm>
        </p:spPr>
        <p:txBody>
          <a:bodyPr/>
          <a:lstStyle>
            <a:lvl1pPr marL="0" indent="0">
              <a:buNone/>
              <a:defRPr sz="4600"/>
            </a:lvl1pPr>
            <a:lvl2pPr marL="656448" indent="0">
              <a:buNone/>
              <a:defRPr sz="4000"/>
            </a:lvl2pPr>
            <a:lvl3pPr marL="1312896" indent="0">
              <a:buNone/>
              <a:defRPr sz="3400"/>
            </a:lvl3pPr>
            <a:lvl4pPr marL="1969343" indent="0">
              <a:buNone/>
              <a:defRPr sz="2900"/>
            </a:lvl4pPr>
            <a:lvl5pPr marL="2625791" indent="0">
              <a:buNone/>
              <a:defRPr sz="2900"/>
            </a:lvl5pPr>
            <a:lvl6pPr marL="3282239" indent="0">
              <a:buNone/>
              <a:defRPr sz="2900"/>
            </a:lvl6pPr>
            <a:lvl7pPr marL="3938687" indent="0">
              <a:buNone/>
              <a:defRPr sz="2900"/>
            </a:lvl7pPr>
            <a:lvl8pPr marL="4595134" indent="0">
              <a:buNone/>
              <a:defRPr sz="2900"/>
            </a:lvl8pPr>
            <a:lvl9pPr marL="5251582" indent="0">
              <a:buNone/>
              <a:defRPr sz="2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12165967"/>
            <a:ext cx="6035040" cy="1824353"/>
          </a:xfrm>
        </p:spPr>
        <p:txBody>
          <a:bodyPr/>
          <a:lstStyle>
            <a:lvl1pPr marL="0" indent="0">
              <a:buNone/>
              <a:defRPr sz="2000"/>
            </a:lvl1pPr>
            <a:lvl2pPr marL="656448" indent="0">
              <a:buNone/>
              <a:defRPr sz="1700"/>
            </a:lvl2pPr>
            <a:lvl3pPr marL="1312896" indent="0">
              <a:buNone/>
              <a:defRPr sz="1400"/>
            </a:lvl3pPr>
            <a:lvl4pPr marL="1969343" indent="0">
              <a:buNone/>
              <a:defRPr sz="1300"/>
            </a:lvl4pPr>
            <a:lvl5pPr marL="2625791" indent="0">
              <a:buNone/>
              <a:defRPr sz="1300"/>
            </a:lvl5pPr>
            <a:lvl6pPr marL="3282239" indent="0">
              <a:buNone/>
              <a:defRPr sz="1300"/>
            </a:lvl6pPr>
            <a:lvl7pPr marL="3938687" indent="0">
              <a:buNone/>
              <a:defRPr sz="1300"/>
            </a:lvl7pPr>
            <a:lvl8pPr marL="4595134" indent="0">
              <a:buNone/>
              <a:defRPr sz="1300"/>
            </a:lvl8pPr>
            <a:lvl9pPr marL="52515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622512"/>
            <a:ext cx="9052560" cy="2590800"/>
          </a:xfrm>
          <a:prstGeom prst="rect">
            <a:avLst/>
          </a:prstGeom>
        </p:spPr>
        <p:txBody>
          <a:bodyPr vert="horz" lIns="131290" tIns="65645" rIns="131290" bIns="6564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3627123"/>
            <a:ext cx="9052560" cy="10258849"/>
          </a:xfrm>
          <a:prstGeom prst="rect">
            <a:avLst/>
          </a:prstGeom>
        </p:spPr>
        <p:txBody>
          <a:bodyPr vert="horz" lIns="131290" tIns="65645" rIns="131290" bIns="6564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14407728"/>
            <a:ext cx="2346960" cy="827617"/>
          </a:xfrm>
          <a:prstGeom prst="rect">
            <a:avLst/>
          </a:prstGeom>
        </p:spPr>
        <p:txBody>
          <a:bodyPr vert="horz" lIns="131290" tIns="65645" rIns="131290" bIns="65645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40707-677D-0E46-9B93-60200316BFF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14407728"/>
            <a:ext cx="3185160" cy="827617"/>
          </a:xfrm>
          <a:prstGeom prst="rect">
            <a:avLst/>
          </a:prstGeom>
        </p:spPr>
        <p:txBody>
          <a:bodyPr vert="horz" lIns="131290" tIns="65645" rIns="131290" bIns="65645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14407728"/>
            <a:ext cx="2346960" cy="827617"/>
          </a:xfrm>
          <a:prstGeom prst="rect">
            <a:avLst/>
          </a:prstGeom>
        </p:spPr>
        <p:txBody>
          <a:bodyPr vert="horz" lIns="131290" tIns="65645" rIns="131290" bIns="65645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1A47-60EA-4449-B704-8D7E8FB72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1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56448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2336" indent="-492336" algn="l" defTabSz="656448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66728" indent="-410280" algn="l" defTabSz="656448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41119" indent="-328224" algn="l" defTabSz="656448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97567" indent="-328224" algn="l" defTabSz="656448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4015" indent="-328224" algn="l" defTabSz="656448" rtl="0" eaLnBrk="1" latinLnBrk="0" hangingPunct="1">
        <a:spcBef>
          <a:spcPct val="20000"/>
        </a:spcBef>
        <a:buFont typeface="Arial"/>
        <a:buChar char="»"/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10463" indent="-328224" algn="l" defTabSz="656448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66910" indent="-328224" algn="l" defTabSz="656448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923358" indent="-328224" algn="l" defTabSz="656448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79806" indent="-328224" algn="l" defTabSz="656448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6448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12896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69343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5791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82239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38687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95134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51582" algn="l" defTabSz="65644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8057F970-9FC4-664B-AEEE-99CBC3D50C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Rogue river fire </a:t>
            </a:r>
            <a:r>
              <a:rPr lang="en-US" dirty="0" err="1"/>
              <a:t>resgtrictions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" name="smoke" descr="Hand with cigarette" title="Hand with cigaret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17" y="4545175"/>
            <a:ext cx="1776984" cy="1670304"/>
          </a:xfrm>
          <a:prstGeom prst="rect">
            <a:avLst/>
          </a:prstGeom>
        </p:spPr>
      </p:pic>
      <p:pic>
        <p:nvPicPr>
          <p:cNvPr id="29" name="saw" descr="Chainsaw" title="Chainsaw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51" y="4854080"/>
            <a:ext cx="1890051" cy="1111143"/>
          </a:xfrm>
          <a:prstGeom prst="rect">
            <a:avLst/>
          </a:prstGeom>
        </p:spPr>
      </p:pic>
      <p:pic>
        <p:nvPicPr>
          <p:cNvPr id="28" name="weld" descr="Welding" title="Weld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3"/>
          <a:stretch/>
        </p:blipFill>
        <p:spPr>
          <a:xfrm>
            <a:off x="7780385" y="4630573"/>
            <a:ext cx="1524841" cy="1460106"/>
          </a:xfrm>
          <a:prstGeom prst="rect">
            <a:avLst/>
          </a:prstGeom>
        </p:spPr>
      </p:pic>
      <p:pic>
        <p:nvPicPr>
          <p:cNvPr id="23" name="fire" descr="Text: Fire restrictions&#10;Icon: Prohibited red circle with a red slash over a flame." title="Fire Rstriction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36" y="420222"/>
            <a:ext cx="9060421" cy="2983719"/>
          </a:xfrm>
          <a:prstGeom prst="rect">
            <a:avLst/>
          </a:prstGeom>
        </p:spPr>
      </p:pic>
      <p:sp>
        <p:nvSpPr>
          <p:cNvPr id="21" name="rogiue"/>
          <p:cNvSpPr txBox="1"/>
          <p:nvPr/>
        </p:nvSpPr>
        <p:spPr>
          <a:xfrm>
            <a:off x="604319" y="3642764"/>
            <a:ext cx="8900899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900" b="1" dirty="0">
                <a:latin typeface="Arial"/>
                <a:cs typeface="Arial"/>
              </a:rPr>
              <a:t>Rogue River Siskiyou National Forest</a:t>
            </a:r>
          </a:p>
        </p:txBody>
      </p:sp>
      <p:pic>
        <p:nvPicPr>
          <p:cNvPr id="35" name="fire ring" descr="Red prohibited slash over a campfire with an orange flame." title="Fire Restriction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20" y="4380786"/>
            <a:ext cx="1787854" cy="1734553"/>
          </a:xfrm>
          <a:prstGeom prst="rect">
            <a:avLst/>
          </a:prstGeom>
        </p:spPr>
      </p:pic>
      <p:pic>
        <p:nvPicPr>
          <p:cNvPr id="24" name="red slash fire" descr="Red prohibited slash over a campfire with an orange flame." title="Fire Restriction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6" y="4280397"/>
            <a:ext cx="2101515" cy="2101515"/>
          </a:xfrm>
          <a:prstGeom prst="rect">
            <a:avLst/>
          </a:prstGeom>
        </p:spPr>
      </p:pic>
      <p:pic>
        <p:nvPicPr>
          <p:cNvPr id="25" name="slash smoke" descr="Red prohibited slash over an icon of a hand with a burning cigarette. " title="Fire Restriction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361" y="4280397"/>
            <a:ext cx="2101515" cy="2101515"/>
          </a:xfrm>
          <a:prstGeom prst="rect">
            <a:avLst/>
          </a:prstGeom>
        </p:spPr>
      </p:pic>
      <p:pic>
        <p:nvPicPr>
          <p:cNvPr id="26" name="slash saw" descr="Red prohibited slash over a chainsaw icon. " title="Fire Restriction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87" y="4280397"/>
            <a:ext cx="2101515" cy="2101515"/>
          </a:xfrm>
          <a:prstGeom prst="rect">
            <a:avLst/>
          </a:prstGeom>
        </p:spPr>
      </p:pic>
      <p:pic>
        <p:nvPicPr>
          <p:cNvPr id="27" name="slash weld" descr="Red prohibited slash over a torch icon. " title="Fire Restriction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652" y="4280397"/>
            <a:ext cx="2101515" cy="2101515"/>
          </a:xfrm>
          <a:prstGeom prst="rect">
            <a:avLst/>
          </a:prstGeom>
        </p:spPr>
      </p:pic>
      <p:sp>
        <p:nvSpPr>
          <p:cNvPr id="2" name="red rectangle" descr="red rectangle, decorative element" title="red rectangle, decorative element"/>
          <p:cNvSpPr/>
          <p:nvPr/>
        </p:nvSpPr>
        <p:spPr>
          <a:xfrm>
            <a:off x="553039" y="6693808"/>
            <a:ext cx="8952179" cy="597661"/>
          </a:xfrm>
          <a:prstGeom prst="rect">
            <a:avLst/>
          </a:prstGeom>
          <a:solidFill>
            <a:srgbClr val="BC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hibited"/>
          <p:cNvSpPr txBox="1"/>
          <p:nvPr/>
        </p:nvSpPr>
        <p:spPr>
          <a:xfrm>
            <a:off x="2336889" y="6624007"/>
            <a:ext cx="5384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rial Black"/>
                <a:cs typeface="Arial Black"/>
              </a:rPr>
              <a:t>PROHIBITED</a:t>
            </a:r>
          </a:p>
        </p:txBody>
      </p:sp>
      <p:sp>
        <p:nvSpPr>
          <p:cNvPr id="41" name="building"/>
          <p:cNvSpPr txBox="1">
            <a:spLocks/>
          </p:cNvSpPr>
          <p:nvPr/>
        </p:nvSpPr>
        <p:spPr>
          <a:xfrm>
            <a:off x="562974" y="7530611"/>
            <a:ext cx="4312128" cy="28537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100"/>
              </a:lnSpc>
              <a:spcBef>
                <a:spcPts val="600"/>
              </a:spcBef>
              <a:buNone/>
              <a:tabLst>
                <a:tab pos="1855788" algn="l"/>
              </a:tabLst>
            </a:pPr>
            <a:r>
              <a:rPr lang="en-US" sz="2000" b="1" dirty="0"/>
              <a:t>Building, maintaining, attending , or using a fire </a:t>
            </a:r>
          </a:p>
          <a:p>
            <a:pPr marL="0" indent="0">
              <a:lnSpc>
                <a:spcPts val="1600"/>
              </a:lnSpc>
              <a:spcBef>
                <a:spcPts val="300"/>
              </a:spcBef>
              <a:buNone/>
              <a:tabLst>
                <a:tab pos="1855788" algn="l"/>
              </a:tabLst>
            </a:pPr>
            <a:r>
              <a:rPr lang="en-US" sz="1400" i="1" dirty="0"/>
              <a:t>With the following exceptions: </a:t>
            </a:r>
            <a:r>
              <a:rPr lang="en-US" sz="1400" dirty="0"/>
              <a:t>commercial stoves fired by liquid fuel or propane are permitted; or within Forest Service constructed concrete or metal fire rings or fireplaces in designated recreation sites listed on order. </a:t>
            </a:r>
          </a:p>
          <a:p>
            <a:pPr marL="0" indent="0">
              <a:lnSpc>
                <a:spcPts val="1600"/>
              </a:lnSpc>
              <a:spcBef>
                <a:spcPts val="1200"/>
              </a:spcBef>
              <a:buNone/>
              <a:tabLst>
                <a:tab pos="1855788" algn="l"/>
              </a:tabLst>
            </a:pPr>
            <a:r>
              <a:rPr lang="en-US" sz="2000" b="1" dirty="0"/>
              <a:t>Smoking</a:t>
            </a:r>
          </a:p>
          <a:p>
            <a:pPr marL="0" indent="0">
              <a:lnSpc>
                <a:spcPts val="1600"/>
              </a:lnSpc>
              <a:spcBef>
                <a:spcPts val="300"/>
              </a:spcBef>
              <a:buNone/>
              <a:tabLst>
                <a:tab pos="1855788" algn="l"/>
              </a:tabLst>
            </a:pPr>
            <a:r>
              <a:rPr lang="en-US" sz="1400" i="1" dirty="0"/>
              <a:t>With the following exceptions: </a:t>
            </a:r>
            <a:r>
              <a:rPr lang="en-US" sz="1400" dirty="0"/>
              <a:t>Within an enclosed vehicle, building, or designated recreation site; stopped in an area at least three feet in diameter that is barren or cleared of all flammable material; or while aboard a watercraft while navigating or at rest on a waterway.</a:t>
            </a:r>
          </a:p>
        </p:txBody>
      </p:sp>
      <p:sp>
        <p:nvSpPr>
          <p:cNvPr id="31" name="operating"/>
          <p:cNvSpPr txBox="1">
            <a:spLocks/>
          </p:cNvSpPr>
          <p:nvPr/>
        </p:nvSpPr>
        <p:spPr>
          <a:xfrm>
            <a:off x="5193090" y="7519880"/>
            <a:ext cx="4312128" cy="32539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100"/>
              </a:lnSpc>
              <a:spcBef>
                <a:spcPts val="600"/>
              </a:spcBef>
              <a:buNone/>
              <a:tabLst>
                <a:tab pos="1855788" algn="l"/>
              </a:tabLst>
            </a:pPr>
            <a:r>
              <a:rPr lang="en-US" sz="2000" b="1" dirty="0"/>
              <a:t>Operating an internal combustion engine</a:t>
            </a:r>
            <a:endParaRPr lang="en-US" sz="2000" dirty="0"/>
          </a:p>
          <a:p>
            <a:pPr marL="0" indent="0">
              <a:lnSpc>
                <a:spcPts val="1600"/>
              </a:lnSpc>
              <a:spcBef>
                <a:spcPts val="300"/>
              </a:spcBef>
              <a:buNone/>
              <a:tabLst>
                <a:tab pos="1855788" algn="l"/>
              </a:tabLst>
            </a:pPr>
            <a:r>
              <a:rPr lang="en-US" sz="1400" dirty="0"/>
              <a:t>With the following exceptions: on a motor vehicle on Forest Development Roads or within designated parking areas; aboard watercraft while navigating or at rest on a waterway; generators in designated recreation sites listed on order; the roads and trails addressed in the "Prospect Off-Highway Vehicle (OHV) Trail/Road System" (Forest Order RSF-222). </a:t>
            </a:r>
          </a:p>
          <a:p>
            <a:pPr marL="0" indent="0">
              <a:lnSpc>
                <a:spcPts val="1800"/>
              </a:lnSpc>
              <a:spcBef>
                <a:spcPts val="1200"/>
              </a:spcBef>
              <a:buNone/>
              <a:tabLst>
                <a:tab pos="1855788" algn="l"/>
              </a:tabLst>
            </a:pPr>
            <a:r>
              <a:rPr lang="en-US" sz="1800" b="1" dirty="0"/>
              <a:t>Welding or operating an acetylene or other torch with open flame. </a:t>
            </a:r>
          </a:p>
          <a:p>
            <a:pPr marL="0" indent="0">
              <a:lnSpc>
                <a:spcPts val="1600"/>
              </a:lnSpc>
              <a:spcBef>
                <a:spcPts val="1800"/>
              </a:spcBef>
              <a:buNone/>
              <a:tabLst>
                <a:tab pos="1855788" algn="l"/>
              </a:tabLst>
            </a:pPr>
            <a:r>
              <a:rPr lang="en-US" sz="1400" dirty="0"/>
              <a:t>ORDER No. 06-10-00-15-07 is available at:</a:t>
            </a:r>
          </a:p>
        </p:txBody>
      </p:sp>
      <p:sp>
        <p:nvSpPr>
          <p:cNvPr id="51" name="address"/>
          <p:cNvSpPr txBox="1"/>
          <p:nvPr/>
        </p:nvSpPr>
        <p:spPr>
          <a:xfrm>
            <a:off x="5152787" y="10859207"/>
            <a:ext cx="4312128" cy="1154162"/>
          </a:xfrm>
          <a:prstGeom prst="rect">
            <a:avLst/>
          </a:prstGeom>
          <a:noFill/>
        </p:spPr>
        <p:txBody>
          <a:bodyPr wrap="square" rIns="0" bIns="0" rtlCol="0">
            <a:spAutoFit/>
          </a:bodyPr>
          <a:lstStyle/>
          <a:p>
            <a:pPr algn="ctr"/>
            <a:r>
              <a:rPr lang="en-US" sz="1800" b="1" dirty="0"/>
              <a:t>Rogue River-Siskiyou National Forest</a:t>
            </a:r>
          </a:p>
          <a:p>
            <a:pPr algn="ctr"/>
            <a:r>
              <a:rPr lang="en-US" sz="1800" dirty="0"/>
              <a:t>3040 Biddle Road | Medford, OR 97504</a:t>
            </a:r>
          </a:p>
          <a:p>
            <a:pPr algn="ctr"/>
            <a:r>
              <a:rPr lang="en-US" sz="1800" dirty="0"/>
              <a:t>(541) 618-2200</a:t>
            </a:r>
          </a:p>
          <a:p>
            <a:pPr algn="ctr"/>
            <a:r>
              <a:rPr lang="en-US" sz="1800" dirty="0" err="1"/>
              <a:t>www.fs.usda.gov</a:t>
            </a:r>
            <a:r>
              <a:rPr lang="en-US" sz="1800" dirty="0"/>
              <a:t>/rogue-</a:t>
            </a:r>
            <a:r>
              <a:rPr lang="en-US" sz="1800" dirty="0" err="1"/>
              <a:t>siskiyou</a:t>
            </a:r>
            <a:r>
              <a:rPr lang="en-US" sz="1800" dirty="0"/>
              <a:t>/</a:t>
            </a:r>
          </a:p>
        </p:txBody>
      </p:sp>
      <p:sp>
        <p:nvSpPr>
          <p:cNvPr id="32" name="frame" descr="Box, decorative element" title="Box, decorative element"/>
          <p:cNvSpPr/>
          <p:nvPr/>
        </p:nvSpPr>
        <p:spPr>
          <a:xfrm>
            <a:off x="562974" y="10518841"/>
            <a:ext cx="4267200" cy="4596913"/>
          </a:xfrm>
          <a:prstGeom prst="rect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pic>
        <p:nvPicPr>
          <p:cNvPr id="50" name="permitted" descr="Blue permitted box" title="Blue permitted box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9" y="10518841"/>
            <a:ext cx="4267200" cy="592970"/>
          </a:xfrm>
          <a:prstGeom prst="rect">
            <a:avLst/>
          </a:prstGeom>
        </p:spPr>
      </p:pic>
      <p:pic>
        <p:nvPicPr>
          <p:cNvPr id="38" name="back" descr="Green backpacker stove icon" title="Backpacker stove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20" y="11339619"/>
            <a:ext cx="1125401" cy="1372507"/>
          </a:xfrm>
          <a:prstGeom prst="rect">
            <a:avLst/>
          </a:prstGeom>
        </p:spPr>
      </p:pic>
      <p:pic>
        <p:nvPicPr>
          <p:cNvPr id="40" name="lantern" descr="Green gas lantern icon" title="Permitte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461" y="11339619"/>
            <a:ext cx="762359" cy="1372507"/>
          </a:xfrm>
          <a:prstGeom prst="rect">
            <a:avLst/>
          </a:prstGeom>
        </p:spPr>
      </p:pic>
      <p:pic>
        <p:nvPicPr>
          <p:cNvPr id="39" name="stove" descr="Green coleman stove icon" title="Permitte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17" y="11436288"/>
            <a:ext cx="1754611" cy="1275838"/>
          </a:xfrm>
          <a:prstGeom prst="rect">
            <a:avLst/>
          </a:prstGeom>
        </p:spPr>
      </p:pic>
      <p:pic>
        <p:nvPicPr>
          <p:cNvPr id="34" name="ring" descr="A blue &quot;OK&quot; check mark next to an icon of a campfire with an orange flame." title="Permitted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85" y="12482022"/>
            <a:ext cx="2703195" cy="2314796"/>
          </a:xfrm>
          <a:prstGeom prst="rect">
            <a:avLst/>
          </a:prstGeom>
        </p:spPr>
      </p:pic>
      <p:pic>
        <p:nvPicPr>
          <p:cNvPr id="45" name="check" descr="Check mark OK" title="Check mark OK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109" y="12835129"/>
            <a:ext cx="2195447" cy="1943014"/>
          </a:xfrm>
          <a:prstGeom prst="rect">
            <a:avLst/>
          </a:prstGeom>
        </p:spPr>
      </p:pic>
      <p:sp>
        <p:nvSpPr>
          <p:cNvPr id="36" name="black"/>
          <p:cNvSpPr txBox="1"/>
          <p:nvPr/>
        </p:nvSpPr>
        <p:spPr>
          <a:xfrm>
            <a:off x="562974" y="14836991"/>
            <a:ext cx="4267200" cy="28811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800" b="1">
                <a:solidFill>
                  <a:schemeClr val="bg1"/>
                </a:solidFill>
              </a:rPr>
              <a:t>Fire ring at a developed recreation site</a:t>
            </a:r>
          </a:p>
        </p:txBody>
      </p:sp>
      <p:pic>
        <p:nvPicPr>
          <p:cNvPr id="52" name="portsl" descr="Rogue River-Siskiyou National Forest portal sign with a US Forest Service sign next to it on a brick wall background. " title="Rogue River-Siskiyou National Forest Sign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24" y="12503229"/>
            <a:ext cx="3792355" cy="26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90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280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Rogue river fire resgtrictions </vt:lpstr>
    </vt:vector>
  </TitlesOfParts>
  <Manager/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Restrictions, ROgue River NF</dc:title>
  <dc:subject/>
  <dc:creator>Gwen Hensley</dc:creator>
  <cp:keywords>Fire restrictions</cp:keywords>
  <dc:description/>
  <cp:lastModifiedBy>dmshaffer</cp:lastModifiedBy>
  <cp:revision>114</cp:revision>
  <cp:lastPrinted>2015-07-18T02:03:22Z</cp:lastPrinted>
  <dcterms:created xsi:type="dcterms:W3CDTF">2014-07-14T21:25:16Z</dcterms:created>
  <dcterms:modified xsi:type="dcterms:W3CDTF">2018-11-21T16:17:24Z</dcterms:modified>
  <cp:category/>
</cp:coreProperties>
</file>