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10058400" cy="7772400"/>
  <p:notesSz cx="6858000" cy="9144000"/>
  <p:defaultTextStyle>
    <a:defPPr>
      <a:defRPr lang="en-US"/>
    </a:defPPr>
    <a:lvl1pPr marL="0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96" userDrawn="1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795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31"/>
    <p:restoredTop sz="93657"/>
  </p:normalViewPr>
  <p:slideViewPr>
    <p:cSldViewPr snapToGrid="0" snapToObjects="1" showGuides="1">
      <p:cViewPr>
        <p:scale>
          <a:sx n="82" d="100"/>
          <a:sy n="82" d="100"/>
        </p:scale>
        <p:origin x="408" y="232"/>
      </p:cViewPr>
      <p:guideLst>
        <p:guide orient="horz" pos="3096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5274AA63-9EE2-9B4F-895D-3836CA46B832}" type="datetimeFigureOut">
              <a:rPr lang="en-US" smtClean="0"/>
              <a:t>5/1/20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3513" y="1143000"/>
            <a:ext cx="39909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0" tIns="45715" rIns="91430" bIns="4571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30" tIns="45715" rIns="91430" bIns="45715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4"/>
            <a:ext cx="2971800" cy="4587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4"/>
            <a:ext cx="2971800" cy="4587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C07B6B23-3F29-CC42-803E-0D8F870C02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758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logos to bottom of pictures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B6B23-3F29-CC42-803E-0D8F870C027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8438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B6B23-3F29-CC42-803E-0D8F870C027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5296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414482"/>
            <a:ext cx="8549640" cy="16660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D370-150D-BF42-86CC-F2BF0549617D}" type="datetimeFigureOut">
              <a:t>5/1/20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56F2F-1CE6-A641-B238-59CB92DF5E3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21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D370-150D-BF42-86CC-F2BF0549617D}" type="datetimeFigureOut">
              <a:t>5/1/20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56F2F-1CE6-A641-B238-59CB92DF5E3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260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22272" y="352637"/>
            <a:ext cx="2488407" cy="751691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3562" y="352637"/>
            <a:ext cx="7301071" cy="751691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D370-150D-BF42-86CC-F2BF0549617D}" type="datetimeFigureOut">
              <a:t>5/1/20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56F2F-1CE6-A641-B238-59CB92DF5E3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519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D370-150D-BF42-86CC-F2BF0549617D}" type="datetimeFigureOut">
              <a:t>5/1/20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56F2F-1CE6-A641-B238-59CB92DF5E3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29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994487"/>
            <a:ext cx="8549640" cy="1543685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294275"/>
            <a:ext cx="8549640" cy="1700212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6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7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6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5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D370-150D-BF42-86CC-F2BF0549617D}" type="datetimeFigureOut">
              <a:t>5/1/20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56F2F-1CE6-A641-B238-59CB92DF5E3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043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3562" y="2054648"/>
            <a:ext cx="4894738" cy="5814907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15941" y="2054648"/>
            <a:ext cx="4894739" cy="5814907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D370-150D-BF42-86CC-F2BF0549617D}" type="datetimeFigureOut">
              <a:t>5/1/20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56F2F-1CE6-A641-B238-59CB92DF5E3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365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739795"/>
            <a:ext cx="4444207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" y="2464859"/>
            <a:ext cx="4444207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8" y="1739795"/>
            <a:ext cx="4445953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8" y="2464859"/>
            <a:ext cx="4445953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D370-150D-BF42-86CC-F2BF0549617D}" type="datetimeFigureOut">
              <a:t>5/1/20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56F2F-1CE6-A641-B238-59CB92DF5E3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46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D370-150D-BF42-86CC-F2BF0549617D}" type="datetimeFigureOut">
              <a:t>5/1/20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56F2F-1CE6-A641-B238-59CB92DF5E3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399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D370-150D-BF42-86CC-F2BF0549617D}" type="datetimeFigureOut">
              <a:t>5/1/20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56F2F-1CE6-A641-B238-59CB92DF5E3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727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1" y="309457"/>
            <a:ext cx="3309144" cy="131699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309457"/>
            <a:ext cx="5622925" cy="6633528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1" y="1626447"/>
            <a:ext cx="3309144" cy="5316538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D370-150D-BF42-86CC-F2BF0549617D}" type="datetimeFigureOut">
              <a:t>5/1/20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56F2F-1CE6-A641-B238-59CB92DF5E3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46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440680"/>
            <a:ext cx="6035040" cy="64230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94478"/>
            <a:ext cx="6035040" cy="46634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6082983"/>
            <a:ext cx="6035040" cy="912177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D370-150D-BF42-86CC-F2BF0549617D}" type="datetimeFigureOut">
              <a:t>5/1/20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56F2F-1CE6-A641-B238-59CB92DF5E3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673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0"/>
            <a:ext cx="9052560" cy="5129425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5D370-150D-BF42-86CC-F2BF0549617D}" type="datetimeFigureOut">
              <a:t>5/1/20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4"/>
            <a:ext cx="31851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56F2F-1CE6-A641-B238-59CB92DF5E3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16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09412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509412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509412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509412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509412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509412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image" Target="../media/image5.png"/><Relationship Id="rId21" Type="http://schemas.openxmlformats.org/officeDocument/2006/relationships/image" Target="../media/image23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23" Type="http://schemas.openxmlformats.org/officeDocument/2006/relationships/image" Target="../media/image25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Relationship Id="rId22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D6E431DD-9FA5-114A-9647-11BA056F28B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Fire Safety for farm and ranch</a:t>
            </a:r>
          </a:p>
        </p:txBody>
      </p:sp>
      <p:pic>
        <p:nvPicPr>
          <p:cNvPr id="3" name="firefighter" descr="Wildland firefighter in foreground, observing a approaching grass fire at skyline, in the background, with smoke." title="Firefighter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6261" y="374853"/>
            <a:ext cx="2689859" cy="704088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8" name="Fire Safety 1" descr="Fire Safety text in all caps, sans serif bold font, red." title="Fire Safety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326" y="610304"/>
            <a:ext cx="2491728" cy="1192293"/>
          </a:xfrm>
          <a:prstGeom prst="rect">
            <a:avLst/>
          </a:prstGeom>
        </p:spPr>
      </p:pic>
      <p:sp>
        <p:nvSpPr>
          <p:cNvPr id="4" name="check"/>
          <p:cNvSpPr txBox="1"/>
          <p:nvPr/>
        </p:nvSpPr>
        <p:spPr>
          <a:xfrm>
            <a:off x="425326" y="2011845"/>
            <a:ext cx="2431289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/>
              <a:t>Check your farm or ranch for things you can do to lower the risk of wildfire. </a:t>
            </a:r>
          </a:p>
        </p:txBody>
      </p:sp>
      <p:cxnSp>
        <p:nvCxnSpPr>
          <p:cNvPr id="5" name="trim line1" descr="Trim line 1" title="Trim line 1"/>
          <p:cNvCxnSpPr/>
          <p:nvPr/>
        </p:nvCxnSpPr>
        <p:spPr>
          <a:xfrm>
            <a:off x="3352800" y="304800"/>
            <a:ext cx="0" cy="718098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12" name="windmill" descr="Image of windmill, fence and grass in foreground, treeline and snow covered mountain in the background." title="Windmill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96497" y="330062"/>
            <a:ext cx="2680162" cy="712661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fire safety 2" descr="Fire Safety text in all caps, sans serif bold font, red." title="Fire Safety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7265" y="493413"/>
            <a:ext cx="2491728" cy="1192293"/>
          </a:xfrm>
          <a:prstGeom prst="rect">
            <a:avLst/>
          </a:prstGeom>
        </p:spPr>
      </p:pic>
      <p:sp>
        <p:nvSpPr>
          <p:cNvPr id="47" name="Check"/>
          <p:cNvSpPr txBox="1"/>
          <p:nvPr/>
        </p:nvSpPr>
        <p:spPr>
          <a:xfrm>
            <a:off x="5031362" y="2057831"/>
            <a:ext cx="1171577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/>
              <a:t>Check your farm or ranch for things you can do to lower the risk of wildfire. </a:t>
            </a:r>
          </a:p>
        </p:txBody>
      </p:sp>
      <p:cxnSp>
        <p:nvCxnSpPr>
          <p:cNvPr id="6" name="trim line 2" descr="Trim line 2" title="Trim line 2"/>
          <p:cNvCxnSpPr/>
          <p:nvPr/>
        </p:nvCxnSpPr>
        <p:spPr>
          <a:xfrm>
            <a:off x="6686550" y="304800"/>
            <a:ext cx="0" cy="718098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9" name="sunset cow" descr="Sunset picture with dry grass and cattle in foreground, mountain and sunset in background." title="Cattle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44692" y="339599"/>
            <a:ext cx="2659430" cy="700898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0" name="fire safety 3" descr="Fire Safety text in all caps, sans serif bold font, red." title="Fire Safety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2922" y="503373"/>
            <a:ext cx="2491728" cy="1192293"/>
          </a:xfrm>
          <a:prstGeom prst="rect">
            <a:avLst/>
          </a:prstGeom>
        </p:spPr>
      </p:pic>
      <p:sp>
        <p:nvSpPr>
          <p:cNvPr id="52" name="check"/>
          <p:cNvSpPr txBox="1"/>
          <p:nvPr/>
        </p:nvSpPr>
        <p:spPr>
          <a:xfrm>
            <a:off x="7192134" y="1896023"/>
            <a:ext cx="2431289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/>
              <a:t>Check your farm or ranch for things you can do to lower the risk of wildfire. </a:t>
            </a:r>
          </a:p>
        </p:txBody>
      </p:sp>
    </p:spTree>
    <p:extLst>
      <p:ext uri="{BB962C8B-B14F-4D97-AF65-F5344CB8AC3E}">
        <p14:creationId xmlns:p14="http://schemas.microsoft.com/office/powerpoint/2010/main" val="1710040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492D9952-7FD7-2345-BF05-1758AEF645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Fire safety for farm and ranch</a:t>
            </a:r>
          </a:p>
        </p:txBody>
      </p:sp>
      <p:sp>
        <p:nvSpPr>
          <p:cNvPr id="118" name="you can 1"/>
          <p:cNvSpPr txBox="1">
            <a:spLocks/>
          </p:cNvSpPr>
          <p:nvPr/>
        </p:nvSpPr>
        <p:spPr>
          <a:xfrm>
            <a:off x="276957" y="359407"/>
            <a:ext cx="2783793" cy="48769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>
                <a:solidFill>
                  <a:srgbClr val="C00000"/>
                </a:solidFill>
              </a:rPr>
              <a:t>You can reduce the risk of wildfire on your property.</a:t>
            </a:r>
          </a:p>
        </p:txBody>
      </p:sp>
      <p:sp>
        <p:nvSpPr>
          <p:cNvPr id="119" name="bulleted text 1"/>
          <p:cNvSpPr txBox="1">
            <a:spLocks/>
          </p:cNvSpPr>
          <p:nvPr/>
        </p:nvSpPr>
        <p:spPr>
          <a:xfrm>
            <a:off x="305737" y="935838"/>
            <a:ext cx="2755014" cy="64376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8640" algn="l">
              <a:lnSpc>
                <a:spcPts val="1200"/>
              </a:lnSpc>
              <a:spcBef>
                <a:spcPts val="1200"/>
              </a:spcBef>
            </a:pPr>
            <a:r>
              <a:rPr lang="en-US" sz="1100" dirty="0"/>
              <a:t>Communicate early with fire professionals to coordinate firefighting on your property.</a:t>
            </a:r>
          </a:p>
          <a:p>
            <a:pPr algn="l">
              <a:lnSpc>
                <a:spcPts val="1200"/>
              </a:lnSpc>
              <a:spcBef>
                <a:spcPts val="600"/>
              </a:spcBef>
            </a:pPr>
            <a:r>
              <a:rPr lang="en-US" sz="1100" dirty="0"/>
              <a:t>Keep copies of gate keys and a written</a:t>
            </a:r>
          </a:p>
          <a:p>
            <a:pPr algn="l">
              <a:lnSpc>
                <a:spcPts val="1200"/>
              </a:lnSpc>
              <a:spcBef>
                <a:spcPts val="0"/>
              </a:spcBef>
            </a:pPr>
            <a:r>
              <a:rPr lang="en-US" sz="1100" dirty="0"/>
              <a:t>list of combinations in a known location.</a:t>
            </a:r>
          </a:p>
          <a:p>
            <a:pPr marL="548640" algn="l">
              <a:lnSpc>
                <a:spcPts val="1200"/>
              </a:lnSpc>
              <a:spcBef>
                <a:spcPts val="600"/>
              </a:spcBef>
            </a:pPr>
            <a:r>
              <a:rPr lang="en-US" sz="1100" dirty="0"/>
              <a:t>Mow grass and trim back weeds around pastures and structures to create and maintain firebreaks.</a:t>
            </a:r>
          </a:p>
          <a:p>
            <a:pPr algn="l">
              <a:lnSpc>
                <a:spcPts val="1200"/>
              </a:lnSpc>
              <a:spcBef>
                <a:spcPts val="600"/>
              </a:spcBef>
            </a:pPr>
            <a:r>
              <a:rPr lang="en-US" sz="1100" dirty="0"/>
              <a:t>Create a fuel-free space around all fuel</a:t>
            </a:r>
          </a:p>
          <a:p>
            <a:pPr algn="l">
              <a:lnSpc>
                <a:spcPts val="1200"/>
              </a:lnSpc>
              <a:spcBef>
                <a:spcPts val="0"/>
              </a:spcBef>
            </a:pPr>
            <a:r>
              <a:rPr lang="en-US" sz="1100" dirty="0"/>
              <a:t>tanks and structures. Ground all fueling</a:t>
            </a:r>
          </a:p>
          <a:p>
            <a:pPr algn="l">
              <a:lnSpc>
                <a:spcPts val="1200"/>
              </a:lnSpc>
              <a:spcBef>
                <a:spcPts val="0"/>
              </a:spcBef>
            </a:pPr>
            <a:r>
              <a:rPr lang="en-US" sz="1100" dirty="0"/>
              <a:t>nozzles to avoid sparking a fire.</a:t>
            </a:r>
          </a:p>
          <a:p>
            <a:pPr marL="548640" algn="l">
              <a:lnSpc>
                <a:spcPts val="1200"/>
              </a:lnSpc>
              <a:spcBef>
                <a:spcPts val="600"/>
              </a:spcBef>
            </a:pPr>
            <a:r>
              <a:rPr lang="en-US" sz="1100" dirty="0"/>
              <a:t>Create a safety zone for firefighting equipment and water supply that is clear of combustible fuels.</a:t>
            </a:r>
          </a:p>
          <a:p>
            <a:pPr algn="l">
              <a:lnSpc>
                <a:spcPts val="1200"/>
              </a:lnSpc>
              <a:spcBef>
                <a:spcPts val="900"/>
              </a:spcBef>
            </a:pPr>
            <a:r>
              <a:rPr lang="en-US" sz="1100" dirty="0"/>
              <a:t>Reinforce fences with metal posts.</a:t>
            </a:r>
          </a:p>
          <a:p>
            <a:pPr marL="548640" algn="l">
              <a:lnSpc>
                <a:spcPts val="1200"/>
              </a:lnSpc>
              <a:spcBef>
                <a:spcPts val="1600"/>
              </a:spcBef>
            </a:pPr>
            <a:r>
              <a:rPr lang="en-US" sz="1100" dirty="0"/>
              <a:t>Make sure wiring is grounded.</a:t>
            </a:r>
          </a:p>
          <a:p>
            <a:pPr algn="l">
              <a:lnSpc>
                <a:spcPts val="1200"/>
              </a:lnSpc>
              <a:spcBef>
                <a:spcPts val="1500"/>
              </a:spcBef>
            </a:pPr>
            <a:r>
              <a:rPr lang="en-US" sz="1100" dirty="0"/>
              <a:t>Check hay bale moisture content often</a:t>
            </a:r>
          </a:p>
          <a:p>
            <a:pPr algn="l">
              <a:lnSpc>
                <a:spcPts val="1200"/>
              </a:lnSpc>
              <a:spcBef>
                <a:spcPts val="0"/>
              </a:spcBef>
            </a:pPr>
            <a:r>
              <a:rPr lang="en-US" sz="1100" dirty="0"/>
              <a:t>and keep adequate fire equipment on</a:t>
            </a:r>
          </a:p>
          <a:p>
            <a:pPr algn="l">
              <a:lnSpc>
                <a:spcPts val="1200"/>
              </a:lnSpc>
              <a:spcBef>
                <a:spcPts val="0"/>
              </a:spcBef>
            </a:pPr>
            <a:r>
              <a:rPr lang="en-US" sz="1100" dirty="0"/>
              <a:t>site.</a:t>
            </a:r>
          </a:p>
          <a:p>
            <a:pPr marL="548640" algn="l">
              <a:lnSpc>
                <a:spcPts val="1200"/>
              </a:lnSpc>
              <a:spcBef>
                <a:spcPts val="600"/>
              </a:spcBef>
            </a:pPr>
            <a:r>
              <a:rPr lang="en-US" sz="1100" dirty="0"/>
              <a:t>Use spark arresters and check for dragging metal components on all equipment.</a:t>
            </a:r>
          </a:p>
          <a:p>
            <a:pPr algn="l">
              <a:lnSpc>
                <a:spcPts val="1200"/>
              </a:lnSpc>
              <a:spcBef>
                <a:spcPts val="900"/>
              </a:spcBef>
            </a:pPr>
            <a:r>
              <a:rPr lang="en-US" sz="1100" dirty="0"/>
              <a:t>Create a livestock evacuation plan.</a:t>
            </a:r>
          </a:p>
          <a:p>
            <a:pPr marL="548640" algn="l">
              <a:lnSpc>
                <a:spcPts val="1200"/>
              </a:lnSpc>
              <a:spcBef>
                <a:spcPts val="1500"/>
              </a:spcBef>
            </a:pPr>
            <a:r>
              <a:rPr lang="en-US" sz="1100" dirty="0"/>
              <a:t>Ensure proper registration and branding of livestock.</a:t>
            </a:r>
          </a:p>
          <a:p>
            <a:pPr algn="l">
              <a:lnSpc>
                <a:spcPts val="1200"/>
              </a:lnSpc>
              <a:spcBef>
                <a:spcPts val="1200"/>
              </a:spcBef>
            </a:pPr>
            <a:r>
              <a:rPr lang="en-US" sz="1100" dirty="0"/>
              <a:t>Have a plan for feeding livestock if </a:t>
            </a:r>
          </a:p>
          <a:p>
            <a:pPr algn="l">
              <a:lnSpc>
                <a:spcPts val="1200"/>
              </a:lnSpc>
              <a:spcBef>
                <a:spcPts val="0"/>
              </a:spcBef>
            </a:pPr>
            <a:r>
              <a:rPr lang="en-US" sz="1100" dirty="0"/>
              <a:t>grazing land is destroyed by fire.</a:t>
            </a:r>
          </a:p>
          <a:p>
            <a:pPr marL="548640" algn="l">
              <a:lnSpc>
                <a:spcPts val="1200"/>
              </a:lnSpc>
              <a:spcBef>
                <a:spcPts val="1200"/>
              </a:spcBef>
            </a:pPr>
            <a:r>
              <a:rPr lang="en-US" sz="1100" dirty="0"/>
              <a:t>Open/unlock gates so livestock can escape flames. </a:t>
            </a:r>
          </a:p>
          <a:p>
            <a:pPr algn="l">
              <a:lnSpc>
                <a:spcPts val="1200"/>
              </a:lnSpc>
              <a:spcBef>
                <a:spcPts val="1200"/>
              </a:spcBef>
            </a:pPr>
            <a:r>
              <a:rPr lang="en-US" sz="1100" dirty="0"/>
              <a:t>Hook up your stock trailer early and be</a:t>
            </a:r>
          </a:p>
          <a:p>
            <a:pPr algn="l">
              <a:lnSpc>
                <a:spcPts val="1200"/>
              </a:lnSpc>
              <a:spcBef>
                <a:spcPts val="0"/>
              </a:spcBef>
            </a:pPr>
            <a:r>
              <a:rPr lang="en-US" sz="1100" dirty="0"/>
              <a:t>ready for an evacuation.</a:t>
            </a:r>
          </a:p>
        </p:txBody>
      </p:sp>
      <p:pic>
        <p:nvPicPr>
          <p:cNvPr id="121" name="cell" descr="Cell phone icon" title="Cell phone icon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908" y="945191"/>
            <a:ext cx="454343" cy="457200"/>
          </a:xfrm>
          <a:prstGeom prst="rect">
            <a:avLst/>
          </a:prstGeom>
        </p:spPr>
      </p:pic>
      <p:pic>
        <p:nvPicPr>
          <p:cNvPr id="129" name="key" descr="Key icon" title="Key icon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1760" y="1356517"/>
            <a:ext cx="457200" cy="457200"/>
          </a:xfrm>
          <a:prstGeom prst="rect">
            <a:avLst/>
          </a:prstGeom>
        </p:spPr>
      </p:pic>
      <p:pic>
        <p:nvPicPr>
          <p:cNvPr id="131" name="mower" descr="Mowing icon" title="Mowing icon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908" y="1843079"/>
            <a:ext cx="457200" cy="457200"/>
          </a:xfrm>
          <a:prstGeom prst="rect">
            <a:avLst/>
          </a:prstGeom>
        </p:spPr>
      </p:pic>
      <p:pic>
        <p:nvPicPr>
          <p:cNvPr id="126" name="gas" descr="Gas nozzle icon" title="Gas nozzle icon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1760" y="2347755"/>
            <a:ext cx="457200" cy="454343"/>
          </a:xfrm>
          <a:prstGeom prst="rect">
            <a:avLst/>
          </a:prstGeom>
        </p:spPr>
      </p:pic>
      <p:pic>
        <p:nvPicPr>
          <p:cNvPr id="133" name="faucet" descr="Water faucet icon" title="Water faucet icon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908" y="2912392"/>
            <a:ext cx="460075" cy="457200"/>
          </a:xfrm>
          <a:prstGeom prst="rect">
            <a:avLst/>
          </a:prstGeom>
        </p:spPr>
      </p:pic>
      <p:pic>
        <p:nvPicPr>
          <p:cNvPr id="125" name="gate" descr="fence icon" title="fence icon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1760" y="3323992"/>
            <a:ext cx="457200" cy="457200"/>
          </a:xfrm>
          <a:prstGeom prst="rect">
            <a:avLst/>
          </a:prstGeom>
        </p:spPr>
      </p:pic>
      <p:pic>
        <p:nvPicPr>
          <p:cNvPr id="127" name="wiring" descr="Electricity icon" title="Electricity icon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908" y="3681170"/>
            <a:ext cx="457200" cy="457200"/>
          </a:xfrm>
          <a:prstGeom prst="rect">
            <a:avLst/>
          </a:prstGeom>
        </p:spPr>
      </p:pic>
      <p:pic>
        <p:nvPicPr>
          <p:cNvPr id="124" name="extinguisher" descr="Fire extinguisher and shovel icon" title="Fire extinguisher and shovel icon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1760" y="4143616"/>
            <a:ext cx="457200" cy="457200"/>
          </a:xfrm>
          <a:prstGeom prst="rect">
            <a:avLst/>
          </a:prstGeom>
        </p:spPr>
      </p:pic>
      <p:pic>
        <p:nvPicPr>
          <p:cNvPr id="122" name="chain" descr="Chain Icon" title="Chain Icon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911" y="4705444"/>
            <a:ext cx="457200" cy="457200"/>
          </a:xfrm>
          <a:prstGeom prst="rect">
            <a:avLst/>
          </a:prstGeom>
        </p:spPr>
      </p:pic>
      <p:pic>
        <p:nvPicPr>
          <p:cNvPr id="123" name="cattle" descr="Livestock icon" title="Livestock icon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7348" y="5109656"/>
            <a:ext cx="457200" cy="457200"/>
          </a:xfrm>
          <a:prstGeom prst="rect">
            <a:avLst/>
          </a:prstGeom>
        </p:spPr>
      </p:pic>
      <p:pic>
        <p:nvPicPr>
          <p:cNvPr id="120" name="branding" descr="Branding iron icon" title="Branding iron icon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908" y="5546842"/>
            <a:ext cx="457200" cy="457200"/>
          </a:xfrm>
          <a:prstGeom prst="rect">
            <a:avLst/>
          </a:prstGeom>
        </p:spPr>
      </p:pic>
      <p:pic>
        <p:nvPicPr>
          <p:cNvPr id="128" name="hay" descr="Hay bales icon" title="Hay bales icon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7348" y="6002364"/>
            <a:ext cx="457200" cy="457200"/>
          </a:xfrm>
          <a:prstGeom prst="rect">
            <a:avLst/>
          </a:prstGeom>
        </p:spPr>
      </p:pic>
      <p:pic>
        <p:nvPicPr>
          <p:cNvPr id="130" name="pazdlock" descr="Padlock icon" title="Padlock icon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908" y="6484814"/>
            <a:ext cx="454343" cy="457200"/>
          </a:xfrm>
          <a:prstGeom prst="rect">
            <a:avLst/>
          </a:prstGeom>
        </p:spPr>
      </p:pic>
      <p:pic>
        <p:nvPicPr>
          <p:cNvPr id="132" name="stock trailer" descr="Stock trailer icon" title="Stock trailer icon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7348" y="6905697"/>
            <a:ext cx="457200" cy="457200"/>
          </a:xfrm>
          <a:prstGeom prst="rect">
            <a:avLst/>
          </a:prstGeom>
        </p:spPr>
      </p:pic>
      <p:cxnSp>
        <p:nvCxnSpPr>
          <p:cNvPr id="5" name="Straight Connector 4" descr="Trim line 3" title="Trim line 3"/>
          <p:cNvCxnSpPr/>
          <p:nvPr/>
        </p:nvCxnSpPr>
        <p:spPr>
          <a:xfrm>
            <a:off x="3352800" y="304800"/>
            <a:ext cx="0" cy="718098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52" name="cell" descr="Cell phone icon" title="Cell phone icon">
            <a:extLst>
              <a:ext uri="{FF2B5EF4-FFF2-40B4-BE49-F238E27FC236}">
                <a16:creationId xmlns:a16="http://schemas.microsoft.com/office/drawing/2014/main" id="{CFFE9F2F-CEFF-BF4F-9309-6B03DB274BC9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22518" y="218302"/>
            <a:ext cx="363474" cy="365760"/>
          </a:xfrm>
          <a:prstGeom prst="rect">
            <a:avLst/>
          </a:prstGeom>
        </p:spPr>
      </p:pic>
      <p:pic>
        <p:nvPicPr>
          <p:cNvPr id="53" name="key" descr="Key icon" title="Key icon">
            <a:extLst>
              <a:ext uri="{FF2B5EF4-FFF2-40B4-BE49-F238E27FC236}">
                <a16:creationId xmlns:a16="http://schemas.microsoft.com/office/drawing/2014/main" id="{17089120-5BBC-5E4F-926D-E45C6A91D8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22519" y="651292"/>
            <a:ext cx="365760" cy="365760"/>
          </a:xfrm>
          <a:prstGeom prst="rect">
            <a:avLst/>
          </a:prstGeom>
        </p:spPr>
      </p:pic>
      <p:pic>
        <p:nvPicPr>
          <p:cNvPr id="54" name="mow" descr="Mowing icon" title="Mowing icon">
            <a:extLst>
              <a:ext uri="{FF2B5EF4-FFF2-40B4-BE49-F238E27FC236}">
                <a16:creationId xmlns:a16="http://schemas.microsoft.com/office/drawing/2014/main" id="{4FD50A6C-656A-EA46-81A2-7E60E55F86D1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22519" y="1093146"/>
            <a:ext cx="365760" cy="365760"/>
          </a:xfrm>
          <a:prstGeom prst="rect">
            <a:avLst/>
          </a:prstGeom>
        </p:spPr>
      </p:pic>
      <p:pic>
        <p:nvPicPr>
          <p:cNvPr id="55" name="gas" descr="Gas nozzle icon" title="Gas nozzle icon">
            <a:extLst>
              <a:ext uri="{FF2B5EF4-FFF2-40B4-BE49-F238E27FC236}">
                <a16:creationId xmlns:a16="http://schemas.microsoft.com/office/drawing/2014/main" id="{DF28730C-1978-A448-9820-A862F7B635A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22519" y="1720819"/>
            <a:ext cx="365760" cy="363474"/>
          </a:xfrm>
          <a:prstGeom prst="rect">
            <a:avLst/>
          </a:prstGeom>
        </p:spPr>
      </p:pic>
      <p:pic>
        <p:nvPicPr>
          <p:cNvPr id="56" name="water" descr="Water faucet icon" title="Water faucet icon">
            <a:extLst>
              <a:ext uri="{FF2B5EF4-FFF2-40B4-BE49-F238E27FC236}">
                <a16:creationId xmlns:a16="http://schemas.microsoft.com/office/drawing/2014/main" id="{973FC3A2-D73A-E746-A352-3ECA146A724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22518" y="2342811"/>
            <a:ext cx="368060" cy="365760"/>
          </a:xfrm>
          <a:prstGeom prst="rect">
            <a:avLst/>
          </a:prstGeom>
        </p:spPr>
      </p:pic>
      <p:pic>
        <p:nvPicPr>
          <p:cNvPr id="57" name="fence" descr="fence icon" title="Fence icon">
            <a:extLst>
              <a:ext uri="{FF2B5EF4-FFF2-40B4-BE49-F238E27FC236}">
                <a16:creationId xmlns:a16="http://schemas.microsoft.com/office/drawing/2014/main" id="{371AA6F3-89ED-1C4F-837C-D22CB7B8519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22519" y="2858681"/>
            <a:ext cx="365760" cy="365760"/>
          </a:xfrm>
          <a:prstGeom prst="rect">
            <a:avLst/>
          </a:prstGeom>
        </p:spPr>
      </p:pic>
      <p:pic>
        <p:nvPicPr>
          <p:cNvPr id="58" name="grounded" descr="Electricity icon" title="Electricity icon">
            <a:extLst>
              <a:ext uri="{FF2B5EF4-FFF2-40B4-BE49-F238E27FC236}">
                <a16:creationId xmlns:a16="http://schemas.microsoft.com/office/drawing/2014/main" id="{6803E88F-BC6D-DA46-B5F6-6EFF72C4A70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22519" y="3321363"/>
            <a:ext cx="365760" cy="365760"/>
          </a:xfrm>
          <a:prstGeom prst="rect">
            <a:avLst/>
          </a:prstGeom>
        </p:spPr>
      </p:pic>
      <p:pic>
        <p:nvPicPr>
          <p:cNvPr id="59" name="extinguisher" descr="Fire extinguisher and shovel icon" title="Fire extinguisher and shovel icon">
            <a:extLst>
              <a:ext uri="{FF2B5EF4-FFF2-40B4-BE49-F238E27FC236}">
                <a16:creationId xmlns:a16="http://schemas.microsoft.com/office/drawing/2014/main" id="{ACF548E1-88EC-5B4D-ADBD-9830657B6BAF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41924" y="3781192"/>
            <a:ext cx="365760" cy="365760"/>
          </a:xfrm>
          <a:prstGeom prst="rect">
            <a:avLst/>
          </a:prstGeom>
        </p:spPr>
      </p:pic>
      <p:pic>
        <p:nvPicPr>
          <p:cNvPr id="60" name="chains" descr="Chain Icon" title="Chain icon">
            <a:extLst>
              <a:ext uri="{FF2B5EF4-FFF2-40B4-BE49-F238E27FC236}">
                <a16:creationId xmlns:a16="http://schemas.microsoft.com/office/drawing/2014/main" id="{83D379A6-181B-634F-8593-7B1A30EE285F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56359" y="449807"/>
            <a:ext cx="365760" cy="365760"/>
          </a:xfrm>
          <a:prstGeom prst="rect">
            <a:avLst/>
          </a:prstGeom>
        </p:spPr>
      </p:pic>
      <p:pic>
        <p:nvPicPr>
          <p:cNvPr id="61" name="cattle" descr="Livestock icon" title="Livestock icon">
            <a:extLst>
              <a:ext uri="{FF2B5EF4-FFF2-40B4-BE49-F238E27FC236}">
                <a16:creationId xmlns:a16="http://schemas.microsoft.com/office/drawing/2014/main" id="{30B3CB8F-7ADF-6542-8031-71A0791C893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56359" y="651292"/>
            <a:ext cx="365760" cy="365760"/>
          </a:xfrm>
          <a:prstGeom prst="rect">
            <a:avLst/>
          </a:prstGeom>
        </p:spPr>
      </p:pic>
      <p:pic>
        <p:nvPicPr>
          <p:cNvPr id="62" name="branding" descr="Branding iron icon" title="Branding iron icon">
            <a:extLst>
              <a:ext uri="{FF2B5EF4-FFF2-40B4-BE49-F238E27FC236}">
                <a16:creationId xmlns:a16="http://schemas.microsoft.com/office/drawing/2014/main" id="{D675207E-024C-7A4F-8789-6320F44D80FB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56359" y="1102718"/>
            <a:ext cx="365760" cy="365760"/>
          </a:xfrm>
          <a:prstGeom prst="rect">
            <a:avLst/>
          </a:prstGeom>
        </p:spPr>
      </p:pic>
      <p:pic>
        <p:nvPicPr>
          <p:cNvPr id="63" name="feed" descr="Hay bales icon" title="Hay bales icon">
            <a:extLst>
              <a:ext uri="{FF2B5EF4-FFF2-40B4-BE49-F238E27FC236}">
                <a16:creationId xmlns:a16="http://schemas.microsoft.com/office/drawing/2014/main" id="{57156BF0-4368-8A49-8A69-7923ECA3FA65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56359" y="1615624"/>
            <a:ext cx="365760" cy="365760"/>
          </a:xfrm>
          <a:prstGeom prst="rect">
            <a:avLst/>
          </a:prstGeom>
        </p:spPr>
      </p:pic>
      <p:pic>
        <p:nvPicPr>
          <p:cNvPr id="64" name="gates" descr="Padlock icon" title="Padlock icon">
            <a:extLst>
              <a:ext uri="{FF2B5EF4-FFF2-40B4-BE49-F238E27FC236}">
                <a16:creationId xmlns:a16="http://schemas.microsoft.com/office/drawing/2014/main" id="{BABA7793-9AD4-2442-8D81-092C37CD34A9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56359" y="2120613"/>
            <a:ext cx="363474" cy="365760"/>
          </a:xfrm>
          <a:prstGeom prst="rect">
            <a:avLst/>
          </a:prstGeom>
        </p:spPr>
      </p:pic>
      <p:pic>
        <p:nvPicPr>
          <p:cNvPr id="65" name="trailer" descr="Stock trailer icon" title="Stock trailer icon">
            <a:extLst>
              <a:ext uri="{FF2B5EF4-FFF2-40B4-BE49-F238E27FC236}">
                <a16:creationId xmlns:a16="http://schemas.microsoft.com/office/drawing/2014/main" id="{A802B489-92A6-4E49-94D3-6AE4F1273774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56359" y="2619218"/>
            <a:ext cx="365760" cy="365760"/>
          </a:xfrm>
          <a:prstGeom prst="rect">
            <a:avLst/>
          </a:prstGeom>
        </p:spPr>
      </p:pic>
      <p:sp>
        <p:nvSpPr>
          <p:cNvPr id="66" name="you can 1">
            <a:extLst>
              <a:ext uri="{FF2B5EF4-FFF2-40B4-BE49-F238E27FC236}">
                <a16:creationId xmlns:a16="http://schemas.microsoft.com/office/drawing/2014/main" id="{B53B8FFD-DCC8-8B48-91FF-CBD7201C91A1}"/>
              </a:ext>
            </a:extLst>
          </p:cNvPr>
          <p:cNvSpPr txBox="1">
            <a:spLocks/>
          </p:cNvSpPr>
          <p:nvPr/>
        </p:nvSpPr>
        <p:spPr>
          <a:xfrm>
            <a:off x="3648461" y="359407"/>
            <a:ext cx="2783793" cy="48769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>
                <a:solidFill>
                  <a:srgbClr val="C00000"/>
                </a:solidFill>
              </a:rPr>
              <a:t>You can reduce the risk of wildfire on your property.</a:t>
            </a:r>
          </a:p>
        </p:txBody>
      </p:sp>
      <p:sp>
        <p:nvSpPr>
          <p:cNvPr id="67" name="bulleted text 1">
            <a:extLst>
              <a:ext uri="{FF2B5EF4-FFF2-40B4-BE49-F238E27FC236}">
                <a16:creationId xmlns:a16="http://schemas.microsoft.com/office/drawing/2014/main" id="{E1AFE19D-FC98-864B-865E-480C2373B609}"/>
              </a:ext>
            </a:extLst>
          </p:cNvPr>
          <p:cNvSpPr txBox="1">
            <a:spLocks/>
          </p:cNvSpPr>
          <p:nvPr/>
        </p:nvSpPr>
        <p:spPr>
          <a:xfrm>
            <a:off x="3677241" y="935838"/>
            <a:ext cx="2755014" cy="64376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8640" algn="l">
              <a:lnSpc>
                <a:spcPts val="1200"/>
              </a:lnSpc>
              <a:spcBef>
                <a:spcPts val="1200"/>
              </a:spcBef>
            </a:pPr>
            <a:r>
              <a:rPr lang="en-US" sz="1100" dirty="0"/>
              <a:t>Communicate early with fire professionals to coordinate firefighting on your property.</a:t>
            </a:r>
          </a:p>
          <a:p>
            <a:pPr algn="l">
              <a:lnSpc>
                <a:spcPts val="1200"/>
              </a:lnSpc>
              <a:spcBef>
                <a:spcPts val="600"/>
              </a:spcBef>
            </a:pPr>
            <a:r>
              <a:rPr lang="en-US" sz="1100" dirty="0"/>
              <a:t>Keep copies of gate keys and a written</a:t>
            </a:r>
          </a:p>
          <a:p>
            <a:pPr algn="l">
              <a:lnSpc>
                <a:spcPts val="1200"/>
              </a:lnSpc>
              <a:spcBef>
                <a:spcPts val="0"/>
              </a:spcBef>
            </a:pPr>
            <a:r>
              <a:rPr lang="en-US" sz="1100" dirty="0"/>
              <a:t>list of combinations in a known location.</a:t>
            </a:r>
          </a:p>
          <a:p>
            <a:pPr marL="548640" algn="l">
              <a:lnSpc>
                <a:spcPts val="1200"/>
              </a:lnSpc>
              <a:spcBef>
                <a:spcPts val="600"/>
              </a:spcBef>
            </a:pPr>
            <a:r>
              <a:rPr lang="en-US" sz="1100" dirty="0"/>
              <a:t>Mow grass and trim back weeds around pastures and structures to create and maintain firebreaks.</a:t>
            </a:r>
          </a:p>
          <a:p>
            <a:pPr algn="l">
              <a:lnSpc>
                <a:spcPts val="1200"/>
              </a:lnSpc>
              <a:spcBef>
                <a:spcPts val="600"/>
              </a:spcBef>
            </a:pPr>
            <a:r>
              <a:rPr lang="en-US" sz="1100" dirty="0"/>
              <a:t>Create a fuel-free space around all fuel</a:t>
            </a:r>
          </a:p>
          <a:p>
            <a:pPr algn="l">
              <a:lnSpc>
                <a:spcPts val="1200"/>
              </a:lnSpc>
              <a:spcBef>
                <a:spcPts val="0"/>
              </a:spcBef>
            </a:pPr>
            <a:r>
              <a:rPr lang="en-US" sz="1100" dirty="0"/>
              <a:t>tanks and structures. Ground all fueling</a:t>
            </a:r>
          </a:p>
          <a:p>
            <a:pPr algn="l">
              <a:lnSpc>
                <a:spcPts val="1200"/>
              </a:lnSpc>
              <a:spcBef>
                <a:spcPts val="0"/>
              </a:spcBef>
            </a:pPr>
            <a:r>
              <a:rPr lang="en-US" sz="1100" dirty="0"/>
              <a:t>nozzles to avoid sparking a fire.</a:t>
            </a:r>
          </a:p>
          <a:p>
            <a:pPr marL="548640" algn="l">
              <a:lnSpc>
                <a:spcPts val="1200"/>
              </a:lnSpc>
              <a:spcBef>
                <a:spcPts val="600"/>
              </a:spcBef>
            </a:pPr>
            <a:r>
              <a:rPr lang="en-US" sz="1100" dirty="0"/>
              <a:t>Create a safety zone for firefighting equipment and water supply that is clear of combustible fuels.</a:t>
            </a:r>
          </a:p>
          <a:p>
            <a:pPr algn="l">
              <a:lnSpc>
                <a:spcPts val="1200"/>
              </a:lnSpc>
              <a:spcBef>
                <a:spcPts val="900"/>
              </a:spcBef>
            </a:pPr>
            <a:r>
              <a:rPr lang="en-US" sz="1100" dirty="0"/>
              <a:t>Reinforce fences with metal posts.</a:t>
            </a:r>
          </a:p>
          <a:p>
            <a:pPr marL="548640" algn="l">
              <a:lnSpc>
                <a:spcPts val="1200"/>
              </a:lnSpc>
              <a:spcBef>
                <a:spcPts val="1600"/>
              </a:spcBef>
            </a:pPr>
            <a:r>
              <a:rPr lang="en-US" sz="1100" dirty="0"/>
              <a:t>Make sure wiring is grounded.</a:t>
            </a:r>
          </a:p>
          <a:p>
            <a:pPr algn="l">
              <a:lnSpc>
                <a:spcPts val="1200"/>
              </a:lnSpc>
              <a:spcBef>
                <a:spcPts val="1500"/>
              </a:spcBef>
            </a:pPr>
            <a:r>
              <a:rPr lang="en-US" sz="1100" dirty="0"/>
              <a:t>Check hay bale moisture content often</a:t>
            </a:r>
          </a:p>
          <a:p>
            <a:pPr algn="l">
              <a:lnSpc>
                <a:spcPts val="1200"/>
              </a:lnSpc>
              <a:spcBef>
                <a:spcPts val="0"/>
              </a:spcBef>
            </a:pPr>
            <a:r>
              <a:rPr lang="en-US" sz="1100" dirty="0"/>
              <a:t>and keep adequate fire equipment on</a:t>
            </a:r>
          </a:p>
          <a:p>
            <a:pPr algn="l">
              <a:lnSpc>
                <a:spcPts val="1200"/>
              </a:lnSpc>
              <a:spcBef>
                <a:spcPts val="0"/>
              </a:spcBef>
            </a:pPr>
            <a:r>
              <a:rPr lang="en-US" sz="1100" dirty="0"/>
              <a:t>site.</a:t>
            </a:r>
          </a:p>
          <a:p>
            <a:pPr marL="548640" algn="l">
              <a:lnSpc>
                <a:spcPts val="1200"/>
              </a:lnSpc>
              <a:spcBef>
                <a:spcPts val="600"/>
              </a:spcBef>
            </a:pPr>
            <a:r>
              <a:rPr lang="en-US" sz="1100" dirty="0"/>
              <a:t>Use spark arresters and check for dragging metal components on all equipment.</a:t>
            </a:r>
          </a:p>
          <a:p>
            <a:pPr algn="l">
              <a:lnSpc>
                <a:spcPts val="1200"/>
              </a:lnSpc>
              <a:spcBef>
                <a:spcPts val="900"/>
              </a:spcBef>
            </a:pPr>
            <a:r>
              <a:rPr lang="en-US" sz="1100" dirty="0"/>
              <a:t>Create a livestock evacuation plan.</a:t>
            </a:r>
          </a:p>
          <a:p>
            <a:pPr marL="548640" algn="l">
              <a:lnSpc>
                <a:spcPts val="1200"/>
              </a:lnSpc>
              <a:spcBef>
                <a:spcPts val="1500"/>
              </a:spcBef>
            </a:pPr>
            <a:r>
              <a:rPr lang="en-US" sz="1100" dirty="0"/>
              <a:t>Ensure proper registration and branding of livestock.</a:t>
            </a:r>
          </a:p>
          <a:p>
            <a:pPr algn="l">
              <a:lnSpc>
                <a:spcPts val="1200"/>
              </a:lnSpc>
              <a:spcBef>
                <a:spcPts val="1200"/>
              </a:spcBef>
            </a:pPr>
            <a:r>
              <a:rPr lang="en-US" sz="1100" dirty="0"/>
              <a:t>Have a plan for feeding livestock if </a:t>
            </a:r>
          </a:p>
          <a:p>
            <a:pPr algn="l">
              <a:lnSpc>
                <a:spcPts val="1200"/>
              </a:lnSpc>
              <a:spcBef>
                <a:spcPts val="0"/>
              </a:spcBef>
            </a:pPr>
            <a:r>
              <a:rPr lang="en-US" sz="1100" dirty="0"/>
              <a:t>grazing land is destroyed by fire.</a:t>
            </a:r>
          </a:p>
          <a:p>
            <a:pPr marL="548640" algn="l">
              <a:lnSpc>
                <a:spcPts val="1200"/>
              </a:lnSpc>
              <a:spcBef>
                <a:spcPts val="1200"/>
              </a:spcBef>
            </a:pPr>
            <a:r>
              <a:rPr lang="en-US" sz="1100" dirty="0"/>
              <a:t>Open/unlock gates so livestock can escape flames. </a:t>
            </a:r>
          </a:p>
          <a:p>
            <a:pPr algn="l">
              <a:lnSpc>
                <a:spcPts val="1200"/>
              </a:lnSpc>
              <a:spcBef>
                <a:spcPts val="1200"/>
              </a:spcBef>
            </a:pPr>
            <a:r>
              <a:rPr lang="en-US" sz="1100" dirty="0"/>
              <a:t>Hook up your stock trailer early and be</a:t>
            </a:r>
          </a:p>
          <a:p>
            <a:pPr algn="l">
              <a:lnSpc>
                <a:spcPts val="1200"/>
              </a:lnSpc>
              <a:spcBef>
                <a:spcPts val="0"/>
              </a:spcBef>
            </a:pPr>
            <a:r>
              <a:rPr lang="en-US" sz="1100" dirty="0"/>
              <a:t>ready for an evacuation.</a:t>
            </a:r>
          </a:p>
        </p:txBody>
      </p:sp>
      <p:pic>
        <p:nvPicPr>
          <p:cNvPr id="68" name="cell" descr="Cell phone icon" title="Cell phone icon">
            <a:extLst>
              <a:ext uri="{FF2B5EF4-FFF2-40B4-BE49-F238E27FC236}">
                <a16:creationId xmlns:a16="http://schemas.microsoft.com/office/drawing/2014/main" id="{FEDB5E92-8D02-E343-8D37-EC5F15FCC46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1412" y="945191"/>
            <a:ext cx="454343" cy="457200"/>
          </a:xfrm>
          <a:prstGeom prst="rect">
            <a:avLst/>
          </a:prstGeom>
        </p:spPr>
      </p:pic>
      <p:pic>
        <p:nvPicPr>
          <p:cNvPr id="69" name="key" descr="Key icon" title="Key icon">
            <a:extLst>
              <a:ext uri="{FF2B5EF4-FFF2-40B4-BE49-F238E27FC236}">
                <a16:creationId xmlns:a16="http://schemas.microsoft.com/office/drawing/2014/main" id="{AEAC4C6E-7BD4-1A42-B509-2A9159F4247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3264" y="1356517"/>
            <a:ext cx="457200" cy="457200"/>
          </a:xfrm>
          <a:prstGeom prst="rect">
            <a:avLst/>
          </a:prstGeom>
        </p:spPr>
      </p:pic>
      <p:pic>
        <p:nvPicPr>
          <p:cNvPr id="70" name="mower" descr="Mowing icon" title="Mowing icon">
            <a:extLst>
              <a:ext uri="{FF2B5EF4-FFF2-40B4-BE49-F238E27FC236}">
                <a16:creationId xmlns:a16="http://schemas.microsoft.com/office/drawing/2014/main" id="{1C96E90E-A6DE-9045-BA2C-0AFECE23447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1412" y="1843079"/>
            <a:ext cx="457200" cy="457200"/>
          </a:xfrm>
          <a:prstGeom prst="rect">
            <a:avLst/>
          </a:prstGeom>
        </p:spPr>
      </p:pic>
      <p:pic>
        <p:nvPicPr>
          <p:cNvPr id="71" name="gas" descr="Gas nozzle icon" title="Gas nozzle icon">
            <a:extLst>
              <a:ext uri="{FF2B5EF4-FFF2-40B4-BE49-F238E27FC236}">
                <a16:creationId xmlns:a16="http://schemas.microsoft.com/office/drawing/2014/main" id="{5727780E-C138-4D41-8F41-2DBFBE572C0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3264" y="2347755"/>
            <a:ext cx="457200" cy="454343"/>
          </a:xfrm>
          <a:prstGeom prst="rect">
            <a:avLst/>
          </a:prstGeom>
        </p:spPr>
      </p:pic>
      <p:pic>
        <p:nvPicPr>
          <p:cNvPr id="72" name="faucet" descr="Water faucet icon" title="Water faucet icon">
            <a:extLst>
              <a:ext uri="{FF2B5EF4-FFF2-40B4-BE49-F238E27FC236}">
                <a16:creationId xmlns:a16="http://schemas.microsoft.com/office/drawing/2014/main" id="{02FA9C98-2EF5-FF4E-88C7-A35ACD2C187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1412" y="2912392"/>
            <a:ext cx="460075" cy="457200"/>
          </a:xfrm>
          <a:prstGeom prst="rect">
            <a:avLst/>
          </a:prstGeom>
        </p:spPr>
      </p:pic>
      <p:pic>
        <p:nvPicPr>
          <p:cNvPr id="73" name="gate" descr="fence icon" title="fence icon">
            <a:extLst>
              <a:ext uri="{FF2B5EF4-FFF2-40B4-BE49-F238E27FC236}">
                <a16:creationId xmlns:a16="http://schemas.microsoft.com/office/drawing/2014/main" id="{D1962F7D-E468-F049-ADC5-E17995EF67A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3264" y="3323992"/>
            <a:ext cx="457200" cy="457200"/>
          </a:xfrm>
          <a:prstGeom prst="rect">
            <a:avLst/>
          </a:prstGeom>
        </p:spPr>
      </p:pic>
      <p:pic>
        <p:nvPicPr>
          <p:cNvPr id="74" name="wiring" descr="Electricity icon" title="Electricity icon">
            <a:extLst>
              <a:ext uri="{FF2B5EF4-FFF2-40B4-BE49-F238E27FC236}">
                <a16:creationId xmlns:a16="http://schemas.microsoft.com/office/drawing/2014/main" id="{235100B1-9099-AE4B-8DCD-81130BF6A615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1412" y="3681170"/>
            <a:ext cx="457200" cy="457200"/>
          </a:xfrm>
          <a:prstGeom prst="rect">
            <a:avLst/>
          </a:prstGeom>
        </p:spPr>
      </p:pic>
      <p:pic>
        <p:nvPicPr>
          <p:cNvPr id="75" name="extinguisher" descr="Fire extinguisher and shovel icon" title="Fire extinguisher and shovel icon">
            <a:extLst>
              <a:ext uri="{FF2B5EF4-FFF2-40B4-BE49-F238E27FC236}">
                <a16:creationId xmlns:a16="http://schemas.microsoft.com/office/drawing/2014/main" id="{1F22CF22-6E28-C44C-BEA7-A31A23FAE05B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3264" y="4143616"/>
            <a:ext cx="457200" cy="457200"/>
          </a:xfrm>
          <a:prstGeom prst="rect">
            <a:avLst/>
          </a:prstGeom>
        </p:spPr>
      </p:pic>
      <p:pic>
        <p:nvPicPr>
          <p:cNvPr id="76" name="chain" descr="Chain Icon" title="Chain Icon">
            <a:extLst>
              <a:ext uri="{FF2B5EF4-FFF2-40B4-BE49-F238E27FC236}">
                <a16:creationId xmlns:a16="http://schemas.microsoft.com/office/drawing/2014/main" id="{0D979192-0D7A-C44D-B06B-A18832975AB3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8415" y="4705444"/>
            <a:ext cx="457200" cy="457200"/>
          </a:xfrm>
          <a:prstGeom prst="rect">
            <a:avLst/>
          </a:prstGeom>
        </p:spPr>
      </p:pic>
      <p:pic>
        <p:nvPicPr>
          <p:cNvPr id="77" name="cattle" descr="Livestock icon" title="Livestock icon">
            <a:extLst>
              <a:ext uri="{FF2B5EF4-FFF2-40B4-BE49-F238E27FC236}">
                <a16:creationId xmlns:a16="http://schemas.microsoft.com/office/drawing/2014/main" id="{0DE730C9-600B-3548-A764-2014375D6161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8852" y="5109656"/>
            <a:ext cx="457200" cy="457200"/>
          </a:xfrm>
          <a:prstGeom prst="rect">
            <a:avLst/>
          </a:prstGeom>
        </p:spPr>
      </p:pic>
      <p:pic>
        <p:nvPicPr>
          <p:cNvPr id="78" name="branding" descr="Branding iron icon" title="Branding iron icon">
            <a:extLst>
              <a:ext uri="{FF2B5EF4-FFF2-40B4-BE49-F238E27FC236}">
                <a16:creationId xmlns:a16="http://schemas.microsoft.com/office/drawing/2014/main" id="{9EB9F64E-A0E8-4245-8A25-913C21D002C7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1412" y="5546842"/>
            <a:ext cx="457200" cy="457200"/>
          </a:xfrm>
          <a:prstGeom prst="rect">
            <a:avLst/>
          </a:prstGeom>
        </p:spPr>
      </p:pic>
      <p:pic>
        <p:nvPicPr>
          <p:cNvPr id="79" name="hay" descr="Hay bales icon" title="Hay bales icon">
            <a:extLst>
              <a:ext uri="{FF2B5EF4-FFF2-40B4-BE49-F238E27FC236}">
                <a16:creationId xmlns:a16="http://schemas.microsoft.com/office/drawing/2014/main" id="{C663CCFA-938B-6048-A707-DE6D4332A07F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8852" y="6002364"/>
            <a:ext cx="457200" cy="457200"/>
          </a:xfrm>
          <a:prstGeom prst="rect">
            <a:avLst/>
          </a:prstGeom>
        </p:spPr>
      </p:pic>
      <p:pic>
        <p:nvPicPr>
          <p:cNvPr id="80" name="pazdlock" descr="Padlock icon" title="Padlock icon">
            <a:extLst>
              <a:ext uri="{FF2B5EF4-FFF2-40B4-BE49-F238E27FC236}">
                <a16:creationId xmlns:a16="http://schemas.microsoft.com/office/drawing/2014/main" id="{71DB5A0C-E915-A04E-8830-78F204EA8836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1412" y="6484814"/>
            <a:ext cx="454343" cy="457200"/>
          </a:xfrm>
          <a:prstGeom prst="rect">
            <a:avLst/>
          </a:prstGeom>
        </p:spPr>
      </p:pic>
      <p:pic>
        <p:nvPicPr>
          <p:cNvPr id="81" name="stock trailer" descr="Stock trailer icon" title="Stock trailer icon">
            <a:extLst>
              <a:ext uri="{FF2B5EF4-FFF2-40B4-BE49-F238E27FC236}">
                <a16:creationId xmlns:a16="http://schemas.microsoft.com/office/drawing/2014/main" id="{3F772260-ABED-954C-9F8D-96765806901F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8852" y="6905697"/>
            <a:ext cx="457200" cy="457200"/>
          </a:xfrm>
          <a:prstGeom prst="rect">
            <a:avLst/>
          </a:prstGeom>
        </p:spPr>
      </p:pic>
      <p:cxnSp>
        <p:nvCxnSpPr>
          <p:cNvPr id="82" name="Straight Connector 81" descr="Trim line 4" title="Trim line 4">
            <a:extLst>
              <a:ext uri="{FF2B5EF4-FFF2-40B4-BE49-F238E27FC236}">
                <a16:creationId xmlns:a16="http://schemas.microsoft.com/office/drawing/2014/main" id="{C5228A23-A6A9-3142-B50D-16BC2A5EEDD9}"/>
              </a:ext>
            </a:extLst>
          </p:cNvPr>
          <p:cNvCxnSpPr/>
          <p:nvPr/>
        </p:nvCxnSpPr>
        <p:spPr>
          <a:xfrm>
            <a:off x="6724304" y="304800"/>
            <a:ext cx="0" cy="718098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83" name="you can 1">
            <a:extLst>
              <a:ext uri="{FF2B5EF4-FFF2-40B4-BE49-F238E27FC236}">
                <a16:creationId xmlns:a16="http://schemas.microsoft.com/office/drawing/2014/main" id="{980C9890-C677-704E-930A-21484B672BA3}"/>
              </a:ext>
            </a:extLst>
          </p:cNvPr>
          <p:cNvSpPr txBox="1">
            <a:spLocks/>
          </p:cNvSpPr>
          <p:nvPr/>
        </p:nvSpPr>
        <p:spPr>
          <a:xfrm>
            <a:off x="7019965" y="359407"/>
            <a:ext cx="2783793" cy="48769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>
                <a:solidFill>
                  <a:srgbClr val="C00000"/>
                </a:solidFill>
              </a:rPr>
              <a:t>You can reduce the risk of wildfire on your property.</a:t>
            </a:r>
          </a:p>
        </p:txBody>
      </p:sp>
      <p:sp>
        <p:nvSpPr>
          <p:cNvPr id="84" name="bulleted text 1">
            <a:extLst>
              <a:ext uri="{FF2B5EF4-FFF2-40B4-BE49-F238E27FC236}">
                <a16:creationId xmlns:a16="http://schemas.microsoft.com/office/drawing/2014/main" id="{F0C6A6B2-5767-7148-B7C2-3F3D1986B101}"/>
              </a:ext>
            </a:extLst>
          </p:cNvPr>
          <p:cNvSpPr txBox="1">
            <a:spLocks/>
          </p:cNvSpPr>
          <p:nvPr/>
        </p:nvSpPr>
        <p:spPr>
          <a:xfrm>
            <a:off x="7048745" y="935838"/>
            <a:ext cx="2755014" cy="64376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8640" algn="l">
              <a:lnSpc>
                <a:spcPts val="1200"/>
              </a:lnSpc>
              <a:spcBef>
                <a:spcPts val="1200"/>
              </a:spcBef>
            </a:pPr>
            <a:r>
              <a:rPr lang="en-US" sz="1100" dirty="0"/>
              <a:t>Communicate early with fire professionals to coordinate firefighting on your property.</a:t>
            </a:r>
          </a:p>
          <a:p>
            <a:pPr algn="l">
              <a:lnSpc>
                <a:spcPts val="1200"/>
              </a:lnSpc>
              <a:spcBef>
                <a:spcPts val="600"/>
              </a:spcBef>
            </a:pPr>
            <a:r>
              <a:rPr lang="en-US" sz="1100" dirty="0"/>
              <a:t>Keep copies of gate keys and a written</a:t>
            </a:r>
          </a:p>
          <a:p>
            <a:pPr algn="l">
              <a:lnSpc>
                <a:spcPts val="1200"/>
              </a:lnSpc>
              <a:spcBef>
                <a:spcPts val="0"/>
              </a:spcBef>
            </a:pPr>
            <a:r>
              <a:rPr lang="en-US" sz="1100" dirty="0"/>
              <a:t>list of combinations in a known location.</a:t>
            </a:r>
          </a:p>
          <a:p>
            <a:pPr marL="548640" algn="l">
              <a:lnSpc>
                <a:spcPts val="1200"/>
              </a:lnSpc>
              <a:spcBef>
                <a:spcPts val="600"/>
              </a:spcBef>
            </a:pPr>
            <a:r>
              <a:rPr lang="en-US" sz="1100" dirty="0"/>
              <a:t>Mow grass and trim back weeds around pastures and structures to create and maintain firebreaks.</a:t>
            </a:r>
          </a:p>
          <a:p>
            <a:pPr algn="l">
              <a:lnSpc>
                <a:spcPts val="1200"/>
              </a:lnSpc>
              <a:spcBef>
                <a:spcPts val="600"/>
              </a:spcBef>
            </a:pPr>
            <a:r>
              <a:rPr lang="en-US" sz="1100" dirty="0"/>
              <a:t>Create a fuel-free space around all fuel</a:t>
            </a:r>
          </a:p>
          <a:p>
            <a:pPr algn="l">
              <a:lnSpc>
                <a:spcPts val="1200"/>
              </a:lnSpc>
              <a:spcBef>
                <a:spcPts val="0"/>
              </a:spcBef>
            </a:pPr>
            <a:r>
              <a:rPr lang="en-US" sz="1100" dirty="0"/>
              <a:t>tanks and structures. Ground all fueling</a:t>
            </a:r>
          </a:p>
          <a:p>
            <a:pPr algn="l">
              <a:lnSpc>
                <a:spcPts val="1200"/>
              </a:lnSpc>
              <a:spcBef>
                <a:spcPts val="0"/>
              </a:spcBef>
            </a:pPr>
            <a:r>
              <a:rPr lang="en-US" sz="1100" dirty="0"/>
              <a:t>nozzles to avoid sparking a fire.</a:t>
            </a:r>
          </a:p>
          <a:p>
            <a:pPr marL="548640" algn="l">
              <a:lnSpc>
                <a:spcPts val="1200"/>
              </a:lnSpc>
              <a:spcBef>
                <a:spcPts val="600"/>
              </a:spcBef>
            </a:pPr>
            <a:r>
              <a:rPr lang="en-US" sz="1100" dirty="0"/>
              <a:t>Create a safety zone for firefighting equipment and water supply that is clear of combustible fuels.</a:t>
            </a:r>
          </a:p>
          <a:p>
            <a:pPr algn="l">
              <a:lnSpc>
                <a:spcPts val="1200"/>
              </a:lnSpc>
              <a:spcBef>
                <a:spcPts val="900"/>
              </a:spcBef>
            </a:pPr>
            <a:r>
              <a:rPr lang="en-US" sz="1100" dirty="0"/>
              <a:t>Reinforce fences with metal posts.</a:t>
            </a:r>
          </a:p>
          <a:p>
            <a:pPr marL="548640" algn="l">
              <a:lnSpc>
                <a:spcPts val="1200"/>
              </a:lnSpc>
              <a:spcBef>
                <a:spcPts val="1600"/>
              </a:spcBef>
            </a:pPr>
            <a:r>
              <a:rPr lang="en-US" sz="1100" dirty="0"/>
              <a:t>Make sure wiring is grounded.</a:t>
            </a:r>
          </a:p>
          <a:p>
            <a:pPr algn="l">
              <a:lnSpc>
                <a:spcPts val="1200"/>
              </a:lnSpc>
              <a:spcBef>
                <a:spcPts val="1500"/>
              </a:spcBef>
            </a:pPr>
            <a:r>
              <a:rPr lang="en-US" sz="1100" dirty="0"/>
              <a:t>Check hay bale moisture content often</a:t>
            </a:r>
          </a:p>
          <a:p>
            <a:pPr algn="l">
              <a:lnSpc>
                <a:spcPts val="1200"/>
              </a:lnSpc>
              <a:spcBef>
                <a:spcPts val="0"/>
              </a:spcBef>
            </a:pPr>
            <a:r>
              <a:rPr lang="en-US" sz="1100" dirty="0"/>
              <a:t>and keep adequate fire equipment on</a:t>
            </a:r>
          </a:p>
          <a:p>
            <a:pPr algn="l">
              <a:lnSpc>
                <a:spcPts val="1200"/>
              </a:lnSpc>
              <a:spcBef>
                <a:spcPts val="0"/>
              </a:spcBef>
            </a:pPr>
            <a:r>
              <a:rPr lang="en-US" sz="1100" dirty="0"/>
              <a:t>site.</a:t>
            </a:r>
          </a:p>
          <a:p>
            <a:pPr marL="548640" algn="l">
              <a:lnSpc>
                <a:spcPts val="1200"/>
              </a:lnSpc>
              <a:spcBef>
                <a:spcPts val="600"/>
              </a:spcBef>
            </a:pPr>
            <a:r>
              <a:rPr lang="en-US" sz="1100" dirty="0"/>
              <a:t>Use spark arresters and check for dragging metal components on all equipment.</a:t>
            </a:r>
          </a:p>
          <a:p>
            <a:pPr algn="l">
              <a:lnSpc>
                <a:spcPts val="1200"/>
              </a:lnSpc>
              <a:spcBef>
                <a:spcPts val="900"/>
              </a:spcBef>
            </a:pPr>
            <a:r>
              <a:rPr lang="en-US" sz="1100" dirty="0"/>
              <a:t>Create a livestock evacuation plan.</a:t>
            </a:r>
          </a:p>
          <a:p>
            <a:pPr marL="548640" algn="l">
              <a:lnSpc>
                <a:spcPts val="1200"/>
              </a:lnSpc>
              <a:spcBef>
                <a:spcPts val="1500"/>
              </a:spcBef>
            </a:pPr>
            <a:r>
              <a:rPr lang="en-US" sz="1100" dirty="0"/>
              <a:t>Ensure proper registration and branding of livestock.</a:t>
            </a:r>
          </a:p>
          <a:p>
            <a:pPr algn="l">
              <a:lnSpc>
                <a:spcPts val="1200"/>
              </a:lnSpc>
              <a:spcBef>
                <a:spcPts val="1200"/>
              </a:spcBef>
            </a:pPr>
            <a:r>
              <a:rPr lang="en-US" sz="1100" dirty="0"/>
              <a:t>Have a plan for feeding livestock if </a:t>
            </a:r>
          </a:p>
          <a:p>
            <a:pPr algn="l">
              <a:lnSpc>
                <a:spcPts val="1200"/>
              </a:lnSpc>
              <a:spcBef>
                <a:spcPts val="0"/>
              </a:spcBef>
            </a:pPr>
            <a:r>
              <a:rPr lang="en-US" sz="1100" dirty="0"/>
              <a:t>grazing land is destroyed by fire.</a:t>
            </a:r>
          </a:p>
          <a:p>
            <a:pPr marL="548640" algn="l">
              <a:lnSpc>
                <a:spcPts val="1200"/>
              </a:lnSpc>
              <a:spcBef>
                <a:spcPts val="1200"/>
              </a:spcBef>
            </a:pPr>
            <a:r>
              <a:rPr lang="en-US" sz="1100" dirty="0"/>
              <a:t>Open/unlock gates so livestock can escape flames. </a:t>
            </a:r>
          </a:p>
          <a:p>
            <a:pPr algn="l">
              <a:lnSpc>
                <a:spcPts val="1200"/>
              </a:lnSpc>
              <a:spcBef>
                <a:spcPts val="1200"/>
              </a:spcBef>
            </a:pPr>
            <a:r>
              <a:rPr lang="en-US" sz="1100" dirty="0"/>
              <a:t>Hook up your stock trailer early and be</a:t>
            </a:r>
          </a:p>
          <a:p>
            <a:pPr algn="l">
              <a:lnSpc>
                <a:spcPts val="1200"/>
              </a:lnSpc>
              <a:spcBef>
                <a:spcPts val="0"/>
              </a:spcBef>
            </a:pPr>
            <a:r>
              <a:rPr lang="en-US" sz="1100" dirty="0"/>
              <a:t>ready for an evacuation.</a:t>
            </a:r>
          </a:p>
        </p:txBody>
      </p:sp>
      <p:pic>
        <p:nvPicPr>
          <p:cNvPr id="85" name="cell" descr="Cell phone icon" title="Cell phone icon">
            <a:extLst>
              <a:ext uri="{FF2B5EF4-FFF2-40B4-BE49-F238E27FC236}">
                <a16:creationId xmlns:a16="http://schemas.microsoft.com/office/drawing/2014/main" id="{82E2114D-EAF8-2243-847D-D0913C3CCD1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2916" y="945191"/>
            <a:ext cx="454343" cy="457200"/>
          </a:xfrm>
          <a:prstGeom prst="rect">
            <a:avLst/>
          </a:prstGeom>
        </p:spPr>
      </p:pic>
      <p:pic>
        <p:nvPicPr>
          <p:cNvPr id="86" name="key" descr="Key icon" title="Key icon">
            <a:extLst>
              <a:ext uri="{FF2B5EF4-FFF2-40B4-BE49-F238E27FC236}">
                <a16:creationId xmlns:a16="http://schemas.microsoft.com/office/drawing/2014/main" id="{77C8B21B-EE03-4D42-8BBE-1E441725992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94768" y="1356517"/>
            <a:ext cx="457200" cy="457200"/>
          </a:xfrm>
          <a:prstGeom prst="rect">
            <a:avLst/>
          </a:prstGeom>
        </p:spPr>
      </p:pic>
      <p:pic>
        <p:nvPicPr>
          <p:cNvPr id="87" name="mower" descr="Mowing icon" title="Mowing icon">
            <a:extLst>
              <a:ext uri="{FF2B5EF4-FFF2-40B4-BE49-F238E27FC236}">
                <a16:creationId xmlns:a16="http://schemas.microsoft.com/office/drawing/2014/main" id="{01A510E8-277E-4C40-932E-BD285E069AC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2916" y="1843079"/>
            <a:ext cx="457200" cy="457200"/>
          </a:xfrm>
          <a:prstGeom prst="rect">
            <a:avLst/>
          </a:prstGeom>
        </p:spPr>
      </p:pic>
      <p:pic>
        <p:nvPicPr>
          <p:cNvPr id="88" name="gas" descr="Gas nozzle icon" title="Gas nozzle icon">
            <a:extLst>
              <a:ext uri="{FF2B5EF4-FFF2-40B4-BE49-F238E27FC236}">
                <a16:creationId xmlns:a16="http://schemas.microsoft.com/office/drawing/2014/main" id="{2037EED8-17E4-1A49-8C4E-03B42497727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94768" y="2347755"/>
            <a:ext cx="457200" cy="454343"/>
          </a:xfrm>
          <a:prstGeom prst="rect">
            <a:avLst/>
          </a:prstGeom>
        </p:spPr>
      </p:pic>
      <p:pic>
        <p:nvPicPr>
          <p:cNvPr id="89" name="faucet" descr="Water faucet icon" title="Water faucet icon">
            <a:extLst>
              <a:ext uri="{FF2B5EF4-FFF2-40B4-BE49-F238E27FC236}">
                <a16:creationId xmlns:a16="http://schemas.microsoft.com/office/drawing/2014/main" id="{99F28D6D-BB8F-0F41-8648-AF227403B23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2916" y="2912392"/>
            <a:ext cx="460075" cy="457200"/>
          </a:xfrm>
          <a:prstGeom prst="rect">
            <a:avLst/>
          </a:prstGeom>
        </p:spPr>
      </p:pic>
      <p:pic>
        <p:nvPicPr>
          <p:cNvPr id="90" name="gate" descr="fence icon" title="fence icon">
            <a:extLst>
              <a:ext uri="{FF2B5EF4-FFF2-40B4-BE49-F238E27FC236}">
                <a16:creationId xmlns:a16="http://schemas.microsoft.com/office/drawing/2014/main" id="{AFA64C6E-44C2-3847-B20C-C5553E1FC22A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94768" y="3323992"/>
            <a:ext cx="457200" cy="457200"/>
          </a:xfrm>
          <a:prstGeom prst="rect">
            <a:avLst/>
          </a:prstGeom>
        </p:spPr>
      </p:pic>
      <p:pic>
        <p:nvPicPr>
          <p:cNvPr id="91" name="wiring" descr="Electricity icon" title="Electricity icon">
            <a:extLst>
              <a:ext uri="{FF2B5EF4-FFF2-40B4-BE49-F238E27FC236}">
                <a16:creationId xmlns:a16="http://schemas.microsoft.com/office/drawing/2014/main" id="{8CF02B8B-7680-554C-8037-78BA6B3893B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2916" y="3681170"/>
            <a:ext cx="457200" cy="457200"/>
          </a:xfrm>
          <a:prstGeom prst="rect">
            <a:avLst/>
          </a:prstGeom>
        </p:spPr>
      </p:pic>
      <p:pic>
        <p:nvPicPr>
          <p:cNvPr id="92" name="extinguisher" descr="Fire extinguisher and shovel icon" title="Fire extinguisher and shovel icon">
            <a:extLst>
              <a:ext uri="{FF2B5EF4-FFF2-40B4-BE49-F238E27FC236}">
                <a16:creationId xmlns:a16="http://schemas.microsoft.com/office/drawing/2014/main" id="{3ADCF803-7A72-6E41-B374-AF33039C5CCF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94768" y="4143616"/>
            <a:ext cx="457200" cy="457200"/>
          </a:xfrm>
          <a:prstGeom prst="rect">
            <a:avLst/>
          </a:prstGeom>
        </p:spPr>
      </p:pic>
      <p:pic>
        <p:nvPicPr>
          <p:cNvPr id="93" name="chain" descr="Chain Icon" title="Chain Icon">
            <a:extLst>
              <a:ext uri="{FF2B5EF4-FFF2-40B4-BE49-F238E27FC236}">
                <a16:creationId xmlns:a16="http://schemas.microsoft.com/office/drawing/2014/main" id="{100096B0-6ACB-7D49-855F-4B7DCF70DC95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9919" y="4705444"/>
            <a:ext cx="457200" cy="457200"/>
          </a:xfrm>
          <a:prstGeom prst="rect">
            <a:avLst/>
          </a:prstGeom>
        </p:spPr>
      </p:pic>
      <p:pic>
        <p:nvPicPr>
          <p:cNvPr id="94" name="cattle" descr="Livestock icon" title="Livestock icon">
            <a:extLst>
              <a:ext uri="{FF2B5EF4-FFF2-40B4-BE49-F238E27FC236}">
                <a16:creationId xmlns:a16="http://schemas.microsoft.com/office/drawing/2014/main" id="{4A1C0CBF-5594-4C43-9AD2-5EFE5A664A51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20356" y="5109656"/>
            <a:ext cx="457200" cy="457200"/>
          </a:xfrm>
          <a:prstGeom prst="rect">
            <a:avLst/>
          </a:prstGeom>
        </p:spPr>
      </p:pic>
      <p:pic>
        <p:nvPicPr>
          <p:cNvPr id="95" name="branding" descr="Branding iron icon" title="Branding iron icon">
            <a:extLst>
              <a:ext uri="{FF2B5EF4-FFF2-40B4-BE49-F238E27FC236}">
                <a16:creationId xmlns:a16="http://schemas.microsoft.com/office/drawing/2014/main" id="{EA1701C3-1CDB-1146-B9F8-31C0749C8AF1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2916" y="5546842"/>
            <a:ext cx="457200" cy="457200"/>
          </a:xfrm>
          <a:prstGeom prst="rect">
            <a:avLst/>
          </a:prstGeom>
        </p:spPr>
      </p:pic>
      <p:pic>
        <p:nvPicPr>
          <p:cNvPr id="96" name="hay" descr="Hay bales icon" title="Hay bales icon">
            <a:extLst>
              <a:ext uri="{FF2B5EF4-FFF2-40B4-BE49-F238E27FC236}">
                <a16:creationId xmlns:a16="http://schemas.microsoft.com/office/drawing/2014/main" id="{6A5AEBD0-0A3F-D941-8663-90355BFFFC1C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20356" y="6002364"/>
            <a:ext cx="457200" cy="457200"/>
          </a:xfrm>
          <a:prstGeom prst="rect">
            <a:avLst/>
          </a:prstGeom>
        </p:spPr>
      </p:pic>
      <p:pic>
        <p:nvPicPr>
          <p:cNvPr id="97" name="pazdlock" descr="Padlock icon" title="Padlock icon">
            <a:extLst>
              <a:ext uri="{FF2B5EF4-FFF2-40B4-BE49-F238E27FC236}">
                <a16:creationId xmlns:a16="http://schemas.microsoft.com/office/drawing/2014/main" id="{C172A81C-C341-0B4A-B281-73516FA9E371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2916" y="6484814"/>
            <a:ext cx="454343" cy="457200"/>
          </a:xfrm>
          <a:prstGeom prst="rect">
            <a:avLst/>
          </a:prstGeom>
        </p:spPr>
      </p:pic>
      <p:pic>
        <p:nvPicPr>
          <p:cNvPr id="98" name="stock trailer" descr="Stock trailer icon" title="Stock trailer icon">
            <a:extLst>
              <a:ext uri="{FF2B5EF4-FFF2-40B4-BE49-F238E27FC236}">
                <a16:creationId xmlns:a16="http://schemas.microsoft.com/office/drawing/2014/main" id="{EF39E830-7809-7C41-A117-2FEA6FB3BB9C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20356" y="6905697"/>
            <a:ext cx="457200" cy="457200"/>
          </a:xfrm>
          <a:prstGeom prst="rect">
            <a:avLst/>
          </a:prstGeom>
        </p:spPr>
      </p:pic>
      <p:cxnSp>
        <p:nvCxnSpPr>
          <p:cNvPr id="99" name="Straight Connector 98" descr="Trim line 3" title="Trim line 3">
            <a:extLst>
              <a:ext uri="{FF2B5EF4-FFF2-40B4-BE49-F238E27FC236}">
                <a16:creationId xmlns:a16="http://schemas.microsoft.com/office/drawing/2014/main" id="{61503DBB-ED6B-384C-AD41-4C47C8740EF9}"/>
              </a:ext>
            </a:extLst>
          </p:cNvPr>
          <p:cNvCxnSpPr/>
          <p:nvPr/>
        </p:nvCxnSpPr>
        <p:spPr>
          <a:xfrm>
            <a:off x="10095808" y="304800"/>
            <a:ext cx="0" cy="718098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5316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C8E15-66B9-1545-B743-5EB0E86720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920" y="368164"/>
            <a:ext cx="9052560" cy="460269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Fire safety for farm and ranch, accessible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554E95-3C71-1142-A26E-62BDA68769FF}"/>
              </a:ext>
            </a:extLst>
          </p:cNvPr>
          <p:cNvSpPr txBox="1"/>
          <p:nvPr/>
        </p:nvSpPr>
        <p:spPr>
          <a:xfrm>
            <a:off x="622569" y="1064055"/>
            <a:ext cx="8932911" cy="6107007"/>
          </a:xfrm>
          <a:prstGeom prst="rect">
            <a:avLst/>
          </a:prstGeom>
          <a:noFill/>
        </p:spPr>
        <p:txBody>
          <a:bodyPr wrap="square" numCol="2" spcCol="182880" rtlCol="0">
            <a:noAutofit/>
          </a:bodyPr>
          <a:lstStyle/>
          <a:p>
            <a:pPr>
              <a:lnSpc>
                <a:spcPts val="1920"/>
              </a:lnSpc>
            </a:pPr>
            <a:r>
              <a:rPr lang="en-US" sz="1600" dirty="0"/>
              <a:t>(Image of Fire Safety text in all caps, sans serif bold font, red)</a:t>
            </a:r>
          </a:p>
          <a:p>
            <a:pPr>
              <a:lnSpc>
                <a:spcPts val="1920"/>
              </a:lnSpc>
            </a:pPr>
            <a:r>
              <a:rPr lang="en-US" sz="1600" dirty="0"/>
              <a:t>Fire Safety for farm and ranch</a:t>
            </a:r>
          </a:p>
          <a:p>
            <a:pPr>
              <a:lnSpc>
                <a:spcPts val="1920"/>
              </a:lnSpc>
            </a:pPr>
            <a:r>
              <a:rPr lang="en-US" sz="1600" dirty="0"/>
              <a:t>(Image:  Wildland firefighter in foreground, observing a approaching grass fire at skyline, in the background, with smoke.)</a:t>
            </a:r>
            <a:br>
              <a:rPr lang="en-US" sz="1600" dirty="0"/>
            </a:br>
            <a:r>
              <a:rPr lang="en-US" sz="1600" dirty="0"/>
              <a:t>(Image: windmill, fence and grass in foreground, </a:t>
            </a:r>
            <a:r>
              <a:rPr lang="en-US" sz="1600" dirty="0" err="1"/>
              <a:t>treeline</a:t>
            </a:r>
            <a:r>
              <a:rPr lang="en-US" sz="1600" dirty="0"/>
              <a:t> and snow covered mountain in the background.)</a:t>
            </a:r>
          </a:p>
          <a:p>
            <a:pPr>
              <a:lnSpc>
                <a:spcPts val="1920"/>
              </a:lnSpc>
            </a:pPr>
            <a:r>
              <a:rPr lang="en-US" sz="1600" dirty="0"/>
              <a:t>(Image: Sunset picture with dry grass and cattle in foreground, mountain and sunset in background.)</a:t>
            </a:r>
          </a:p>
          <a:p>
            <a:pPr>
              <a:lnSpc>
                <a:spcPts val="1920"/>
              </a:lnSpc>
            </a:pPr>
            <a:r>
              <a:rPr lang="en-US" sz="1600" b="1" dirty="0"/>
              <a:t>Check your farm or ranch for things you can do to lower the risk of wildfire. 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Communicate early with fire professionals to coordinate firefighting on your property. (image of cell phone)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Keep copies of gate keys and a written list of combinations in a known location. (Image of key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Mow grass and trim back weeds around pastures and structures to create and maintain firebreaks. (image of mowing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Create a fuel-free space around all fuel tanks and structures. Ground all fueling nozzles to avoid sparking a fire. (image of gas nozzle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Create a safety zone for firefighting equipment and water supply that is clear of combustible fuels. (image of faucet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Reinforce fences with metal posts. (image of fence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Make sure wiring is grounded. (image of electricity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Check hay bale moisture content often and keep adequate fire equipment on site. (image of Fire extinguisher and shovel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Use spark arresters and check for dragging metal components on all equipment. (image of chain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Create a livestock evacuation plan. (image of livestock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Ensure proper registration and branding of livestock. (image of branding iron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Have a plan for feeding livestock if grazing land is destroyed by fire. (image of hay bales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Open/unlock gates so livestock can escape flames. (image of padlock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Hook up your stock trailer early and be ready for an evacuation. (image of stock trailer icon)</a:t>
            </a:r>
          </a:p>
          <a:p>
            <a:pPr>
              <a:lnSpc>
                <a:spcPts val="1920"/>
              </a:lnSpc>
            </a:pPr>
            <a:r>
              <a:rPr lang="en-US" sz="1600" dirty="0"/>
              <a:t>Oregon Department of Forestry logo</a:t>
            </a:r>
          </a:p>
          <a:p>
            <a:pPr>
              <a:lnSpc>
                <a:spcPts val="1920"/>
              </a:lnSpc>
            </a:pPr>
            <a:r>
              <a:rPr lang="en-US" sz="1600" dirty="0"/>
              <a:t>Bureau of Land Management logo</a:t>
            </a:r>
          </a:p>
          <a:p>
            <a:pPr>
              <a:lnSpc>
                <a:spcPts val="1920"/>
              </a:lnSpc>
            </a:pPr>
            <a:r>
              <a:rPr lang="en-US" sz="1600" dirty="0"/>
              <a:t>Rangeland Fire Protection Association logo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427966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622</TotalTime>
  <Words>674</Words>
  <Application>Microsoft Macintosh PowerPoint</Application>
  <PresentationFormat>Custom</PresentationFormat>
  <Paragraphs>97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Fire Safety for farm and ranch</vt:lpstr>
      <vt:lpstr>Fire safety for farm and ranch</vt:lpstr>
      <vt:lpstr>Fire safety for farm and ranch, accessible</vt:lpstr>
    </vt:vector>
  </TitlesOfParts>
  <Manager>NWCG</Manager>
  <Company>US Forest Service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Fire Safety for farm and Ranch</dc:title>
  <dc:subject>Equipment</dc:subject>
  <dc:creator>Gwen Hensley</dc:creator>
  <cp:keywords>Equipment, farm, ranch</cp:keywords>
  <dc:description/>
  <cp:lastModifiedBy>Gwen Hensley</cp:lastModifiedBy>
  <cp:revision>82</cp:revision>
  <cp:lastPrinted>2018-05-04T15:45:29Z</cp:lastPrinted>
  <dcterms:created xsi:type="dcterms:W3CDTF">2016-10-18T20:24:45Z</dcterms:created>
  <dcterms:modified xsi:type="dcterms:W3CDTF">2020-05-01T22:46:07Z</dcterms:modified>
  <cp:category>Equipment</cp:category>
</cp:coreProperties>
</file>