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6" r:id="rId2"/>
    <p:sldId id="257" r:id="rId3"/>
    <p:sldId id="258" r:id="rId4"/>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72" userDrawn="1">
          <p15:clr>
            <a:srgbClr val="A4A3A4"/>
          </p15:clr>
        </p15:guide>
        <p15:guide id="2" pos="3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24"/>
    <p:restoredTop sz="94471"/>
  </p:normalViewPr>
  <p:slideViewPr>
    <p:cSldViewPr snapToGrid="0" snapToObjects="1">
      <p:cViewPr varScale="1">
        <p:scale>
          <a:sx n="85" d="100"/>
          <a:sy n="85" d="100"/>
        </p:scale>
        <p:origin x="1056" y="184"/>
      </p:cViewPr>
      <p:guideLst>
        <p:guide orient="horz" pos="2472"/>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59901C-EC42-C54B-92DF-041ADF0C2380}" type="datetimeFigureOut">
              <a:t>5/10/20</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CC2FAA-9395-0E49-96C8-9F4791DD574F}" type="slidenum">
              <a:t>‹#›</a:t>
            </a:fld>
            <a:endParaRPr lang="en-US"/>
          </a:p>
        </p:txBody>
      </p:sp>
    </p:spTree>
    <p:extLst>
      <p:ext uri="{BB962C8B-B14F-4D97-AF65-F5344CB8AC3E}">
        <p14:creationId xmlns:p14="http://schemas.microsoft.com/office/powerpoint/2010/main" val="15343644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a:t>
            </a:r>
            <a:r>
              <a:rPr lang="en-US" baseline="0"/>
              <a:t> contact card that LEOs and other agency field personnel can use to inform people of violations of restrictions, in lieu of a ticket* or when visitors are not on site.  Agency logo can be changed; open the art_patrolcard folder, then open the agencylogos.pptx file and copy/paste your agency’s logo. The text and symbols can be switched based on most common fire causes. Please remember that you will probably have exceptions on wording… so the text can be changed to meet specific wording on orders.</a:t>
            </a:r>
          </a:p>
          <a:p>
            <a:pPr marL="0" indent="0">
              <a:buFontTx/>
              <a:buNone/>
            </a:pPr>
            <a:r>
              <a:rPr lang="en-US" baseline="0"/>
              <a:t>* If restrictions have been enacted but signs and flyers have not yet been posted… ie the visitor says “I did not know” or “I did not see a sign”.</a:t>
            </a:r>
          </a:p>
          <a:p>
            <a:pPr marL="0" indent="0">
              <a:buFontTx/>
              <a:buNone/>
            </a:pPr>
            <a:r>
              <a:rPr lang="en-US" baseline="0"/>
              <a:t>These should be printed on bright cardstock (Astrobright yellow or green)</a:t>
            </a:r>
          </a:p>
        </p:txBody>
      </p:sp>
      <p:sp>
        <p:nvSpPr>
          <p:cNvPr id="4" name="Slide Number Placeholder 3"/>
          <p:cNvSpPr>
            <a:spLocks noGrp="1"/>
          </p:cNvSpPr>
          <p:nvPr>
            <p:ph type="sldNum" sz="quarter" idx="10"/>
          </p:nvPr>
        </p:nvSpPr>
        <p:spPr/>
        <p:txBody>
          <a:bodyPr/>
          <a:lstStyle/>
          <a:p>
            <a:fld id="{CECC2FAA-9395-0E49-96C8-9F4791DD574F}" type="slidenum">
              <a:t>1</a:t>
            </a:fld>
            <a:endParaRPr lang="en-US"/>
          </a:p>
        </p:txBody>
      </p:sp>
    </p:spTree>
    <p:extLst>
      <p:ext uri="{BB962C8B-B14F-4D97-AF65-F5344CB8AC3E}">
        <p14:creationId xmlns:p14="http://schemas.microsoft.com/office/powerpoint/2010/main" val="2054566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 make this document 508 compliant, check the following: 1. Add alt tags to all images (Format Picture &gt; Alt Tags) 2.  In Selection pane, set reading order of all items. Don’t forget to make the title slide first and hide it if needed. 3. Set language to English (or whatever) Tools&gt;Language. 4. Fill out Properties information (File&gt;Properties&gt;Summary) </a:t>
            </a:r>
          </a:p>
          <a:p>
            <a:endParaRPr lang="en-US" dirty="0"/>
          </a:p>
        </p:txBody>
      </p:sp>
      <p:sp>
        <p:nvSpPr>
          <p:cNvPr id="4" name="Slide Number Placeholder 3"/>
          <p:cNvSpPr>
            <a:spLocks noGrp="1"/>
          </p:cNvSpPr>
          <p:nvPr>
            <p:ph type="sldNum" sz="quarter" idx="10"/>
          </p:nvPr>
        </p:nvSpPr>
        <p:spPr/>
        <p:txBody>
          <a:bodyPr/>
          <a:lstStyle/>
          <a:p>
            <a:fld id="{CECC2FAA-9395-0E49-96C8-9F4791DD574F}" type="slidenum">
              <a:rPr lang="en-US"/>
              <a:t>2</a:t>
            </a:fld>
            <a:endParaRPr lang="en-US"/>
          </a:p>
        </p:txBody>
      </p:sp>
    </p:spTree>
    <p:extLst>
      <p:ext uri="{BB962C8B-B14F-4D97-AF65-F5344CB8AC3E}">
        <p14:creationId xmlns:p14="http://schemas.microsoft.com/office/powerpoint/2010/main" val="3375476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487A888-06F2-4641-81A4-9D0EAC835481}"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521751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7A888-06F2-4641-81A4-9D0EAC835481}"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469911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7A888-06F2-4641-81A4-9D0EAC835481}"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174841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87A888-06F2-4641-81A4-9D0EAC835481}"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3032802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87A888-06F2-4641-81A4-9D0EAC835481}"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575568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487A888-06F2-4641-81A4-9D0EAC835481}"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132805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487A888-06F2-4641-81A4-9D0EAC835481}" type="datetimeFigureOut">
              <a:rPr lang="en-US" smtClean="0"/>
              <a:t>5/10/20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3663243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487A888-06F2-4641-81A4-9D0EAC835481}" type="datetimeFigureOut">
              <a:rPr lang="en-US" smtClean="0"/>
              <a:t>5/10/20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916460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87A888-06F2-4641-81A4-9D0EAC835481}" type="datetimeFigureOut">
              <a:rPr lang="en-US" smtClean="0"/>
              <a:t>5/10/20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22527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87A888-06F2-4641-81A4-9D0EAC835481}"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476468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487A888-06F2-4641-81A4-9D0EAC835481}"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DFA76-8E99-2448-B22A-A67815DE2B2F}" type="slidenum">
              <a:rPr lang="en-US" smtClean="0"/>
              <a:t>‹#›</a:t>
            </a:fld>
            <a:endParaRPr lang="en-US"/>
          </a:p>
        </p:txBody>
      </p:sp>
    </p:spTree>
    <p:extLst>
      <p:ext uri="{BB962C8B-B14F-4D97-AF65-F5344CB8AC3E}">
        <p14:creationId xmlns:p14="http://schemas.microsoft.com/office/powerpoint/2010/main" val="1820587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4487A888-06F2-4641-81A4-9D0EAC835481}" type="datetimeFigureOut">
              <a:rPr lang="en-US" smtClean="0"/>
              <a:t>5/10/20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690DFA76-8E99-2448-B22A-A67815DE2B2F}" type="slidenum">
              <a:rPr lang="en-US" smtClean="0"/>
              <a:t>‹#›</a:t>
            </a:fld>
            <a:endParaRPr lang="en-US"/>
          </a:p>
        </p:txBody>
      </p:sp>
    </p:spTree>
    <p:extLst>
      <p:ext uri="{BB962C8B-B14F-4D97-AF65-F5344CB8AC3E}">
        <p14:creationId xmlns:p14="http://schemas.microsoft.com/office/powerpoint/2010/main" val="851268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Opps title slide" hidden="1"/>
          <p:cNvSpPr>
            <a:spLocks noGrp="1"/>
          </p:cNvSpPr>
          <p:nvPr>
            <p:ph type="ctrTitle"/>
          </p:nvPr>
        </p:nvSpPr>
        <p:spPr>
          <a:xfrm>
            <a:off x="-1" y="12182"/>
            <a:ext cx="9776791" cy="749808"/>
          </a:xfrm>
        </p:spPr>
        <p:txBody>
          <a:bodyPr>
            <a:normAutofit fontScale="90000"/>
          </a:bodyPr>
          <a:lstStyle/>
          <a:p>
            <a:r>
              <a:rPr lang="en-US" dirty="0" err="1"/>
              <a:t>Opps</a:t>
            </a:r>
            <a:r>
              <a:rPr lang="en-US" dirty="0"/>
              <a:t> What Did I Do Wrong Side 1</a:t>
            </a:r>
          </a:p>
        </p:txBody>
      </p:sp>
      <p:pic>
        <p:nvPicPr>
          <p:cNvPr id="2" name="Oops Upper left" descr="&quot;OOPS!&quot; is in red, all caps sans serif bold font. &quot;WAHT DID I DO WRONG&quot; is is bold, call caps sans serif black font, stacked in two lines to the right of oops." title="Oops! What Did I Do Wro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420" y="623907"/>
            <a:ext cx="3047449" cy="409665"/>
          </a:xfrm>
          <a:prstGeom prst="rect">
            <a:avLst/>
          </a:prstGeom>
        </p:spPr>
      </p:pic>
      <p:pic>
        <p:nvPicPr>
          <p:cNvPr id="16" name="man with rake" descr="Man with rake tending debris pile, with orange flame." title="Graphic">
            <a:extLst>
              <a:ext uri="{FF2B5EF4-FFF2-40B4-BE49-F238E27FC236}">
                <a16:creationId xmlns:a16="http://schemas.microsoft.com/office/drawing/2014/main" id="{57C41CB8-6002-4647-B26B-37C1C2999544}"/>
              </a:ext>
            </a:extLst>
          </p:cNvPr>
          <p:cNvPicPr>
            <a:picLocks noChangeAspect="1"/>
          </p:cNvPicPr>
          <p:nvPr/>
        </p:nvPicPr>
        <p:blipFill>
          <a:blip r:embed="rId4"/>
          <a:stretch>
            <a:fillRect/>
          </a:stretch>
        </p:blipFill>
        <p:spPr>
          <a:xfrm>
            <a:off x="3582563" y="590241"/>
            <a:ext cx="980684" cy="905246"/>
          </a:xfrm>
          <a:prstGeom prst="rect">
            <a:avLst/>
          </a:prstGeom>
        </p:spPr>
      </p:pic>
      <p:sp>
        <p:nvSpPr>
          <p:cNvPr id="183" name="Next time"/>
          <p:cNvSpPr txBox="1"/>
          <p:nvPr/>
        </p:nvSpPr>
        <p:spPr>
          <a:xfrm>
            <a:off x="476618" y="1176586"/>
            <a:ext cx="3160047" cy="307777"/>
          </a:xfrm>
          <a:prstGeom prst="rect">
            <a:avLst/>
          </a:prstGeom>
          <a:noFill/>
        </p:spPr>
        <p:txBody>
          <a:bodyPr wrap="square" lIns="0" tIns="0" rIns="0" bIns="0" rtlCol="0">
            <a:spAutoFit/>
          </a:bodyPr>
          <a:lstStyle/>
          <a:p>
            <a:pPr>
              <a:lnSpc>
                <a:spcPts val="1200"/>
              </a:lnSpc>
            </a:pPr>
            <a:r>
              <a:rPr lang="en-US" sz="1000" dirty="0"/>
              <a:t>Next time, check with your county government or state forestry agency for current fire restrictions.</a:t>
            </a:r>
          </a:p>
        </p:txBody>
      </p:sp>
      <p:sp>
        <p:nvSpPr>
          <p:cNvPr id="149" name="Please note"/>
          <p:cNvSpPr txBox="1"/>
          <p:nvPr/>
        </p:nvSpPr>
        <p:spPr>
          <a:xfrm>
            <a:off x="460959" y="1592222"/>
            <a:ext cx="4058861" cy="169277"/>
          </a:xfrm>
          <a:prstGeom prst="rect">
            <a:avLst/>
          </a:prstGeom>
          <a:noFill/>
        </p:spPr>
        <p:txBody>
          <a:bodyPr wrap="square" lIns="0" tIns="0" rIns="0" bIns="0" rtlCol="0">
            <a:spAutoFit/>
          </a:bodyPr>
          <a:lstStyle/>
          <a:p>
            <a:r>
              <a:rPr lang="en-US" sz="1100" b="1" dirty="0">
                <a:latin typeface="Arial Black" charset="0"/>
                <a:ea typeface="Arial Black" charset="0"/>
                <a:cs typeface="Arial Black" charset="0"/>
              </a:rPr>
              <a:t>Please note the following checked items:</a:t>
            </a:r>
            <a:endParaRPr lang="en-US" sz="1100" dirty="0"/>
          </a:p>
        </p:txBody>
      </p:sp>
      <p:sp>
        <p:nvSpPr>
          <p:cNvPr id="146" name="Your fire is illegal"/>
          <p:cNvSpPr txBox="1"/>
          <p:nvPr/>
        </p:nvSpPr>
        <p:spPr>
          <a:xfrm>
            <a:off x="771707" y="1885060"/>
            <a:ext cx="1783498" cy="1590179"/>
          </a:xfrm>
          <a:prstGeom prst="rect">
            <a:avLst/>
          </a:prstGeom>
          <a:noFill/>
        </p:spPr>
        <p:txBody>
          <a:bodyPr wrap="square" lIns="0" tIns="0" rIns="0" bIns="0" rtlCol="0">
            <a:spAutoFit/>
          </a:bodyPr>
          <a:lstStyle/>
          <a:p>
            <a:pPr>
              <a:lnSpc>
                <a:spcPts val="1000"/>
              </a:lnSpc>
              <a:spcBef>
                <a:spcPts val="600"/>
              </a:spcBef>
            </a:pPr>
            <a:r>
              <a:rPr lang="en-US" sz="900" dirty="0"/>
              <a:t>Your fire is located too close to woodlands and dry vegetation.</a:t>
            </a:r>
          </a:p>
          <a:p>
            <a:pPr>
              <a:lnSpc>
                <a:spcPts val="1000"/>
              </a:lnSpc>
              <a:spcBef>
                <a:spcPts val="600"/>
              </a:spcBef>
            </a:pPr>
            <a:r>
              <a:rPr lang="en-US" sz="900" dirty="0"/>
              <a:t>You left your burn pile before it was completely dead out.</a:t>
            </a:r>
          </a:p>
          <a:p>
            <a:pPr>
              <a:lnSpc>
                <a:spcPts val="1000"/>
              </a:lnSpc>
              <a:spcBef>
                <a:spcPts val="600"/>
              </a:spcBef>
            </a:pPr>
            <a:r>
              <a:rPr lang="en-US" sz="900" dirty="0"/>
              <a:t>You did not clear flammable vegetation from around the burn pile.</a:t>
            </a:r>
          </a:p>
          <a:p>
            <a:pPr>
              <a:lnSpc>
                <a:spcPts val="1000"/>
              </a:lnSpc>
              <a:spcBef>
                <a:spcPts val="600"/>
              </a:spcBef>
            </a:pPr>
            <a:r>
              <a:rPr lang="en-US" sz="900" dirty="0"/>
              <a:t>You were burning BEFORE 4 p.m. from February 15 through April 30.</a:t>
            </a:r>
          </a:p>
          <a:p>
            <a:pPr>
              <a:lnSpc>
                <a:spcPts val="1000"/>
              </a:lnSpc>
              <a:spcBef>
                <a:spcPts val="600"/>
              </a:spcBef>
            </a:pPr>
            <a:r>
              <a:rPr lang="en-US" sz="900" dirty="0"/>
              <a:t>Your burn pile was too close to trees, powerlines and structures.</a:t>
            </a:r>
            <a:endParaRPr lang="en-US" sz="1000" dirty="0"/>
          </a:p>
        </p:txBody>
      </p:sp>
      <p:sp>
        <p:nvSpPr>
          <p:cNvPr id="148" name="Checkbox 1" descr="check box 1" title="check box 1"/>
          <p:cNvSpPr/>
          <p:nvPr/>
        </p:nvSpPr>
        <p:spPr>
          <a:xfrm>
            <a:off x="455418" y="1872514"/>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70" name="Checkbox 2" descr="Check Box 2" title="Check Box 2"/>
          <p:cNvSpPr/>
          <p:nvPr/>
        </p:nvSpPr>
        <p:spPr>
          <a:xfrm>
            <a:off x="455419" y="2205018"/>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71" name="Checkbox 3" descr="Checkbox 4" title="Checkbox 4"/>
          <p:cNvSpPr/>
          <p:nvPr/>
        </p:nvSpPr>
        <p:spPr>
          <a:xfrm>
            <a:off x="461980" y="2540476"/>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79" name="Checkbox 4" descr="Checkbox 3" title="Checkbox 3"/>
          <p:cNvSpPr/>
          <p:nvPr/>
        </p:nvSpPr>
        <p:spPr>
          <a:xfrm>
            <a:off x="463038" y="2877705"/>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259" name="Checkbox 5" descr="Checkbox 3" title="Checkbox 3">
            <a:extLst>
              <a:ext uri="{FF2B5EF4-FFF2-40B4-BE49-F238E27FC236}">
                <a16:creationId xmlns:a16="http://schemas.microsoft.com/office/drawing/2014/main" id="{F1196F61-908E-9142-A4EA-6FD1AA0C780B}"/>
              </a:ext>
            </a:extLst>
          </p:cNvPr>
          <p:cNvSpPr/>
          <p:nvPr/>
        </p:nvSpPr>
        <p:spPr>
          <a:xfrm>
            <a:off x="461980" y="3196027"/>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72" name="Checkbox 6" descr="Checkbox 5" title="Checkbox 5"/>
          <p:cNvSpPr/>
          <p:nvPr/>
        </p:nvSpPr>
        <p:spPr>
          <a:xfrm>
            <a:off x="2653236" y="1887837"/>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78" name="All fire prohibited"/>
          <p:cNvSpPr txBox="1"/>
          <p:nvPr/>
        </p:nvSpPr>
        <p:spPr>
          <a:xfrm>
            <a:off x="2997815" y="1942440"/>
            <a:ext cx="1565432" cy="143501"/>
          </a:xfrm>
          <a:prstGeom prst="rect">
            <a:avLst/>
          </a:prstGeom>
          <a:noFill/>
        </p:spPr>
        <p:txBody>
          <a:bodyPr wrap="square" lIns="0" tIns="0" rIns="0" bIns="0" rtlCol="0">
            <a:spAutoFit/>
          </a:bodyPr>
          <a:lstStyle/>
          <a:p>
            <a:pPr>
              <a:lnSpc>
                <a:spcPts val="1000"/>
              </a:lnSpc>
            </a:pPr>
            <a:r>
              <a:rPr lang="en-US" sz="1400" b="1" dirty="0"/>
              <a:t>All fire is prohibited.</a:t>
            </a:r>
          </a:p>
        </p:txBody>
      </p:sp>
      <p:sp>
        <p:nvSpPr>
          <p:cNvPr id="147" name="Other"/>
          <p:cNvSpPr txBox="1"/>
          <p:nvPr/>
        </p:nvSpPr>
        <p:spPr>
          <a:xfrm>
            <a:off x="2967969" y="2269836"/>
            <a:ext cx="1551851" cy="128240"/>
          </a:xfrm>
          <a:prstGeom prst="rect">
            <a:avLst/>
          </a:prstGeom>
          <a:noFill/>
        </p:spPr>
        <p:txBody>
          <a:bodyPr wrap="square" lIns="0" tIns="0" rIns="0" bIns="0" rtlCol="0">
            <a:spAutoFit/>
          </a:bodyPr>
          <a:lstStyle/>
          <a:p>
            <a:pPr>
              <a:lnSpc>
                <a:spcPts val="1000"/>
              </a:lnSpc>
              <a:spcBef>
                <a:spcPts val="400"/>
              </a:spcBef>
            </a:pPr>
            <a:r>
              <a:rPr lang="en-US" sz="900" dirty="0"/>
              <a:t>Other:</a:t>
            </a:r>
          </a:p>
        </p:txBody>
      </p:sp>
      <p:sp>
        <p:nvSpPr>
          <p:cNvPr id="136" name="Checkbox 7" descr="Checkbox 5" title="Checkbox 5">
            <a:extLst>
              <a:ext uri="{FF2B5EF4-FFF2-40B4-BE49-F238E27FC236}">
                <a16:creationId xmlns:a16="http://schemas.microsoft.com/office/drawing/2014/main" id="{A10D7DC7-DFBC-BC49-8ADD-003E26D1B3DF}"/>
              </a:ext>
            </a:extLst>
          </p:cNvPr>
          <p:cNvSpPr/>
          <p:nvPr/>
        </p:nvSpPr>
        <p:spPr>
          <a:xfrm>
            <a:off x="2647055" y="2233092"/>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cxnSp>
        <p:nvCxnSpPr>
          <p:cNvPr id="175" name="Straight Connector 174" descr="Line" title="Line"/>
          <p:cNvCxnSpPr/>
          <p:nvPr/>
        </p:nvCxnSpPr>
        <p:spPr>
          <a:xfrm>
            <a:off x="2972346" y="2531116"/>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6" name="Straight Connector 175" descr="Line" title="Line"/>
          <p:cNvCxnSpPr/>
          <p:nvPr/>
        </p:nvCxnSpPr>
        <p:spPr>
          <a:xfrm>
            <a:off x="2978184" y="2727386"/>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descr="Line" title="Line">
            <a:extLst>
              <a:ext uri="{FF2B5EF4-FFF2-40B4-BE49-F238E27FC236}">
                <a16:creationId xmlns:a16="http://schemas.microsoft.com/office/drawing/2014/main" id="{A61ADF6F-4427-244C-8467-A2164E0439BA}"/>
              </a:ext>
            </a:extLst>
          </p:cNvPr>
          <p:cNvCxnSpPr/>
          <p:nvPr/>
        </p:nvCxnSpPr>
        <p:spPr>
          <a:xfrm>
            <a:off x="2979976" y="2920306"/>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descr="Line" title="Line">
            <a:extLst>
              <a:ext uri="{FF2B5EF4-FFF2-40B4-BE49-F238E27FC236}">
                <a16:creationId xmlns:a16="http://schemas.microsoft.com/office/drawing/2014/main" id="{7226E80E-A763-2746-A0B5-18428D388E26}"/>
              </a:ext>
            </a:extLst>
          </p:cNvPr>
          <p:cNvCxnSpPr/>
          <p:nvPr/>
        </p:nvCxnSpPr>
        <p:spPr>
          <a:xfrm>
            <a:off x="2979976" y="3105695"/>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descr="Line" title="Line">
            <a:extLst>
              <a:ext uri="{FF2B5EF4-FFF2-40B4-BE49-F238E27FC236}">
                <a16:creationId xmlns:a16="http://schemas.microsoft.com/office/drawing/2014/main" id="{B4DDEF6A-0564-A142-B6E7-37327B14031A}"/>
              </a:ext>
            </a:extLst>
          </p:cNvPr>
          <p:cNvCxnSpPr/>
          <p:nvPr/>
        </p:nvCxnSpPr>
        <p:spPr>
          <a:xfrm>
            <a:off x="2972346" y="3298615"/>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descr="Line" title="Line">
            <a:extLst>
              <a:ext uri="{FF2B5EF4-FFF2-40B4-BE49-F238E27FC236}">
                <a16:creationId xmlns:a16="http://schemas.microsoft.com/office/drawing/2014/main" id="{9FB467C4-EA07-8143-BCCE-634945E62DAD}"/>
              </a:ext>
            </a:extLst>
          </p:cNvPr>
          <p:cNvCxnSpPr/>
          <p:nvPr/>
        </p:nvCxnSpPr>
        <p:spPr>
          <a:xfrm>
            <a:off x="2972346" y="3484004"/>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vertical trim line">
            <a:extLst>
              <a:ext uri="{FF2B5EF4-FFF2-40B4-BE49-F238E27FC236}">
                <a16:creationId xmlns:a16="http://schemas.microsoft.com/office/drawing/2014/main" id="{68D15453-FB3B-AE4B-B6C3-53A308FD1541}"/>
              </a:ext>
            </a:extLst>
          </p:cNvPr>
          <p:cNvCxnSpPr>
            <a:cxnSpLocks/>
          </p:cNvCxnSpPr>
          <p:nvPr/>
        </p:nvCxnSpPr>
        <p:spPr>
          <a:xfrm>
            <a:off x="5029200" y="457200"/>
            <a:ext cx="0" cy="6858000"/>
          </a:xfrm>
          <a:prstGeom prst="line">
            <a:avLst/>
          </a:prstGeom>
          <a:ln w="12700">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7" name="horizontal trim">
            <a:extLst>
              <a:ext uri="{FF2B5EF4-FFF2-40B4-BE49-F238E27FC236}">
                <a16:creationId xmlns:a16="http://schemas.microsoft.com/office/drawing/2014/main" id="{4F444045-3367-B143-9B6B-DD8E41886E73}"/>
              </a:ext>
            </a:extLst>
          </p:cNvPr>
          <p:cNvCxnSpPr/>
          <p:nvPr/>
        </p:nvCxnSpPr>
        <p:spPr>
          <a:xfrm>
            <a:off x="457200" y="3886200"/>
            <a:ext cx="9144000" cy="0"/>
          </a:xfrm>
          <a:prstGeom prst="line">
            <a:avLst/>
          </a:prstGeom>
          <a:ln w="12700">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pic>
        <p:nvPicPr>
          <p:cNvPr id="90" name="Oops Upper left" descr="&quot;OOPS!&quot; is in red, all caps sans serif bold font. &quot;WAHT DID I DO WRONG&quot; is is bold, call caps sans serif black font, stacked in two lines to the right of oops." title="Oops! What Did I Do Wrong?">
            <a:extLst>
              <a:ext uri="{FF2B5EF4-FFF2-40B4-BE49-F238E27FC236}">
                <a16:creationId xmlns:a16="http://schemas.microsoft.com/office/drawing/2014/main" id="{05431350-BD4D-FC49-87A4-5F2A7857BE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0090" y="659952"/>
            <a:ext cx="3047449" cy="409665"/>
          </a:xfrm>
          <a:prstGeom prst="rect">
            <a:avLst/>
          </a:prstGeom>
        </p:spPr>
      </p:pic>
      <p:pic>
        <p:nvPicPr>
          <p:cNvPr id="91" name="man with rake" descr="Man with rake tending debris pile, with orange flame." title="Graphic">
            <a:extLst>
              <a:ext uri="{FF2B5EF4-FFF2-40B4-BE49-F238E27FC236}">
                <a16:creationId xmlns:a16="http://schemas.microsoft.com/office/drawing/2014/main" id="{CF5DD585-F2E8-AA4A-9805-64950CC732D3}"/>
              </a:ext>
            </a:extLst>
          </p:cNvPr>
          <p:cNvPicPr>
            <a:picLocks noChangeAspect="1"/>
          </p:cNvPicPr>
          <p:nvPr/>
        </p:nvPicPr>
        <p:blipFill>
          <a:blip r:embed="rId4"/>
          <a:stretch>
            <a:fillRect/>
          </a:stretch>
        </p:blipFill>
        <p:spPr>
          <a:xfrm>
            <a:off x="8597233" y="626286"/>
            <a:ext cx="980684" cy="905246"/>
          </a:xfrm>
          <a:prstGeom prst="rect">
            <a:avLst/>
          </a:prstGeom>
        </p:spPr>
      </p:pic>
      <p:sp>
        <p:nvSpPr>
          <p:cNvPr id="92" name="Next time">
            <a:extLst>
              <a:ext uri="{FF2B5EF4-FFF2-40B4-BE49-F238E27FC236}">
                <a16:creationId xmlns:a16="http://schemas.microsoft.com/office/drawing/2014/main" id="{5E12BD52-D32C-7F49-8DC6-5D54699B4AFF}"/>
              </a:ext>
            </a:extLst>
          </p:cNvPr>
          <p:cNvSpPr txBox="1"/>
          <p:nvPr/>
        </p:nvSpPr>
        <p:spPr>
          <a:xfrm>
            <a:off x="5491288" y="1212631"/>
            <a:ext cx="3160047" cy="307777"/>
          </a:xfrm>
          <a:prstGeom prst="rect">
            <a:avLst/>
          </a:prstGeom>
          <a:noFill/>
        </p:spPr>
        <p:txBody>
          <a:bodyPr wrap="square" lIns="0" tIns="0" rIns="0" bIns="0" rtlCol="0">
            <a:spAutoFit/>
          </a:bodyPr>
          <a:lstStyle/>
          <a:p>
            <a:pPr>
              <a:lnSpc>
                <a:spcPts val="1200"/>
              </a:lnSpc>
            </a:pPr>
            <a:r>
              <a:rPr lang="en-US" sz="1000" dirty="0"/>
              <a:t>Next time, check with your county government or state forestry agency for current fire restrictions.</a:t>
            </a:r>
          </a:p>
        </p:txBody>
      </p:sp>
      <p:sp>
        <p:nvSpPr>
          <p:cNvPr id="93" name="Please note">
            <a:extLst>
              <a:ext uri="{FF2B5EF4-FFF2-40B4-BE49-F238E27FC236}">
                <a16:creationId xmlns:a16="http://schemas.microsoft.com/office/drawing/2014/main" id="{CADC0224-31C3-C740-A2D6-83F770D37086}"/>
              </a:ext>
            </a:extLst>
          </p:cNvPr>
          <p:cNvSpPr txBox="1"/>
          <p:nvPr/>
        </p:nvSpPr>
        <p:spPr>
          <a:xfrm>
            <a:off x="5475629" y="1628267"/>
            <a:ext cx="4058861" cy="169277"/>
          </a:xfrm>
          <a:prstGeom prst="rect">
            <a:avLst/>
          </a:prstGeom>
          <a:noFill/>
        </p:spPr>
        <p:txBody>
          <a:bodyPr wrap="square" lIns="0" tIns="0" rIns="0" bIns="0" rtlCol="0">
            <a:spAutoFit/>
          </a:bodyPr>
          <a:lstStyle/>
          <a:p>
            <a:r>
              <a:rPr lang="en-US" sz="1100" b="1" dirty="0">
                <a:latin typeface="Arial Black" charset="0"/>
                <a:ea typeface="Arial Black" charset="0"/>
                <a:cs typeface="Arial Black" charset="0"/>
              </a:rPr>
              <a:t>Please note the following checked items:</a:t>
            </a:r>
            <a:endParaRPr lang="en-US" sz="1100" dirty="0"/>
          </a:p>
        </p:txBody>
      </p:sp>
      <p:sp>
        <p:nvSpPr>
          <p:cNvPr id="94" name="Your fire is illegal">
            <a:extLst>
              <a:ext uri="{FF2B5EF4-FFF2-40B4-BE49-F238E27FC236}">
                <a16:creationId xmlns:a16="http://schemas.microsoft.com/office/drawing/2014/main" id="{4B6698D2-C05B-8B48-B3F6-05FFD8D0FF19}"/>
              </a:ext>
            </a:extLst>
          </p:cNvPr>
          <p:cNvSpPr txBox="1"/>
          <p:nvPr/>
        </p:nvSpPr>
        <p:spPr>
          <a:xfrm>
            <a:off x="5786377" y="1921105"/>
            <a:ext cx="1783498" cy="1590179"/>
          </a:xfrm>
          <a:prstGeom prst="rect">
            <a:avLst/>
          </a:prstGeom>
          <a:noFill/>
        </p:spPr>
        <p:txBody>
          <a:bodyPr wrap="square" lIns="0" tIns="0" rIns="0" bIns="0" rtlCol="0">
            <a:spAutoFit/>
          </a:bodyPr>
          <a:lstStyle/>
          <a:p>
            <a:pPr>
              <a:lnSpc>
                <a:spcPts val="1000"/>
              </a:lnSpc>
              <a:spcBef>
                <a:spcPts val="600"/>
              </a:spcBef>
            </a:pPr>
            <a:r>
              <a:rPr lang="en-US" sz="900" dirty="0"/>
              <a:t>Your fire is located too close to woodlands and dry vegetation.</a:t>
            </a:r>
          </a:p>
          <a:p>
            <a:pPr>
              <a:lnSpc>
                <a:spcPts val="1000"/>
              </a:lnSpc>
              <a:spcBef>
                <a:spcPts val="600"/>
              </a:spcBef>
            </a:pPr>
            <a:r>
              <a:rPr lang="en-US" sz="900" dirty="0"/>
              <a:t>You left your burn pile before it was completely dead out.</a:t>
            </a:r>
          </a:p>
          <a:p>
            <a:pPr>
              <a:lnSpc>
                <a:spcPts val="1000"/>
              </a:lnSpc>
              <a:spcBef>
                <a:spcPts val="600"/>
              </a:spcBef>
            </a:pPr>
            <a:r>
              <a:rPr lang="en-US" sz="900" dirty="0"/>
              <a:t>You did not clear flammable vegetation from around the burn pile.</a:t>
            </a:r>
          </a:p>
          <a:p>
            <a:pPr>
              <a:lnSpc>
                <a:spcPts val="1000"/>
              </a:lnSpc>
              <a:spcBef>
                <a:spcPts val="600"/>
              </a:spcBef>
            </a:pPr>
            <a:r>
              <a:rPr lang="en-US" sz="900" dirty="0"/>
              <a:t>You were burning BEFORE 4 p.m. from February 15 through April 30.</a:t>
            </a:r>
          </a:p>
          <a:p>
            <a:pPr>
              <a:lnSpc>
                <a:spcPts val="1000"/>
              </a:lnSpc>
              <a:spcBef>
                <a:spcPts val="600"/>
              </a:spcBef>
            </a:pPr>
            <a:r>
              <a:rPr lang="en-US" sz="900" dirty="0"/>
              <a:t>Your burn pile was too close to trees, powerlines and structures.</a:t>
            </a:r>
            <a:endParaRPr lang="en-US" sz="1000" dirty="0"/>
          </a:p>
        </p:txBody>
      </p:sp>
      <p:sp>
        <p:nvSpPr>
          <p:cNvPr id="95" name="Checkbox 1" descr="check box 1" title="check box 1">
            <a:extLst>
              <a:ext uri="{FF2B5EF4-FFF2-40B4-BE49-F238E27FC236}">
                <a16:creationId xmlns:a16="http://schemas.microsoft.com/office/drawing/2014/main" id="{15EDCDE9-E61E-C04D-ABB6-169C40269328}"/>
              </a:ext>
            </a:extLst>
          </p:cNvPr>
          <p:cNvSpPr/>
          <p:nvPr/>
        </p:nvSpPr>
        <p:spPr>
          <a:xfrm>
            <a:off x="5470088" y="1908559"/>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97" name="Checkbox 2" descr="Check Box 2" title="Check Box 2">
            <a:extLst>
              <a:ext uri="{FF2B5EF4-FFF2-40B4-BE49-F238E27FC236}">
                <a16:creationId xmlns:a16="http://schemas.microsoft.com/office/drawing/2014/main" id="{BC41A7EB-59F2-C24F-AC43-370FCD4DC49E}"/>
              </a:ext>
            </a:extLst>
          </p:cNvPr>
          <p:cNvSpPr/>
          <p:nvPr/>
        </p:nvSpPr>
        <p:spPr>
          <a:xfrm>
            <a:off x="5470089" y="2241063"/>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98" name="Checkbox 3" descr="Checkbox 4" title="Checkbox 4">
            <a:extLst>
              <a:ext uri="{FF2B5EF4-FFF2-40B4-BE49-F238E27FC236}">
                <a16:creationId xmlns:a16="http://schemas.microsoft.com/office/drawing/2014/main" id="{205B2139-9899-B847-963F-A416CDD9838C}"/>
              </a:ext>
            </a:extLst>
          </p:cNvPr>
          <p:cNvSpPr/>
          <p:nvPr/>
        </p:nvSpPr>
        <p:spPr>
          <a:xfrm>
            <a:off x="5476650" y="2576521"/>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99" name="Checkbox 4" descr="Checkbox 3" title="Checkbox 3">
            <a:extLst>
              <a:ext uri="{FF2B5EF4-FFF2-40B4-BE49-F238E27FC236}">
                <a16:creationId xmlns:a16="http://schemas.microsoft.com/office/drawing/2014/main" id="{3E9D0492-71F5-D048-962C-E6A08F59A4DF}"/>
              </a:ext>
            </a:extLst>
          </p:cNvPr>
          <p:cNvSpPr/>
          <p:nvPr/>
        </p:nvSpPr>
        <p:spPr>
          <a:xfrm>
            <a:off x="5477708" y="2913750"/>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00" name="Checkbox 5" descr="Checkbox 3" title="Checkbox 3">
            <a:extLst>
              <a:ext uri="{FF2B5EF4-FFF2-40B4-BE49-F238E27FC236}">
                <a16:creationId xmlns:a16="http://schemas.microsoft.com/office/drawing/2014/main" id="{787812FD-BF2C-1E4B-83E0-14A37C813977}"/>
              </a:ext>
            </a:extLst>
          </p:cNvPr>
          <p:cNvSpPr/>
          <p:nvPr/>
        </p:nvSpPr>
        <p:spPr>
          <a:xfrm>
            <a:off x="5476650" y="3232072"/>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01" name="Checkbox 6" descr="Checkbox 5" title="Checkbox 5">
            <a:extLst>
              <a:ext uri="{FF2B5EF4-FFF2-40B4-BE49-F238E27FC236}">
                <a16:creationId xmlns:a16="http://schemas.microsoft.com/office/drawing/2014/main" id="{0D24335D-8578-DE4D-A43E-A86612768D81}"/>
              </a:ext>
            </a:extLst>
          </p:cNvPr>
          <p:cNvSpPr/>
          <p:nvPr/>
        </p:nvSpPr>
        <p:spPr>
          <a:xfrm>
            <a:off x="7667906" y="1923882"/>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02" name="All fire prohibited">
            <a:extLst>
              <a:ext uri="{FF2B5EF4-FFF2-40B4-BE49-F238E27FC236}">
                <a16:creationId xmlns:a16="http://schemas.microsoft.com/office/drawing/2014/main" id="{BF4E4E7A-6049-D748-9CB5-8ED1DCE051CC}"/>
              </a:ext>
            </a:extLst>
          </p:cNvPr>
          <p:cNvSpPr txBox="1"/>
          <p:nvPr/>
        </p:nvSpPr>
        <p:spPr>
          <a:xfrm>
            <a:off x="8012485" y="1978485"/>
            <a:ext cx="1565432" cy="143501"/>
          </a:xfrm>
          <a:prstGeom prst="rect">
            <a:avLst/>
          </a:prstGeom>
          <a:noFill/>
        </p:spPr>
        <p:txBody>
          <a:bodyPr wrap="square" lIns="0" tIns="0" rIns="0" bIns="0" rtlCol="0">
            <a:spAutoFit/>
          </a:bodyPr>
          <a:lstStyle/>
          <a:p>
            <a:pPr>
              <a:lnSpc>
                <a:spcPts val="1000"/>
              </a:lnSpc>
            </a:pPr>
            <a:r>
              <a:rPr lang="en-US" sz="1400" b="1" dirty="0"/>
              <a:t>All fire is prohibited.</a:t>
            </a:r>
          </a:p>
        </p:txBody>
      </p:sp>
      <p:sp>
        <p:nvSpPr>
          <p:cNvPr id="103" name="Other">
            <a:extLst>
              <a:ext uri="{FF2B5EF4-FFF2-40B4-BE49-F238E27FC236}">
                <a16:creationId xmlns:a16="http://schemas.microsoft.com/office/drawing/2014/main" id="{9006222C-BEB3-2348-9F5F-272AB748C656}"/>
              </a:ext>
            </a:extLst>
          </p:cNvPr>
          <p:cNvSpPr txBox="1"/>
          <p:nvPr/>
        </p:nvSpPr>
        <p:spPr>
          <a:xfrm>
            <a:off x="7982639" y="2305881"/>
            <a:ext cx="1551851" cy="128240"/>
          </a:xfrm>
          <a:prstGeom prst="rect">
            <a:avLst/>
          </a:prstGeom>
          <a:noFill/>
        </p:spPr>
        <p:txBody>
          <a:bodyPr wrap="square" lIns="0" tIns="0" rIns="0" bIns="0" rtlCol="0">
            <a:spAutoFit/>
          </a:bodyPr>
          <a:lstStyle/>
          <a:p>
            <a:pPr>
              <a:lnSpc>
                <a:spcPts val="1000"/>
              </a:lnSpc>
              <a:spcBef>
                <a:spcPts val="400"/>
              </a:spcBef>
            </a:pPr>
            <a:r>
              <a:rPr lang="en-US" sz="900" dirty="0"/>
              <a:t>Other:</a:t>
            </a:r>
          </a:p>
        </p:txBody>
      </p:sp>
      <p:sp>
        <p:nvSpPr>
          <p:cNvPr id="104" name="Checkbox 7" descr="Checkbox 5" title="Checkbox 5">
            <a:extLst>
              <a:ext uri="{FF2B5EF4-FFF2-40B4-BE49-F238E27FC236}">
                <a16:creationId xmlns:a16="http://schemas.microsoft.com/office/drawing/2014/main" id="{7BF0B43F-A23F-BF40-B028-0A7B0F40E4FE}"/>
              </a:ext>
            </a:extLst>
          </p:cNvPr>
          <p:cNvSpPr/>
          <p:nvPr/>
        </p:nvSpPr>
        <p:spPr>
          <a:xfrm>
            <a:off x="7661725" y="2269137"/>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cxnSp>
        <p:nvCxnSpPr>
          <p:cNvPr id="105" name="Straight Connector 104" descr="Line" title="Line">
            <a:extLst>
              <a:ext uri="{FF2B5EF4-FFF2-40B4-BE49-F238E27FC236}">
                <a16:creationId xmlns:a16="http://schemas.microsoft.com/office/drawing/2014/main" id="{E2B0B3B7-75E5-5148-8070-A652573A6244}"/>
              </a:ext>
            </a:extLst>
          </p:cNvPr>
          <p:cNvCxnSpPr/>
          <p:nvPr/>
        </p:nvCxnSpPr>
        <p:spPr>
          <a:xfrm>
            <a:off x="7987016" y="2567161"/>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6" name="Straight Connector 105" descr="Line" title="Line">
            <a:extLst>
              <a:ext uri="{FF2B5EF4-FFF2-40B4-BE49-F238E27FC236}">
                <a16:creationId xmlns:a16="http://schemas.microsoft.com/office/drawing/2014/main" id="{95E963D8-E2D0-3242-820E-6BC55320D13E}"/>
              </a:ext>
            </a:extLst>
          </p:cNvPr>
          <p:cNvCxnSpPr/>
          <p:nvPr/>
        </p:nvCxnSpPr>
        <p:spPr>
          <a:xfrm>
            <a:off x="7992854" y="2763431"/>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7" name="Straight Connector 106" descr="Line" title="Line">
            <a:extLst>
              <a:ext uri="{FF2B5EF4-FFF2-40B4-BE49-F238E27FC236}">
                <a16:creationId xmlns:a16="http://schemas.microsoft.com/office/drawing/2014/main" id="{A5ED4D4A-06D8-5945-8C4A-5064456C77E8}"/>
              </a:ext>
            </a:extLst>
          </p:cNvPr>
          <p:cNvCxnSpPr/>
          <p:nvPr/>
        </p:nvCxnSpPr>
        <p:spPr>
          <a:xfrm>
            <a:off x="7994646" y="2956351"/>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descr="Line" title="Line">
            <a:extLst>
              <a:ext uri="{FF2B5EF4-FFF2-40B4-BE49-F238E27FC236}">
                <a16:creationId xmlns:a16="http://schemas.microsoft.com/office/drawing/2014/main" id="{D45A4693-8C08-584D-AA54-D1B3147C00AB}"/>
              </a:ext>
            </a:extLst>
          </p:cNvPr>
          <p:cNvCxnSpPr/>
          <p:nvPr/>
        </p:nvCxnSpPr>
        <p:spPr>
          <a:xfrm>
            <a:off x="7994646" y="3141740"/>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descr="Line" title="Line">
            <a:extLst>
              <a:ext uri="{FF2B5EF4-FFF2-40B4-BE49-F238E27FC236}">
                <a16:creationId xmlns:a16="http://schemas.microsoft.com/office/drawing/2014/main" id="{20A1381B-C5E0-5A46-A62D-03E10D999A49}"/>
              </a:ext>
            </a:extLst>
          </p:cNvPr>
          <p:cNvCxnSpPr/>
          <p:nvPr/>
        </p:nvCxnSpPr>
        <p:spPr>
          <a:xfrm>
            <a:off x="7987016" y="3334660"/>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descr="Line" title="Line">
            <a:extLst>
              <a:ext uri="{FF2B5EF4-FFF2-40B4-BE49-F238E27FC236}">
                <a16:creationId xmlns:a16="http://schemas.microsoft.com/office/drawing/2014/main" id="{0A3E6962-595E-2F46-89D8-157EC98AA73D}"/>
              </a:ext>
            </a:extLst>
          </p:cNvPr>
          <p:cNvCxnSpPr/>
          <p:nvPr/>
        </p:nvCxnSpPr>
        <p:spPr>
          <a:xfrm>
            <a:off x="7987016" y="3520049"/>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11" name="Oops Upper left" descr="&quot;OOPS!&quot; is in red, all caps sans serif bold font. &quot;WAHT DID I DO WRONG&quot; is is bold, call caps sans serif black font, stacked in two lines to the right of oops." title="Oops! What Did I Do Wrong?">
            <a:extLst>
              <a:ext uri="{FF2B5EF4-FFF2-40B4-BE49-F238E27FC236}">
                <a16:creationId xmlns:a16="http://schemas.microsoft.com/office/drawing/2014/main" id="{257F3BAB-EA2B-F540-913B-2D840190C2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420" y="4401092"/>
            <a:ext cx="3047449" cy="409665"/>
          </a:xfrm>
          <a:prstGeom prst="rect">
            <a:avLst/>
          </a:prstGeom>
        </p:spPr>
      </p:pic>
      <p:pic>
        <p:nvPicPr>
          <p:cNvPr id="112" name="man with rake" descr="Man with rake tending debris pile, with orange flame." title="Graphic">
            <a:extLst>
              <a:ext uri="{FF2B5EF4-FFF2-40B4-BE49-F238E27FC236}">
                <a16:creationId xmlns:a16="http://schemas.microsoft.com/office/drawing/2014/main" id="{F0B0E671-B2E0-BC4D-93CD-B899A9C0EBF3}"/>
              </a:ext>
            </a:extLst>
          </p:cNvPr>
          <p:cNvPicPr>
            <a:picLocks noChangeAspect="1"/>
          </p:cNvPicPr>
          <p:nvPr/>
        </p:nvPicPr>
        <p:blipFill>
          <a:blip r:embed="rId4"/>
          <a:stretch>
            <a:fillRect/>
          </a:stretch>
        </p:blipFill>
        <p:spPr>
          <a:xfrm>
            <a:off x="3582563" y="4367426"/>
            <a:ext cx="980684" cy="905246"/>
          </a:xfrm>
          <a:prstGeom prst="rect">
            <a:avLst/>
          </a:prstGeom>
        </p:spPr>
      </p:pic>
      <p:sp>
        <p:nvSpPr>
          <p:cNvPr id="113" name="Next time">
            <a:extLst>
              <a:ext uri="{FF2B5EF4-FFF2-40B4-BE49-F238E27FC236}">
                <a16:creationId xmlns:a16="http://schemas.microsoft.com/office/drawing/2014/main" id="{F69C7585-AB56-774C-91C9-144C8530E6D4}"/>
              </a:ext>
            </a:extLst>
          </p:cNvPr>
          <p:cNvSpPr txBox="1"/>
          <p:nvPr/>
        </p:nvSpPr>
        <p:spPr>
          <a:xfrm>
            <a:off x="476618" y="4953771"/>
            <a:ext cx="3160047" cy="307777"/>
          </a:xfrm>
          <a:prstGeom prst="rect">
            <a:avLst/>
          </a:prstGeom>
          <a:noFill/>
        </p:spPr>
        <p:txBody>
          <a:bodyPr wrap="square" lIns="0" tIns="0" rIns="0" bIns="0" rtlCol="0">
            <a:spAutoFit/>
          </a:bodyPr>
          <a:lstStyle/>
          <a:p>
            <a:pPr>
              <a:lnSpc>
                <a:spcPts val="1200"/>
              </a:lnSpc>
            </a:pPr>
            <a:r>
              <a:rPr lang="en-US" sz="1000" dirty="0"/>
              <a:t>Next time, check with your county government or state forestry agency for current fire restrictions.</a:t>
            </a:r>
          </a:p>
        </p:txBody>
      </p:sp>
      <p:sp>
        <p:nvSpPr>
          <p:cNvPr id="114" name="Please note">
            <a:extLst>
              <a:ext uri="{FF2B5EF4-FFF2-40B4-BE49-F238E27FC236}">
                <a16:creationId xmlns:a16="http://schemas.microsoft.com/office/drawing/2014/main" id="{18543AF4-B472-B34E-AC20-800BE5AA4061}"/>
              </a:ext>
            </a:extLst>
          </p:cNvPr>
          <p:cNvSpPr txBox="1"/>
          <p:nvPr/>
        </p:nvSpPr>
        <p:spPr>
          <a:xfrm>
            <a:off x="460959" y="5369407"/>
            <a:ext cx="4058861" cy="169277"/>
          </a:xfrm>
          <a:prstGeom prst="rect">
            <a:avLst/>
          </a:prstGeom>
          <a:noFill/>
        </p:spPr>
        <p:txBody>
          <a:bodyPr wrap="square" lIns="0" tIns="0" rIns="0" bIns="0" rtlCol="0">
            <a:spAutoFit/>
          </a:bodyPr>
          <a:lstStyle/>
          <a:p>
            <a:r>
              <a:rPr lang="en-US" sz="1100" b="1" dirty="0">
                <a:latin typeface="Arial Black" charset="0"/>
                <a:ea typeface="Arial Black" charset="0"/>
                <a:cs typeface="Arial Black" charset="0"/>
              </a:rPr>
              <a:t>Please note the following checked items:</a:t>
            </a:r>
            <a:endParaRPr lang="en-US" sz="1100" dirty="0"/>
          </a:p>
        </p:txBody>
      </p:sp>
      <p:sp>
        <p:nvSpPr>
          <p:cNvPr id="115" name="Your fire is illegal">
            <a:extLst>
              <a:ext uri="{FF2B5EF4-FFF2-40B4-BE49-F238E27FC236}">
                <a16:creationId xmlns:a16="http://schemas.microsoft.com/office/drawing/2014/main" id="{A914960B-6F44-FD4E-AEE6-FC38E9B2F99B}"/>
              </a:ext>
            </a:extLst>
          </p:cNvPr>
          <p:cNvSpPr txBox="1"/>
          <p:nvPr/>
        </p:nvSpPr>
        <p:spPr>
          <a:xfrm>
            <a:off x="771707" y="5662245"/>
            <a:ext cx="1783498" cy="1590179"/>
          </a:xfrm>
          <a:prstGeom prst="rect">
            <a:avLst/>
          </a:prstGeom>
          <a:noFill/>
        </p:spPr>
        <p:txBody>
          <a:bodyPr wrap="square" lIns="0" tIns="0" rIns="0" bIns="0" rtlCol="0">
            <a:spAutoFit/>
          </a:bodyPr>
          <a:lstStyle/>
          <a:p>
            <a:pPr>
              <a:lnSpc>
                <a:spcPts val="1000"/>
              </a:lnSpc>
              <a:spcBef>
                <a:spcPts val="600"/>
              </a:spcBef>
            </a:pPr>
            <a:r>
              <a:rPr lang="en-US" sz="900" dirty="0"/>
              <a:t>Your fire is located too close to woodlands and dry vegetation.</a:t>
            </a:r>
          </a:p>
          <a:p>
            <a:pPr>
              <a:lnSpc>
                <a:spcPts val="1000"/>
              </a:lnSpc>
              <a:spcBef>
                <a:spcPts val="600"/>
              </a:spcBef>
            </a:pPr>
            <a:r>
              <a:rPr lang="en-US" sz="900" dirty="0"/>
              <a:t>You left your burn pile before it was completely dead out.</a:t>
            </a:r>
          </a:p>
          <a:p>
            <a:pPr>
              <a:lnSpc>
                <a:spcPts val="1000"/>
              </a:lnSpc>
              <a:spcBef>
                <a:spcPts val="600"/>
              </a:spcBef>
            </a:pPr>
            <a:r>
              <a:rPr lang="en-US" sz="900" dirty="0"/>
              <a:t>You did not clear flammable vegetation from around the burn pile.</a:t>
            </a:r>
          </a:p>
          <a:p>
            <a:pPr>
              <a:lnSpc>
                <a:spcPts val="1000"/>
              </a:lnSpc>
              <a:spcBef>
                <a:spcPts val="600"/>
              </a:spcBef>
            </a:pPr>
            <a:r>
              <a:rPr lang="en-US" sz="900" dirty="0"/>
              <a:t>You were burning BEFORE 4 p.m. from February 15 through April 30.</a:t>
            </a:r>
          </a:p>
          <a:p>
            <a:pPr>
              <a:lnSpc>
                <a:spcPts val="1000"/>
              </a:lnSpc>
              <a:spcBef>
                <a:spcPts val="600"/>
              </a:spcBef>
            </a:pPr>
            <a:r>
              <a:rPr lang="en-US" sz="900" dirty="0"/>
              <a:t>Your burn pile was too close to trees, powerlines and structures.</a:t>
            </a:r>
            <a:endParaRPr lang="en-US" sz="1000" dirty="0"/>
          </a:p>
        </p:txBody>
      </p:sp>
      <p:sp>
        <p:nvSpPr>
          <p:cNvPr id="116" name="Checkbox 1" descr="check box 1" title="check box 1">
            <a:extLst>
              <a:ext uri="{FF2B5EF4-FFF2-40B4-BE49-F238E27FC236}">
                <a16:creationId xmlns:a16="http://schemas.microsoft.com/office/drawing/2014/main" id="{E51C2317-D7C9-944E-AE93-D01070A8F189}"/>
              </a:ext>
            </a:extLst>
          </p:cNvPr>
          <p:cNvSpPr/>
          <p:nvPr/>
        </p:nvSpPr>
        <p:spPr>
          <a:xfrm>
            <a:off x="455418" y="5649699"/>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17" name="Checkbox 2" descr="Check Box 2" title="Check Box 2">
            <a:extLst>
              <a:ext uri="{FF2B5EF4-FFF2-40B4-BE49-F238E27FC236}">
                <a16:creationId xmlns:a16="http://schemas.microsoft.com/office/drawing/2014/main" id="{E17ABD0A-2F10-D544-B748-8441DA1182CF}"/>
              </a:ext>
            </a:extLst>
          </p:cNvPr>
          <p:cNvSpPr/>
          <p:nvPr/>
        </p:nvSpPr>
        <p:spPr>
          <a:xfrm>
            <a:off x="455419" y="5982203"/>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18" name="Checkbox 3" descr="Checkbox 4" title="Checkbox 4">
            <a:extLst>
              <a:ext uri="{FF2B5EF4-FFF2-40B4-BE49-F238E27FC236}">
                <a16:creationId xmlns:a16="http://schemas.microsoft.com/office/drawing/2014/main" id="{E4659207-6745-3E4B-A8A7-D4B9E1A69E6D}"/>
              </a:ext>
            </a:extLst>
          </p:cNvPr>
          <p:cNvSpPr/>
          <p:nvPr/>
        </p:nvSpPr>
        <p:spPr>
          <a:xfrm>
            <a:off x="461980" y="6317661"/>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19" name="Checkbox 4" descr="Checkbox 3" title="Checkbox 3">
            <a:extLst>
              <a:ext uri="{FF2B5EF4-FFF2-40B4-BE49-F238E27FC236}">
                <a16:creationId xmlns:a16="http://schemas.microsoft.com/office/drawing/2014/main" id="{B8A0A0AD-7467-4746-943A-4AD8DAF5C4C7}"/>
              </a:ext>
            </a:extLst>
          </p:cNvPr>
          <p:cNvSpPr/>
          <p:nvPr/>
        </p:nvSpPr>
        <p:spPr>
          <a:xfrm>
            <a:off x="463038" y="6654890"/>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20" name="Checkbox 5" descr="Checkbox 3" title="Checkbox 3">
            <a:extLst>
              <a:ext uri="{FF2B5EF4-FFF2-40B4-BE49-F238E27FC236}">
                <a16:creationId xmlns:a16="http://schemas.microsoft.com/office/drawing/2014/main" id="{800BD9AC-059A-8D4F-84A4-3A516672655A}"/>
              </a:ext>
            </a:extLst>
          </p:cNvPr>
          <p:cNvSpPr/>
          <p:nvPr/>
        </p:nvSpPr>
        <p:spPr>
          <a:xfrm>
            <a:off x="461980" y="6973212"/>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22" name="Checkbox 6" descr="Checkbox 5" title="Checkbox 5">
            <a:extLst>
              <a:ext uri="{FF2B5EF4-FFF2-40B4-BE49-F238E27FC236}">
                <a16:creationId xmlns:a16="http://schemas.microsoft.com/office/drawing/2014/main" id="{1DA4C2CF-87F7-1C4B-BAA6-7D7F7F02D5FC}"/>
              </a:ext>
            </a:extLst>
          </p:cNvPr>
          <p:cNvSpPr/>
          <p:nvPr/>
        </p:nvSpPr>
        <p:spPr>
          <a:xfrm>
            <a:off x="2653236" y="5665022"/>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23" name="All fire prohibited">
            <a:extLst>
              <a:ext uri="{FF2B5EF4-FFF2-40B4-BE49-F238E27FC236}">
                <a16:creationId xmlns:a16="http://schemas.microsoft.com/office/drawing/2014/main" id="{608D58CF-76DD-6E49-8020-433CEB878448}"/>
              </a:ext>
            </a:extLst>
          </p:cNvPr>
          <p:cNvSpPr txBox="1"/>
          <p:nvPr/>
        </p:nvSpPr>
        <p:spPr>
          <a:xfrm>
            <a:off x="2997815" y="5719625"/>
            <a:ext cx="1565432" cy="143501"/>
          </a:xfrm>
          <a:prstGeom prst="rect">
            <a:avLst/>
          </a:prstGeom>
          <a:noFill/>
        </p:spPr>
        <p:txBody>
          <a:bodyPr wrap="square" lIns="0" tIns="0" rIns="0" bIns="0" rtlCol="0">
            <a:spAutoFit/>
          </a:bodyPr>
          <a:lstStyle/>
          <a:p>
            <a:pPr>
              <a:lnSpc>
                <a:spcPts val="1000"/>
              </a:lnSpc>
            </a:pPr>
            <a:r>
              <a:rPr lang="en-US" sz="1400" b="1" dirty="0"/>
              <a:t>All fire is prohibited.</a:t>
            </a:r>
          </a:p>
        </p:txBody>
      </p:sp>
      <p:sp>
        <p:nvSpPr>
          <p:cNvPr id="124" name="Other">
            <a:extLst>
              <a:ext uri="{FF2B5EF4-FFF2-40B4-BE49-F238E27FC236}">
                <a16:creationId xmlns:a16="http://schemas.microsoft.com/office/drawing/2014/main" id="{7C9DDB47-AAEA-FA4E-99AA-1493C55295AE}"/>
              </a:ext>
            </a:extLst>
          </p:cNvPr>
          <p:cNvSpPr txBox="1"/>
          <p:nvPr/>
        </p:nvSpPr>
        <p:spPr>
          <a:xfrm>
            <a:off x="2967969" y="6047021"/>
            <a:ext cx="1551851" cy="128240"/>
          </a:xfrm>
          <a:prstGeom prst="rect">
            <a:avLst/>
          </a:prstGeom>
          <a:noFill/>
        </p:spPr>
        <p:txBody>
          <a:bodyPr wrap="square" lIns="0" tIns="0" rIns="0" bIns="0" rtlCol="0">
            <a:spAutoFit/>
          </a:bodyPr>
          <a:lstStyle/>
          <a:p>
            <a:pPr>
              <a:lnSpc>
                <a:spcPts val="1000"/>
              </a:lnSpc>
              <a:spcBef>
                <a:spcPts val="400"/>
              </a:spcBef>
            </a:pPr>
            <a:r>
              <a:rPr lang="en-US" sz="900" dirty="0"/>
              <a:t>Other:</a:t>
            </a:r>
          </a:p>
        </p:txBody>
      </p:sp>
      <p:sp>
        <p:nvSpPr>
          <p:cNvPr id="125" name="Checkbox 7" descr="Checkbox 5" title="Checkbox 5">
            <a:extLst>
              <a:ext uri="{FF2B5EF4-FFF2-40B4-BE49-F238E27FC236}">
                <a16:creationId xmlns:a16="http://schemas.microsoft.com/office/drawing/2014/main" id="{9B757DF5-3988-0748-88AB-8501E12CFFD8}"/>
              </a:ext>
            </a:extLst>
          </p:cNvPr>
          <p:cNvSpPr/>
          <p:nvPr/>
        </p:nvSpPr>
        <p:spPr>
          <a:xfrm>
            <a:off x="2647055" y="6010277"/>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cxnSp>
        <p:nvCxnSpPr>
          <p:cNvPr id="126" name="Straight Connector 125" descr="Line" title="Line">
            <a:extLst>
              <a:ext uri="{FF2B5EF4-FFF2-40B4-BE49-F238E27FC236}">
                <a16:creationId xmlns:a16="http://schemas.microsoft.com/office/drawing/2014/main" id="{F5849401-9702-8445-9321-01C875072BF5}"/>
              </a:ext>
            </a:extLst>
          </p:cNvPr>
          <p:cNvCxnSpPr/>
          <p:nvPr/>
        </p:nvCxnSpPr>
        <p:spPr>
          <a:xfrm>
            <a:off x="2972346" y="6308301"/>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descr="Line" title="Line">
            <a:extLst>
              <a:ext uri="{FF2B5EF4-FFF2-40B4-BE49-F238E27FC236}">
                <a16:creationId xmlns:a16="http://schemas.microsoft.com/office/drawing/2014/main" id="{AF878FC8-F3AE-144E-A12F-81CD02C3B73C}"/>
              </a:ext>
            </a:extLst>
          </p:cNvPr>
          <p:cNvCxnSpPr/>
          <p:nvPr/>
        </p:nvCxnSpPr>
        <p:spPr>
          <a:xfrm>
            <a:off x="2978184" y="6504571"/>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descr="Line" title="Line">
            <a:extLst>
              <a:ext uri="{FF2B5EF4-FFF2-40B4-BE49-F238E27FC236}">
                <a16:creationId xmlns:a16="http://schemas.microsoft.com/office/drawing/2014/main" id="{A1BFB54F-5E01-BE45-B22B-A8EA7FDC55B2}"/>
              </a:ext>
            </a:extLst>
          </p:cNvPr>
          <p:cNvCxnSpPr/>
          <p:nvPr/>
        </p:nvCxnSpPr>
        <p:spPr>
          <a:xfrm>
            <a:off x="2979976" y="6697491"/>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descr="Line" title="Line">
            <a:extLst>
              <a:ext uri="{FF2B5EF4-FFF2-40B4-BE49-F238E27FC236}">
                <a16:creationId xmlns:a16="http://schemas.microsoft.com/office/drawing/2014/main" id="{DF06D55C-BE0B-3447-B01A-05C98BD3C292}"/>
              </a:ext>
            </a:extLst>
          </p:cNvPr>
          <p:cNvCxnSpPr/>
          <p:nvPr/>
        </p:nvCxnSpPr>
        <p:spPr>
          <a:xfrm>
            <a:off x="2979976" y="6882880"/>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descr="Line" title="Line">
            <a:extLst>
              <a:ext uri="{FF2B5EF4-FFF2-40B4-BE49-F238E27FC236}">
                <a16:creationId xmlns:a16="http://schemas.microsoft.com/office/drawing/2014/main" id="{FAC1E4EF-9559-9F43-BB68-C4CD75020321}"/>
              </a:ext>
            </a:extLst>
          </p:cNvPr>
          <p:cNvCxnSpPr/>
          <p:nvPr/>
        </p:nvCxnSpPr>
        <p:spPr>
          <a:xfrm>
            <a:off x="2972346" y="7075800"/>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descr="Line" title="Line">
            <a:extLst>
              <a:ext uri="{FF2B5EF4-FFF2-40B4-BE49-F238E27FC236}">
                <a16:creationId xmlns:a16="http://schemas.microsoft.com/office/drawing/2014/main" id="{109662CF-7407-1947-B37D-FD167D92DB58}"/>
              </a:ext>
            </a:extLst>
          </p:cNvPr>
          <p:cNvCxnSpPr/>
          <p:nvPr/>
        </p:nvCxnSpPr>
        <p:spPr>
          <a:xfrm>
            <a:off x="2972346" y="7261189"/>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32" name="Oops Upper left" descr="&quot;OOPS!&quot; is in red, all caps sans serif bold font. &quot;WAHT DID I DO WRONG&quot; is is bold, call caps sans serif black font, stacked in two lines to the right of oops." title="Oops! What Did I Do Wrong?">
            <a:extLst>
              <a:ext uri="{FF2B5EF4-FFF2-40B4-BE49-F238E27FC236}">
                <a16:creationId xmlns:a16="http://schemas.microsoft.com/office/drawing/2014/main" id="{E40291FE-4DDD-934B-BD11-1570CEA597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5716" y="4466851"/>
            <a:ext cx="3047449" cy="409665"/>
          </a:xfrm>
          <a:prstGeom prst="rect">
            <a:avLst/>
          </a:prstGeom>
        </p:spPr>
      </p:pic>
      <p:pic>
        <p:nvPicPr>
          <p:cNvPr id="133" name="man with rake" descr="Man with rake tending debris pile, with orange flame." title="Graphic">
            <a:extLst>
              <a:ext uri="{FF2B5EF4-FFF2-40B4-BE49-F238E27FC236}">
                <a16:creationId xmlns:a16="http://schemas.microsoft.com/office/drawing/2014/main" id="{EE9C0AC9-736B-EA40-B917-22C66A04ADF6}"/>
              </a:ext>
            </a:extLst>
          </p:cNvPr>
          <p:cNvPicPr>
            <a:picLocks noChangeAspect="1"/>
          </p:cNvPicPr>
          <p:nvPr/>
        </p:nvPicPr>
        <p:blipFill>
          <a:blip r:embed="rId4"/>
          <a:stretch>
            <a:fillRect/>
          </a:stretch>
        </p:blipFill>
        <p:spPr>
          <a:xfrm>
            <a:off x="8622859" y="4433185"/>
            <a:ext cx="980684" cy="905246"/>
          </a:xfrm>
          <a:prstGeom prst="rect">
            <a:avLst/>
          </a:prstGeom>
        </p:spPr>
      </p:pic>
      <p:sp>
        <p:nvSpPr>
          <p:cNvPr id="135" name="Next time">
            <a:extLst>
              <a:ext uri="{FF2B5EF4-FFF2-40B4-BE49-F238E27FC236}">
                <a16:creationId xmlns:a16="http://schemas.microsoft.com/office/drawing/2014/main" id="{F3A0D9F1-2E5E-3E49-8A09-115EA845FB9E}"/>
              </a:ext>
            </a:extLst>
          </p:cNvPr>
          <p:cNvSpPr txBox="1"/>
          <p:nvPr/>
        </p:nvSpPr>
        <p:spPr>
          <a:xfrm>
            <a:off x="5516914" y="5019530"/>
            <a:ext cx="3160047" cy="307777"/>
          </a:xfrm>
          <a:prstGeom prst="rect">
            <a:avLst/>
          </a:prstGeom>
          <a:noFill/>
        </p:spPr>
        <p:txBody>
          <a:bodyPr wrap="square" lIns="0" tIns="0" rIns="0" bIns="0" rtlCol="0">
            <a:spAutoFit/>
          </a:bodyPr>
          <a:lstStyle/>
          <a:p>
            <a:pPr>
              <a:lnSpc>
                <a:spcPts val="1200"/>
              </a:lnSpc>
            </a:pPr>
            <a:r>
              <a:rPr lang="en-US" sz="1000" dirty="0"/>
              <a:t>Next time, check with your county government or state forestry agency for current fire restrictions.</a:t>
            </a:r>
          </a:p>
        </p:txBody>
      </p:sp>
      <p:sp>
        <p:nvSpPr>
          <p:cNvPr id="137" name="Please note">
            <a:extLst>
              <a:ext uri="{FF2B5EF4-FFF2-40B4-BE49-F238E27FC236}">
                <a16:creationId xmlns:a16="http://schemas.microsoft.com/office/drawing/2014/main" id="{DFD75791-0924-A140-879D-D807B706F2C3}"/>
              </a:ext>
            </a:extLst>
          </p:cNvPr>
          <p:cNvSpPr txBox="1"/>
          <p:nvPr/>
        </p:nvSpPr>
        <p:spPr>
          <a:xfrm>
            <a:off x="5501255" y="5435166"/>
            <a:ext cx="4058861" cy="169277"/>
          </a:xfrm>
          <a:prstGeom prst="rect">
            <a:avLst/>
          </a:prstGeom>
          <a:noFill/>
        </p:spPr>
        <p:txBody>
          <a:bodyPr wrap="square" lIns="0" tIns="0" rIns="0" bIns="0" rtlCol="0">
            <a:spAutoFit/>
          </a:bodyPr>
          <a:lstStyle/>
          <a:p>
            <a:r>
              <a:rPr lang="en-US" sz="1100" b="1" dirty="0">
                <a:latin typeface="Arial Black" charset="0"/>
                <a:ea typeface="Arial Black" charset="0"/>
                <a:cs typeface="Arial Black" charset="0"/>
              </a:rPr>
              <a:t>Please note the following checked items:</a:t>
            </a:r>
            <a:endParaRPr lang="en-US" sz="1100" dirty="0"/>
          </a:p>
        </p:txBody>
      </p:sp>
      <p:sp>
        <p:nvSpPr>
          <p:cNvPr id="139" name="Your fire is illegal">
            <a:extLst>
              <a:ext uri="{FF2B5EF4-FFF2-40B4-BE49-F238E27FC236}">
                <a16:creationId xmlns:a16="http://schemas.microsoft.com/office/drawing/2014/main" id="{437B521B-8DBA-4345-BEC4-3D2ED00BBC85}"/>
              </a:ext>
            </a:extLst>
          </p:cNvPr>
          <p:cNvSpPr txBox="1"/>
          <p:nvPr/>
        </p:nvSpPr>
        <p:spPr>
          <a:xfrm>
            <a:off x="5812003" y="5728004"/>
            <a:ext cx="1783498" cy="1590179"/>
          </a:xfrm>
          <a:prstGeom prst="rect">
            <a:avLst/>
          </a:prstGeom>
          <a:noFill/>
        </p:spPr>
        <p:txBody>
          <a:bodyPr wrap="square" lIns="0" tIns="0" rIns="0" bIns="0" rtlCol="0">
            <a:spAutoFit/>
          </a:bodyPr>
          <a:lstStyle/>
          <a:p>
            <a:pPr>
              <a:lnSpc>
                <a:spcPts val="1000"/>
              </a:lnSpc>
              <a:spcBef>
                <a:spcPts val="600"/>
              </a:spcBef>
            </a:pPr>
            <a:r>
              <a:rPr lang="en-US" sz="900" dirty="0"/>
              <a:t>Your fire is located too close to woodlands and dry vegetation.</a:t>
            </a:r>
          </a:p>
          <a:p>
            <a:pPr>
              <a:lnSpc>
                <a:spcPts val="1000"/>
              </a:lnSpc>
              <a:spcBef>
                <a:spcPts val="600"/>
              </a:spcBef>
            </a:pPr>
            <a:r>
              <a:rPr lang="en-US" sz="900" dirty="0"/>
              <a:t>You left your burn pile before it was completely dead out.</a:t>
            </a:r>
          </a:p>
          <a:p>
            <a:pPr>
              <a:lnSpc>
                <a:spcPts val="1000"/>
              </a:lnSpc>
              <a:spcBef>
                <a:spcPts val="600"/>
              </a:spcBef>
            </a:pPr>
            <a:r>
              <a:rPr lang="en-US" sz="900" dirty="0"/>
              <a:t>You did not clear flammable vegetation from around the burn pile.</a:t>
            </a:r>
          </a:p>
          <a:p>
            <a:pPr>
              <a:lnSpc>
                <a:spcPts val="1000"/>
              </a:lnSpc>
              <a:spcBef>
                <a:spcPts val="600"/>
              </a:spcBef>
            </a:pPr>
            <a:r>
              <a:rPr lang="en-US" sz="900" dirty="0"/>
              <a:t>You were burning BEFORE 4 p.m. from February 15 through April 30.</a:t>
            </a:r>
          </a:p>
          <a:p>
            <a:pPr>
              <a:lnSpc>
                <a:spcPts val="1000"/>
              </a:lnSpc>
              <a:spcBef>
                <a:spcPts val="600"/>
              </a:spcBef>
            </a:pPr>
            <a:r>
              <a:rPr lang="en-US" sz="900" dirty="0"/>
              <a:t>Your burn pile was too close to trees, powerlines and structures.</a:t>
            </a:r>
            <a:endParaRPr lang="en-US" sz="1000" dirty="0"/>
          </a:p>
        </p:txBody>
      </p:sp>
      <p:sp>
        <p:nvSpPr>
          <p:cNvPr id="140" name="Checkbox 1" descr="check box 1" title="check box 1">
            <a:extLst>
              <a:ext uri="{FF2B5EF4-FFF2-40B4-BE49-F238E27FC236}">
                <a16:creationId xmlns:a16="http://schemas.microsoft.com/office/drawing/2014/main" id="{2A44A117-835F-394A-B4BE-1AB9187972DD}"/>
              </a:ext>
            </a:extLst>
          </p:cNvPr>
          <p:cNvSpPr/>
          <p:nvPr/>
        </p:nvSpPr>
        <p:spPr>
          <a:xfrm>
            <a:off x="5495714" y="5715458"/>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42" name="Checkbox 2" descr="Check Box 2" title="Check Box 2">
            <a:extLst>
              <a:ext uri="{FF2B5EF4-FFF2-40B4-BE49-F238E27FC236}">
                <a16:creationId xmlns:a16="http://schemas.microsoft.com/office/drawing/2014/main" id="{C6878457-1D84-A649-855C-C6B4C629AA01}"/>
              </a:ext>
            </a:extLst>
          </p:cNvPr>
          <p:cNvSpPr/>
          <p:nvPr/>
        </p:nvSpPr>
        <p:spPr>
          <a:xfrm>
            <a:off x="5495715" y="6047962"/>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43" name="Checkbox 3" descr="Checkbox 4" title="Checkbox 4">
            <a:extLst>
              <a:ext uri="{FF2B5EF4-FFF2-40B4-BE49-F238E27FC236}">
                <a16:creationId xmlns:a16="http://schemas.microsoft.com/office/drawing/2014/main" id="{A5B7702F-338A-3842-B6B7-353BB9DAF522}"/>
              </a:ext>
            </a:extLst>
          </p:cNvPr>
          <p:cNvSpPr/>
          <p:nvPr/>
        </p:nvSpPr>
        <p:spPr>
          <a:xfrm>
            <a:off x="5502276" y="6383420"/>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44" name="Checkbox 4" descr="Checkbox 3" title="Checkbox 3">
            <a:extLst>
              <a:ext uri="{FF2B5EF4-FFF2-40B4-BE49-F238E27FC236}">
                <a16:creationId xmlns:a16="http://schemas.microsoft.com/office/drawing/2014/main" id="{0746D063-0C72-BE4C-9FCC-ABCC907F245F}"/>
              </a:ext>
            </a:extLst>
          </p:cNvPr>
          <p:cNvSpPr/>
          <p:nvPr/>
        </p:nvSpPr>
        <p:spPr>
          <a:xfrm>
            <a:off x="5503334" y="6720649"/>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45" name="Checkbox 5" descr="Checkbox 3" title="Checkbox 3">
            <a:extLst>
              <a:ext uri="{FF2B5EF4-FFF2-40B4-BE49-F238E27FC236}">
                <a16:creationId xmlns:a16="http://schemas.microsoft.com/office/drawing/2014/main" id="{B820CC4A-1BFB-0D4F-882A-BC7581C1C679}"/>
              </a:ext>
            </a:extLst>
          </p:cNvPr>
          <p:cNvSpPr/>
          <p:nvPr/>
        </p:nvSpPr>
        <p:spPr>
          <a:xfrm>
            <a:off x="5502276" y="7038971"/>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50" name="Checkbox 6" descr="Checkbox 5" title="Checkbox 5">
            <a:extLst>
              <a:ext uri="{FF2B5EF4-FFF2-40B4-BE49-F238E27FC236}">
                <a16:creationId xmlns:a16="http://schemas.microsoft.com/office/drawing/2014/main" id="{BE6A0D21-DE90-3540-AA20-005EE53EE667}"/>
              </a:ext>
            </a:extLst>
          </p:cNvPr>
          <p:cNvSpPr/>
          <p:nvPr/>
        </p:nvSpPr>
        <p:spPr>
          <a:xfrm>
            <a:off x="7693532" y="5730781"/>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sp>
        <p:nvSpPr>
          <p:cNvPr id="151" name="All fire prohibited">
            <a:extLst>
              <a:ext uri="{FF2B5EF4-FFF2-40B4-BE49-F238E27FC236}">
                <a16:creationId xmlns:a16="http://schemas.microsoft.com/office/drawing/2014/main" id="{CA8BA960-9D5E-D74F-9D0B-20B01E6AC383}"/>
              </a:ext>
            </a:extLst>
          </p:cNvPr>
          <p:cNvSpPr txBox="1"/>
          <p:nvPr/>
        </p:nvSpPr>
        <p:spPr>
          <a:xfrm>
            <a:off x="8038111" y="5785384"/>
            <a:ext cx="1565432" cy="143501"/>
          </a:xfrm>
          <a:prstGeom prst="rect">
            <a:avLst/>
          </a:prstGeom>
          <a:noFill/>
        </p:spPr>
        <p:txBody>
          <a:bodyPr wrap="square" lIns="0" tIns="0" rIns="0" bIns="0" rtlCol="0">
            <a:spAutoFit/>
          </a:bodyPr>
          <a:lstStyle/>
          <a:p>
            <a:pPr>
              <a:lnSpc>
                <a:spcPts val="1000"/>
              </a:lnSpc>
            </a:pPr>
            <a:r>
              <a:rPr lang="en-US" sz="1400" b="1" dirty="0"/>
              <a:t>All fire is prohibited.</a:t>
            </a:r>
          </a:p>
        </p:txBody>
      </p:sp>
      <p:sp>
        <p:nvSpPr>
          <p:cNvPr id="152" name="Other">
            <a:extLst>
              <a:ext uri="{FF2B5EF4-FFF2-40B4-BE49-F238E27FC236}">
                <a16:creationId xmlns:a16="http://schemas.microsoft.com/office/drawing/2014/main" id="{FFC81380-7165-744C-A2B9-6B533C9D6397}"/>
              </a:ext>
            </a:extLst>
          </p:cNvPr>
          <p:cNvSpPr txBox="1"/>
          <p:nvPr/>
        </p:nvSpPr>
        <p:spPr>
          <a:xfrm>
            <a:off x="8008265" y="6112780"/>
            <a:ext cx="1551851" cy="128240"/>
          </a:xfrm>
          <a:prstGeom prst="rect">
            <a:avLst/>
          </a:prstGeom>
          <a:noFill/>
        </p:spPr>
        <p:txBody>
          <a:bodyPr wrap="square" lIns="0" tIns="0" rIns="0" bIns="0" rtlCol="0">
            <a:spAutoFit/>
          </a:bodyPr>
          <a:lstStyle/>
          <a:p>
            <a:pPr>
              <a:lnSpc>
                <a:spcPts val="1000"/>
              </a:lnSpc>
              <a:spcBef>
                <a:spcPts val="400"/>
              </a:spcBef>
            </a:pPr>
            <a:r>
              <a:rPr lang="en-US" sz="900" dirty="0"/>
              <a:t>Other:</a:t>
            </a:r>
          </a:p>
        </p:txBody>
      </p:sp>
      <p:sp>
        <p:nvSpPr>
          <p:cNvPr id="153" name="Checkbox 7" descr="Checkbox 5" title="Checkbox 5">
            <a:extLst>
              <a:ext uri="{FF2B5EF4-FFF2-40B4-BE49-F238E27FC236}">
                <a16:creationId xmlns:a16="http://schemas.microsoft.com/office/drawing/2014/main" id="{2C35E271-A734-6E4E-A826-686D0B36B80F}"/>
              </a:ext>
            </a:extLst>
          </p:cNvPr>
          <p:cNvSpPr/>
          <p:nvPr/>
        </p:nvSpPr>
        <p:spPr>
          <a:xfrm>
            <a:off x="7687351" y="6076036"/>
            <a:ext cx="234063" cy="234063"/>
          </a:xfrm>
          <a:prstGeom prst="rect">
            <a:avLst/>
          </a:prstGeom>
          <a:solidFill>
            <a:schemeClr val="bg1"/>
          </a:solidFill>
          <a:ln>
            <a:solidFill>
              <a:schemeClr val="tx1"/>
            </a:solidFill>
          </a:ln>
          <a:effectLst>
            <a:outerShdw blurRad="50800" dist="38100" dir="2700000" algn="tl" rotWithShape="0">
              <a:schemeClr val="accent6">
                <a:lumMod val="75000"/>
                <a:alpha val="40000"/>
              </a:schemeClr>
            </a:outerShdw>
          </a:effectLst>
        </p:spPr>
        <p:style>
          <a:lnRef idx="1">
            <a:schemeClr val="accent1"/>
          </a:lnRef>
          <a:fillRef idx="3">
            <a:schemeClr val="accent1"/>
          </a:fillRef>
          <a:effectRef idx="2">
            <a:schemeClr val="accent1"/>
          </a:effectRef>
          <a:fontRef idx="minor">
            <a:schemeClr val="lt1"/>
          </a:fontRef>
        </p:style>
        <p:txBody>
          <a:bodyPr tIns="0" bIns="0" rtlCol="0" anchor="ctr"/>
          <a:lstStyle/>
          <a:p>
            <a:pPr algn="ctr"/>
            <a:endParaRPr lang="en-US">
              <a:solidFill>
                <a:schemeClr val="bg1"/>
              </a:solidFill>
            </a:endParaRPr>
          </a:p>
        </p:txBody>
      </p:sp>
      <p:cxnSp>
        <p:nvCxnSpPr>
          <p:cNvPr id="154" name="Straight Connector 153" descr="Line" title="Line">
            <a:extLst>
              <a:ext uri="{FF2B5EF4-FFF2-40B4-BE49-F238E27FC236}">
                <a16:creationId xmlns:a16="http://schemas.microsoft.com/office/drawing/2014/main" id="{0F515D6F-94E1-A842-81DB-E70AE1A6262F}"/>
              </a:ext>
            </a:extLst>
          </p:cNvPr>
          <p:cNvCxnSpPr/>
          <p:nvPr/>
        </p:nvCxnSpPr>
        <p:spPr>
          <a:xfrm>
            <a:off x="8012642" y="6374060"/>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5" name="Straight Connector 154" descr="Line" title="Line">
            <a:extLst>
              <a:ext uri="{FF2B5EF4-FFF2-40B4-BE49-F238E27FC236}">
                <a16:creationId xmlns:a16="http://schemas.microsoft.com/office/drawing/2014/main" id="{686BED4E-B450-0A43-B36F-74E46BEB595F}"/>
              </a:ext>
            </a:extLst>
          </p:cNvPr>
          <p:cNvCxnSpPr/>
          <p:nvPr/>
        </p:nvCxnSpPr>
        <p:spPr>
          <a:xfrm>
            <a:off x="8018480" y="6570330"/>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6" name="Straight Connector 155" descr="Line" title="Line">
            <a:extLst>
              <a:ext uri="{FF2B5EF4-FFF2-40B4-BE49-F238E27FC236}">
                <a16:creationId xmlns:a16="http://schemas.microsoft.com/office/drawing/2014/main" id="{9085518B-AABD-3943-8881-2F58F69B3174}"/>
              </a:ext>
            </a:extLst>
          </p:cNvPr>
          <p:cNvCxnSpPr/>
          <p:nvPr/>
        </p:nvCxnSpPr>
        <p:spPr>
          <a:xfrm>
            <a:off x="8020272" y="6763250"/>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7" name="Straight Connector 156" descr="Line" title="Line">
            <a:extLst>
              <a:ext uri="{FF2B5EF4-FFF2-40B4-BE49-F238E27FC236}">
                <a16:creationId xmlns:a16="http://schemas.microsoft.com/office/drawing/2014/main" id="{CA9AC53B-8D99-9143-8852-26B594C454E1}"/>
              </a:ext>
            </a:extLst>
          </p:cNvPr>
          <p:cNvCxnSpPr/>
          <p:nvPr/>
        </p:nvCxnSpPr>
        <p:spPr>
          <a:xfrm>
            <a:off x="8020272" y="6948639"/>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Straight Connector 157" descr="Line" title="Line">
            <a:extLst>
              <a:ext uri="{FF2B5EF4-FFF2-40B4-BE49-F238E27FC236}">
                <a16:creationId xmlns:a16="http://schemas.microsoft.com/office/drawing/2014/main" id="{AAFAD14F-B02D-6D4C-9E7F-F43E1916427E}"/>
              </a:ext>
            </a:extLst>
          </p:cNvPr>
          <p:cNvCxnSpPr/>
          <p:nvPr/>
        </p:nvCxnSpPr>
        <p:spPr>
          <a:xfrm>
            <a:off x="8012642" y="7141559"/>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9" name="Straight Connector 158" descr="Line" title="Line">
            <a:extLst>
              <a:ext uri="{FF2B5EF4-FFF2-40B4-BE49-F238E27FC236}">
                <a16:creationId xmlns:a16="http://schemas.microsoft.com/office/drawing/2014/main" id="{C9564173-561E-F246-9EBB-1F1E58139122}"/>
              </a:ext>
            </a:extLst>
          </p:cNvPr>
          <p:cNvCxnSpPr/>
          <p:nvPr/>
        </p:nvCxnSpPr>
        <p:spPr>
          <a:xfrm>
            <a:off x="8012642" y="7326948"/>
            <a:ext cx="1633758" cy="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0664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Oops title slide side 2" hidden="1"/>
          <p:cNvSpPr txBox="1">
            <a:spLocks/>
          </p:cNvSpPr>
          <p:nvPr/>
        </p:nvSpPr>
        <p:spPr>
          <a:xfrm>
            <a:off x="40050" y="469216"/>
            <a:ext cx="9776791" cy="749808"/>
          </a:xfrm>
          <a:prstGeom prst="rect">
            <a:avLst/>
          </a:prstGeom>
        </p:spPr>
        <p:txBody>
          <a:bodyPr vert="horz" lIns="101882" tIns="50941" rIns="101882" bIns="50941" rtlCol="0" anchor="ctr">
            <a:normAutofit fontScale="90000" lnSpcReduction="10000"/>
          </a:bodyPr>
          <a:lstStyle>
            <a:lvl1pPr algn="ctr" defTabSz="509412" rtl="0" eaLnBrk="1" latinLnBrk="0" hangingPunct="1">
              <a:spcBef>
                <a:spcPct val="0"/>
              </a:spcBef>
              <a:buNone/>
              <a:defRPr sz="4900" kern="1200">
                <a:solidFill>
                  <a:schemeClr val="tx1"/>
                </a:solidFill>
                <a:latin typeface="+mj-lt"/>
                <a:ea typeface="+mj-ea"/>
                <a:cs typeface="+mj-cs"/>
              </a:defRPr>
            </a:lvl1pPr>
          </a:lstStyle>
          <a:p>
            <a:r>
              <a:rPr lang="en-US" dirty="0" err="1"/>
              <a:t>Opps</a:t>
            </a:r>
            <a:r>
              <a:rPr lang="en-US" dirty="0"/>
              <a:t> What Did I Do Wrong Side 2</a:t>
            </a:r>
          </a:p>
        </p:txBody>
      </p:sp>
      <p:pic>
        <p:nvPicPr>
          <p:cNvPr id="86" name="Green jagged border" descr="Jagged green background header" title="Jagged green background header"/>
          <p:cNvPicPr>
            <a:picLocks noChangeAspect="1"/>
          </p:cNvPicPr>
          <p:nvPr/>
        </p:nvPicPr>
        <p:blipFill>
          <a:blip r:embed="rId3"/>
          <a:stretch>
            <a:fillRect/>
          </a:stretch>
        </p:blipFill>
        <p:spPr>
          <a:xfrm>
            <a:off x="475969" y="460412"/>
            <a:ext cx="4096031" cy="469900"/>
          </a:xfrm>
          <a:prstGeom prst="rect">
            <a:avLst/>
          </a:prstGeom>
        </p:spPr>
      </p:pic>
      <p:sp>
        <p:nvSpPr>
          <p:cNvPr id="154" name="Now is notr"/>
          <p:cNvSpPr txBox="1"/>
          <p:nvPr/>
        </p:nvSpPr>
        <p:spPr>
          <a:xfrm>
            <a:off x="475969" y="474930"/>
            <a:ext cx="4096031" cy="307777"/>
          </a:xfrm>
          <a:prstGeom prst="rect">
            <a:avLst/>
          </a:prstGeom>
          <a:noFill/>
        </p:spPr>
        <p:txBody>
          <a:bodyPr wrap="square" lIns="0" tIns="0" rIns="0" bIns="0" rtlCol="0">
            <a:spAutoFit/>
          </a:bodyPr>
          <a:lstStyle/>
          <a:p>
            <a:pPr algn="ctr"/>
            <a:r>
              <a:rPr lang="en-US" b="1" dirty="0">
                <a:solidFill>
                  <a:schemeClr val="bg1"/>
                </a:solidFill>
              </a:rPr>
              <a:t>Now is not the time to take chances!</a:t>
            </a:r>
          </a:p>
        </p:txBody>
      </p:sp>
      <p:sp>
        <p:nvSpPr>
          <p:cNvPr id="186" name="1st column">
            <a:extLst>
              <a:ext uri="{FF2B5EF4-FFF2-40B4-BE49-F238E27FC236}">
                <a16:creationId xmlns:a16="http://schemas.microsoft.com/office/drawing/2014/main" id="{4DF9C201-46FF-134F-9BF9-E383335507CF}"/>
              </a:ext>
            </a:extLst>
          </p:cNvPr>
          <p:cNvSpPr txBox="1"/>
          <p:nvPr/>
        </p:nvSpPr>
        <p:spPr>
          <a:xfrm>
            <a:off x="921386" y="1080312"/>
            <a:ext cx="1452831" cy="1885131"/>
          </a:xfrm>
          <a:prstGeom prst="rect">
            <a:avLst/>
          </a:prstGeom>
          <a:noFill/>
        </p:spPr>
        <p:txBody>
          <a:bodyPr wrap="square" lIns="0" tIns="0" rIns="0" bIns="0" rtlCol="0">
            <a:spAutoFit/>
          </a:bodyPr>
          <a:lstStyle/>
          <a:p>
            <a:pPr>
              <a:lnSpc>
                <a:spcPts val="1000"/>
              </a:lnSpc>
              <a:spcBef>
                <a:spcPts val="900"/>
              </a:spcBef>
            </a:pPr>
            <a:r>
              <a:rPr lang="en-US" sz="900" dirty="0"/>
              <a:t>For current county fire restrictions, contact the Henry County Government.</a:t>
            </a:r>
          </a:p>
          <a:p>
            <a:pPr>
              <a:lnSpc>
                <a:spcPts val="1000"/>
              </a:lnSpc>
              <a:spcBef>
                <a:spcPts val="900"/>
              </a:spcBef>
            </a:pPr>
            <a:r>
              <a:rPr lang="en-US" sz="900" dirty="0"/>
              <a:t>Clear all flammable materials, such as dry leaves and dry grass, from around the fire.</a:t>
            </a:r>
          </a:p>
          <a:p>
            <a:pPr>
              <a:lnSpc>
                <a:spcPts val="1000"/>
              </a:lnSpc>
              <a:spcBef>
                <a:spcPts val="900"/>
              </a:spcBef>
            </a:pPr>
            <a:r>
              <a:rPr lang="en-US" sz="900" dirty="0"/>
              <a:t>Keep your burn pile well away from powerlines, trees and structures.</a:t>
            </a:r>
          </a:p>
          <a:p>
            <a:pPr>
              <a:lnSpc>
                <a:spcPts val="1000"/>
              </a:lnSpc>
              <a:spcBef>
                <a:spcPts val="900"/>
              </a:spcBef>
            </a:pPr>
            <a:r>
              <a:rPr lang="en-US" sz="900" dirty="0"/>
              <a:t>Have water and hand tools, such as a shovel and/or rake, available. </a:t>
            </a:r>
          </a:p>
        </p:txBody>
      </p:sp>
      <p:sp>
        <p:nvSpPr>
          <p:cNvPr id="187" name="2nd column">
            <a:extLst>
              <a:ext uri="{FF2B5EF4-FFF2-40B4-BE49-F238E27FC236}">
                <a16:creationId xmlns:a16="http://schemas.microsoft.com/office/drawing/2014/main" id="{F8EE1768-6E82-FE44-87E8-1FD48195029B}"/>
              </a:ext>
            </a:extLst>
          </p:cNvPr>
          <p:cNvSpPr txBox="1"/>
          <p:nvPr/>
        </p:nvSpPr>
        <p:spPr>
          <a:xfrm>
            <a:off x="2937442" y="1057695"/>
            <a:ext cx="1637368" cy="1885131"/>
          </a:xfrm>
          <a:prstGeom prst="rect">
            <a:avLst/>
          </a:prstGeom>
          <a:noFill/>
        </p:spPr>
        <p:txBody>
          <a:bodyPr wrap="square" lIns="0" tIns="0" rIns="0" bIns="0" rtlCol="0">
            <a:spAutoFit/>
          </a:bodyPr>
          <a:lstStyle/>
          <a:p>
            <a:pPr>
              <a:lnSpc>
                <a:spcPts val="1000"/>
              </a:lnSpc>
              <a:spcBef>
                <a:spcPts val="900"/>
              </a:spcBef>
            </a:pPr>
            <a:r>
              <a:rPr lang="en-US" sz="900" dirty="0"/>
              <a:t>Have communication available or have someone nearby who can call for help in case of an emergency.</a:t>
            </a:r>
          </a:p>
          <a:p>
            <a:pPr>
              <a:lnSpc>
                <a:spcPts val="1000"/>
              </a:lnSpc>
              <a:spcBef>
                <a:spcPts val="900"/>
              </a:spcBef>
            </a:pPr>
            <a:r>
              <a:rPr lang="en-US" sz="900" dirty="0"/>
              <a:t>If it is dry and windy, postpone burning. Wait until the humidity is high and winds are calm.</a:t>
            </a:r>
          </a:p>
          <a:p>
            <a:pPr>
              <a:lnSpc>
                <a:spcPts val="1000"/>
              </a:lnSpc>
              <a:spcBef>
                <a:spcPts val="900"/>
              </a:spcBef>
            </a:pPr>
            <a:r>
              <a:rPr lang="en-US" sz="900" dirty="0"/>
              <a:t>When using a burn barrel, make sure it is in good condition and covered with a wire mesh screen.</a:t>
            </a:r>
          </a:p>
          <a:p>
            <a:pPr>
              <a:lnSpc>
                <a:spcPts val="1000"/>
              </a:lnSpc>
              <a:spcBef>
                <a:spcPts val="900"/>
              </a:spcBef>
            </a:pPr>
            <a:r>
              <a:rPr lang="en-US" sz="900" dirty="0"/>
              <a:t>Call 911 to report a wildfire. Be prepared to provide your location and contact information.</a:t>
            </a:r>
          </a:p>
        </p:txBody>
      </p:sp>
      <p:pic>
        <p:nvPicPr>
          <p:cNvPr id="188" name="call" descr="Icon of hand holding a cell phone in an orange box with rounded corners" title="Graphic: Phone">
            <a:extLst>
              <a:ext uri="{FF2B5EF4-FFF2-40B4-BE49-F238E27FC236}">
                <a16:creationId xmlns:a16="http://schemas.microsoft.com/office/drawing/2014/main" id="{AA4A4997-6553-9A49-B628-5AB3D101B111}"/>
              </a:ext>
            </a:extLst>
          </p:cNvPr>
          <p:cNvPicPr>
            <a:picLocks noChangeAspect="1"/>
          </p:cNvPicPr>
          <p:nvPr/>
        </p:nvPicPr>
        <p:blipFill>
          <a:blip r:embed="rId4"/>
          <a:stretch>
            <a:fillRect/>
          </a:stretch>
        </p:blipFill>
        <p:spPr>
          <a:xfrm>
            <a:off x="461017" y="1048132"/>
            <a:ext cx="411480" cy="411480"/>
          </a:xfrm>
          <a:prstGeom prst="rect">
            <a:avLst/>
          </a:prstGeom>
        </p:spPr>
      </p:pic>
      <p:pic>
        <p:nvPicPr>
          <p:cNvPr id="190" name="clear" descr="Icon of a rake and flame inside a green box with rounded corners" title="Image: Clearing flammable materials">
            <a:extLst>
              <a:ext uri="{FF2B5EF4-FFF2-40B4-BE49-F238E27FC236}">
                <a16:creationId xmlns:a16="http://schemas.microsoft.com/office/drawing/2014/main" id="{600532B2-D1A9-4A4C-A522-A6C460573AA5}"/>
              </a:ext>
            </a:extLst>
          </p:cNvPr>
          <p:cNvPicPr>
            <a:picLocks noChangeAspect="1"/>
          </p:cNvPicPr>
          <p:nvPr/>
        </p:nvPicPr>
        <p:blipFill>
          <a:blip r:embed="rId5"/>
          <a:stretch>
            <a:fillRect/>
          </a:stretch>
        </p:blipFill>
        <p:spPr>
          <a:xfrm>
            <a:off x="456588" y="1543194"/>
            <a:ext cx="411480" cy="411480"/>
          </a:xfrm>
          <a:prstGeom prst="rect">
            <a:avLst/>
          </a:prstGeom>
        </p:spPr>
      </p:pic>
      <p:pic>
        <p:nvPicPr>
          <p:cNvPr id="189" name="power" descr="Icon of tree and powerline inside a purple box with rounded corners" title="Graphic: Tree and powerline">
            <a:extLst>
              <a:ext uri="{FF2B5EF4-FFF2-40B4-BE49-F238E27FC236}">
                <a16:creationId xmlns:a16="http://schemas.microsoft.com/office/drawing/2014/main" id="{F40CF49F-2494-4F48-8DC3-CED00500F3E7}"/>
              </a:ext>
            </a:extLst>
          </p:cNvPr>
          <p:cNvPicPr>
            <a:picLocks noChangeAspect="1"/>
          </p:cNvPicPr>
          <p:nvPr/>
        </p:nvPicPr>
        <p:blipFill>
          <a:blip r:embed="rId6"/>
          <a:stretch>
            <a:fillRect/>
          </a:stretch>
        </p:blipFill>
        <p:spPr>
          <a:xfrm>
            <a:off x="467068" y="2035158"/>
            <a:ext cx="411480" cy="411480"/>
          </a:xfrm>
          <a:prstGeom prst="rect">
            <a:avLst/>
          </a:prstGeom>
        </p:spPr>
      </p:pic>
      <p:pic>
        <p:nvPicPr>
          <p:cNvPr id="191" name="shovel" descr="Icon of shovel, bucket and hose inside a red box with rounded corners" title="Graphic: Shovel and hose">
            <a:extLst>
              <a:ext uri="{FF2B5EF4-FFF2-40B4-BE49-F238E27FC236}">
                <a16:creationId xmlns:a16="http://schemas.microsoft.com/office/drawing/2014/main" id="{58A4A9A6-EFE9-4044-BC19-5DE87E8934EC}"/>
              </a:ext>
            </a:extLst>
          </p:cNvPr>
          <p:cNvPicPr>
            <a:picLocks noChangeAspect="1"/>
          </p:cNvPicPr>
          <p:nvPr/>
        </p:nvPicPr>
        <p:blipFill>
          <a:blip r:embed="rId7"/>
          <a:stretch>
            <a:fillRect/>
          </a:stretch>
        </p:blipFill>
        <p:spPr>
          <a:xfrm>
            <a:off x="467068" y="2526665"/>
            <a:ext cx="411480" cy="411480"/>
          </a:xfrm>
          <a:prstGeom prst="rect">
            <a:avLst/>
          </a:prstGeom>
        </p:spPr>
      </p:pic>
      <p:pic>
        <p:nvPicPr>
          <p:cNvPr id="192" name="call 2" descr="Icon of a person with cell phone next to ear, inside a light blue box with rounded corners" title="Graphic: Person with call phone">
            <a:extLst>
              <a:ext uri="{FF2B5EF4-FFF2-40B4-BE49-F238E27FC236}">
                <a16:creationId xmlns:a16="http://schemas.microsoft.com/office/drawing/2014/main" id="{2720866A-BEE1-C54B-A76D-A9F6D41D3510}"/>
              </a:ext>
            </a:extLst>
          </p:cNvPr>
          <p:cNvPicPr>
            <a:picLocks noChangeAspect="1"/>
          </p:cNvPicPr>
          <p:nvPr/>
        </p:nvPicPr>
        <p:blipFill>
          <a:blip r:embed="rId8"/>
          <a:stretch>
            <a:fillRect/>
          </a:stretch>
        </p:blipFill>
        <p:spPr>
          <a:xfrm>
            <a:off x="2461261" y="1029637"/>
            <a:ext cx="411480" cy="411480"/>
          </a:xfrm>
          <a:prstGeom prst="rect">
            <a:avLst/>
          </a:prstGeom>
        </p:spPr>
      </p:pic>
      <p:pic>
        <p:nvPicPr>
          <p:cNvPr id="193" name="wind" descr="Ic&#10;on of blowing wind inside a teal box with rounded corners" title="Graphic: Wimd">
            <a:extLst>
              <a:ext uri="{FF2B5EF4-FFF2-40B4-BE49-F238E27FC236}">
                <a16:creationId xmlns:a16="http://schemas.microsoft.com/office/drawing/2014/main" id="{48DED752-FEE6-8B45-A004-E89050ECF6FB}"/>
              </a:ext>
            </a:extLst>
          </p:cNvPr>
          <p:cNvPicPr>
            <a:picLocks noChangeAspect="1"/>
          </p:cNvPicPr>
          <p:nvPr/>
        </p:nvPicPr>
        <p:blipFill>
          <a:blip r:embed="rId9"/>
          <a:stretch>
            <a:fillRect/>
          </a:stretch>
        </p:blipFill>
        <p:spPr>
          <a:xfrm>
            <a:off x="2438716" y="1539045"/>
            <a:ext cx="416894" cy="411480"/>
          </a:xfrm>
          <a:prstGeom prst="rect">
            <a:avLst/>
          </a:prstGeom>
        </p:spPr>
      </p:pic>
      <p:pic>
        <p:nvPicPr>
          <p:cNvPr id="195" name="barrel" descr="Icon of a burn barrel in a navy blue box with rounded corners" title="Graphic: Burn barrel">
            <a:extLst>
              <a:ext uri="{FF2B5EF4-FFF2-40B4-BE49-F238E27FC236}">
                <a16:creationId xmlns:a16="http://schemas.microsoft.com/office/drawing/2014/main" id="{0715BCD1-47F0-BB46-9CF1-0CD815A6BD06}"/>
              </a:ext>
            </a:extLst>
          </p:cNvPr>
          <p:cNvPicPr>
            <a:picLocks noChangeAspect="1"/>
          </p:cNvPicPr>
          <p:nvPr/>
        </p:nvPicPr>
        <p:blipFill>
          <a:blip r:embed="rId10"/>
          <a:stretch>
            <a:fillRect/>
          </a:stretch>
        </p:blipFill>
        <p:spPr>
          <a:xfrm>
            <a:off x="2459774" y="2038143"/>
            <a:ext cx="411480" cy="411480"/>
          </a:xfrm>
          <a:prstGeom prst="rect">
            <a:avLst/>
          </a:prstGeom>
        </p:spPr>
      </p:pic>
      <p:pic>
        <p:nvPicPr>
          <p:cNvPr id="194" name="911" descr="Icon of hand holding a cell phone with 911 on screen, inside an orange box with rounded corners" title="Graphic: Call 911">
            <a:extLst>
              <a:ext uri="{FF2B5EF4-FFF2-40B4-BE49-F238E27FC236}">
                <a16:creationId xmlns:a16="http://schemas.microsoft.com/office/drawing/2014/main" id="{C0C51CBF-ABCA-A944-9264-3FF75FACABC7}"/>
              </a:ext>
            </a:extLst>
          </p:cNvPr>
          <p:cNvPicPr>
            <a:picLocks noChangeAspect="1"/>
          </p:cNvPicPr>
          <p:nvPr/>
        </p:nvPicPr>
        <p:blipFill>
          <a:blip r:embed="rId11"/>
          <a:stretch>
            <a:fillRect/>
          </a:stretch>
        </p:blipFill>
        <p:spPr>
          <a:xfrm>
            <a:off x="2464801" y="2512921"/>
            <a:ext cx="411480" cy="411480"/>
          </a:xfrm>
          <a:prstGeom prst="rect">
            <a:avLst/>
          </a:prstGeom>
        </p:spPr>
      </p:pic>
      <p:sp>
        <p:nvSpPr>
          <p:cNvPr id="61" name="address"/>
          <p:cNvSpPr txBox="1"/>
          <p:nvPr/>
        </p:nvSpPr>
        <p:spPr>
          <a:xfrm>
            <a:off x="470822" y="2998705"/>
            <a:ext cx="1223300" cy="415498"/>
          </a:xfrm>
          <a:prstGeom prst="rect">
            <a:avLst/>
          </a:prstGeom>
          <a:noFill/>
        </p:spPr>
        <p:txBody>
          <a:bodyPr wrap="square" lIns="0" tIns="0" rIns="0" bIns="0" rtlCol="0">
            <a:spAutoFit/>
          </a:bodyPr>
          <a:lstStyle/>
          <a:p>
            <a:pPr>
              <a:tabLst>
                <a:tab pos="1481138" algn="l"/>
              </a:tabLst>
            </a:pPr>
            <a:r>
              <a:rPr lang="en-US" sz="900" b="1" dirty="0"/>
              <a:t>Agency name</a:t>
            </a:r>
          </a:p>
          <a:p>
            <a:pPr>
              <a:tabLst>
                <a:tab pos="1481138" algn="l"/>
              </a:tabLst>
            </a:pPr>
            <a:r>
              <a:rPr lang="en-US" sz="900" dirty="0" err="1"/>
              <a:t>www.addresshere.gov</a:t>
            </a:r>
            <a:endParaRPr lang="en-US" sz="900" dirty="0"/>
          </a:p>
          <a:p>
            <a:pPr>
              <a:tabLst>
                <a:tab pos="1481138" algn="l"/>
              </a:tabLst>
            </a:pPr>
            <a:r>
              <a:rPr lang="en-US" sz="900" dirty="0"/>
              <a:t>Phone Number</a:t>
            </a:r>
          </a:p>
        </p:txBody>
      </p:sp>
      <p:sp>
        <p:nvSpPr>
          <p:cNvPr id="229" name="thank you">
            <a:extLst>
              <a:ext uri="{FF2B5EF4-FFF2-40B4-BE49-F238E27FC236}">
                <a16:creationId xmlns:a16="http://schemas.microsoft.com/office/drawing/2014/main" id="{D2A23CC1-5F80-AE40-9A87-681E8C3563B8}"/>
              </a:ext>
            </a:extLst>
          </p:cNvPr>
          <p:cNvSpPr txBox="1"/>
          <p:nvPr/>
        </p:nvSpPr>
        <p:spPr>
          <a:xfrm>
            <a:off x="2469230" y="3073212"/>
            <a:ext cx="2105580" cy="276999"/>
          </a:xfrm>
          <a:prstGeom prst="rect">
            <a:avLst/>
          </a:prstGeom>
          <a:noFill/>
        </p:spPr>
        <p:txBody>
          <a:bodyPr wrap="square" lIns="0" tIns="0" rIns="0" bIns="0" rtlCol="0">
            <a:spAutoFit/>
          </a:bodyPr>
          <a:lstStyle/>
          <a:p>
            <a:pPr algn="ctr">
              <a:tabLst>
                <a:tab pos="1481138" algn="l"/>
              </a:tabLst>
            </a:pPr>
            <a:r>
              <a:rPr lang="en-US" sz="900" b="1" dirty="0"/>
              <a:t>Thank you for your help in protecting our public lands from wildfires!</a:t>
            </a:r>
            <a:endParaRPr lang="en-US" sz="900" dirty="0"/>
          </a:p>
        </p:txBody>
      </p:sp>
      <p:cxnSp>
        <p:nvCxnSpPr>
          <p:cNvPr id="62" name="vertical trim line">
            <a:extLst>
              <a:ext uri="{FF2B5EF4-FFF2-40B4-BE49-F238E27FC236}">
                <a16:creationId xmlns:a16="http://schemas.microsoft.com/office/drawing/2014/main" id="{96F2FCF9-C3D5-1941-A4FE-7EE2A09C47EA}"/>
              </a:ext>
            </a:extLst>
          </p:cNvPr>
          <p:cNvCxnSpPr>
            <a:cxnSpLocks/>
          </p:cNvCxnSpPr>
          <p:nvPr/>
        </p:nvCxnSpPr>
        <p:spPr>
          <a:xfrm>
            <a:off x="5029200" y="457200"/>
            <a:ext cx="0" cy="6858000"/>
          </a:xfrm>
          <a:prstGeom prst="line">
            <a:avLst/>
          </a:prstGeom>
          <a:ln w="12700">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63" name="horizontal trim">
            <a:extLst>
              <a:ext uri="{FF2B5EF4-FFF2-40B4-BE49-F238E27FC236}">
                <a16:creationId xmlns:a16="http://schemas.microsoft.com/office/drawing/2014/main" id="{B902AB15-02FD-9842-B7D5-769F4805B5AD}"/>
              </a:ext>
            </a:extLst>
          </p:cNvPr>
          <p:cNvCxnSpPr/>
          <p:nvPr/>
        </p:nvCxnSpPr>
        <p:spPr>
          <a:xfrm>
            <a:off x="457200" y="3886200"/>
            <a:ext cx="9144000" cy="0"/>
          </a:xfrm>
          <a:prstGeom prst="line">
            <a:avLst/>
          </a:prstGeom>
          <a:ln w="12700">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pic>
        <p:nvPicPr>
          <p:cNvPr id="65" name="Green jagged border" descr="Jagged green background header" title="Jagged green background header">
            <a:extLst>
              <a:ext uri="{FF2B5EF4-FFF2-40B4-BE49-F238E27FC236}">
                <a16:creationId xmlns:a16="http://schemas.microsoft.com/office/drawing/2014/main" id="{2E767B07-2ECF-0D4A-A293-76896F235993}"/>
              </a:ext>
            </a:extLst>
          </p:cNvPr>
          <p:cNvPicPr>
            <a:picLocks noChangeAspect="1"/>
          </p:cNvPicPr>
          <p:nvPr/>
        </p:nvPicPr>
        <p:blipFill>
          <a:blip r:embed="rId3"/>
          <a:stretch>
            <a:fillRect/>
          </a:stretch>
        </p:blipFill>
        <p:spPr>
          <a:xfrm>
            <a:off x="5496607" y="535263"/>
            <a:ext cx="4096031" cy="469900"/>
          </a:xfrm>
          <a:prstGeom prst="rect">
            <a:avLst/>
          </a:prstGeom>
        </p:spPr>
      </p:pic>
      <p:sp>
        <p:nvSpPr>
          <p:cNvPr id="66" name="Now is notr">
            <a:extLst>
              <a:ext uri="{FF2B5EF4-FFF2-40B4-BE49-F238E27FC236}">
                <a16:creationId xmlns:a16="http://schemas.microsoft.com/office/drawing/2014/main" id="{12D0EBA0-2047-6441-BD7D-B4B257B6CE81}"/>
              </a:ext>
            </a:extLst>
          </p:cNvPr>
          <p:cNvSpPr txBox="1"/>
          <p:nvPr/>
        </p:nvSpPr>
        <p:spPr>
          <a:xfrm>
            <a:off x="5496607" y="549781"/>
            <a:ext cx="4096031" cy="307777"/>
          </a:xfrm>
          <a:prstGeom prst="rect">
            <a:avLst/>
          </a:prstGeom>
          <a:noFill/>
        </p:spPr>
        <p:txBody>
          <a:bodyPr wrap="square" lIns="0" tIns="0" rIns="0" bIns="0" rtlCol="0">
            <a:spAutoFit/>
          </a:bodyPr>
          <a:lstStyle/>
          <a:p>
            <a:pPr algn="ctr"/>
            <a:r>
              <a:rPr lang="en-US" b="1" dirty="0">
                <a:solidFill>
                  <a:schemeClr val="bg1"/>
                </a:solidFill>
              </a:rPr>
              <a:t>Now is not the time to take chances!</a:t>
            </a:r>
          </a:p>
        </p:txBody>
      </p:sp>
      <p:sp>
        <p:nvSpPr>
          <p:cNvPr id="67" name="1st column">
            <a:extLst>
              <a:ext uri="{FF2B5EF4-FFF2-40B4-BE49-F238E27FC236}">
                <a16:creationId xmlns:a16="http://schemas.microsoft.com/office/drawing/2014/main" id="{A1C15711-899A-E74B-9295-5FDE772F5186}"/>
              </a:ext>
            </a:extLst>
          </p:cNvPr>
          <p:cNvSpPr txBox="1"/>
          <p:nvPr/>
        </p:nvSpPr>
        <p:spPr>
          <a:xfrm>
            <a:off x="5942024" y="1155163"/>
            <a:ext cx="1452831" cy="1885131"/>
          </a:xfrm>
          <a:prstGeom prst="rect">
            <a:avLst/>
          </a:prstGeom>
          <a:noFill/>
        </p:spPr>
        <p:txBody>
          <a:bodyPr wrap="square" lIns="0" tIns="0" rIns="0" bIns="0" rtlCol="0">
            <a:spAutoFit/>
          </a:bodyPr>
          <a:lstStyle/>
          <a:p>
            <a:pPr>
              <a:lnSpc>
                <a:spcPts val="1000"/>
              </a:lnSpc>
              <a:spcBef>
                <a:spcPts val="900"/>
              </a:spcBef>
            </a:pPr>
            <a:r>
              <a:rPr lang="en-US" sz="900" dirty="0"/>
              <a:t>For current county fire restrictions, contact the Henry County Government.</a:t>
            </a:r>
          </a:p>
          <a:p>
            <a:pPr>
              <a:lnSpc>
                <a:spcPts val="1000"/>
              </a:lnSpc>
              <a:spcBef>
                <a:spcPts val="900"/>
              </a:spcBef>
            </a:pPr>
            <a:r>
              <a:rPr lang="en-US" sz="900" dirty="0"/>
              <a:t>Clear all flammable materials, such as dry leaves and dry grass, from around the fire.</a:t>
            </a:r>
          </a:p>
          <a:p>
            <a:pPr>
              <a:lnSpc>
                <a:spcPts val="1000"/>
              </a:lnSpc>
              <a:spcBef>
                <a:spcPts val="900"/>
              </a:spcBef>
            </a:pPr>
            <a:r>
              <a:rPr lang="en-US" sz="900" dirty="0"/>
              <a:t>Keep your burn pile well away from powerlines, trees and structures.</a:t>
            </a:r>
          </a:p>
          <a:p>
            <a:pPr>
              <a:lnSpc>
                <a:spcPts val="1000"/>
              </a:lnSpc>
              <a:spcBef>
                <a:spcPts val="900"/>
              </a:spcBef>
            </a:pPr>
            <a:r>
              <a:rPr lang="en-US" sz="900" dirty="0"/>
              <a:t>Have water and hand tools, such as a shovel and/or rake, available. </a:t>
            </a:r>
          </a:p>
        </p:txBody>
      </p:sp>
      <p:sp>
        <p:nvSpPr>
          <p:cNvPr id="68" name="2nd column">
            <a:extLst>
              <a:ext uri="{FF2B5EF4-FFF2-40B4-BE49-F238E27FC236}">
                <a16:creationId xmlns:a16="http://schemas.microsoft.com/office/drawing/2014/main" id="{51A14961-7C0A-834D-AB36-CBD8179C3357}"/>
              </a:ext>
            </a:extLst>
          </p:cNvPr>
          <p:cNvSpPr txBox="1"/>
          <p:nvPr/>
        </p:nvSpPr>
        <p:spPr>
          <a:xfrm>
            <a:off x="7958080" y="1132546"/>
            <a:ext cx="1637368" cy="1885131"/>
          </a:xfrm>
          <a:prstGeom prst="rect">
            <a:avLst/>
          </a:prstGeom>
          <a:noFill/>
        </p:spPr>
        <p:txBody>
          <a:bodyPr wrap="square" lIns="0" tIns="0" rIns="0" bIns="0" rtlCol="0">
            <a:spAutoFit/>
          </a:bodyPr>
          <a:lstStyle/>
          <a:p>
            <a:pPr>
              <a:lnSpc>
                <a:spcPts val="1000"/>
              </a:lnSpc>
              <a:spcBef>
                <a:spcPts val="900"/>
              </a:spcBef>
            </a:pPr>
            <a:r>
              <a:rPr lang="en-US" sz="900" dirty="0"/>
              <a:t>Have communication available or have someone nearby who can call for help in case of an emergency.</a:t>
            </a:r>
          </a:p>
          <a:p>
            <a:pPr>
              <a:lnSpc>
                <a:spcPts val="1000"/>
              </a:lnSpc>
              <a:spcBef>
                <a:spcPts val="900"/>
              </a:spcBef>
            </a:pPr>
            <a:r>
              <a:rPr lang="en-US" sz="900" dirty="0"/>
              <a:t>If it is dry and windy, postpone burning. Wait until the humidity is high and winds are calm.</a:t>
            </a:r>
          </a:p>
          <a:p>
            <a:pPr>
              <a:lnSpc>
                <a:spcPts val="1000"/>
              </a:lnSpc>
              <a:spcBef>
                <a:spcPts val="900"/>
              </a:spcBef>
            </a:pPr>
            <a:r>
              <a:rPr lang="en-US" sz="900" dirty="0"/>
              <a:t>When using a burn barrel, make sure it is in good condition and covered with a wire mesh screen.</a:t>
            </a:r>
          </a:p>
          <a:p>
            <a:pPr>
              <a:lnSpc>
                <a:spcPts val="1000"/>
              </a:lnSpc>
              <a:spcBef>
                <a:spcPts val="900"/>
              </a:spcBef>
            </a:pPr>
            <a:r>
              <a:rPr lang="en-US" sz="900" dirty="0"/>
              <a:t>Call 911 to report a wildfire. Be prepared to provide your location and contact information.</a:t>
            </a:r>
          </a:p>
        </p:txBody>
      </p:sp>
      <p:pic>
        <p:nvPicPr>
          <p:cNvPr id="69" name="call" descr="Icon of hand holding a cell phone in an orange box with rounded corners" title="Graphic: Phone">
            <a:extLst>
              <a:ext uri="{FF2B5EF4-FFF2-40B4-BE49-F238E27FC236}">
                <a16:creationId xmlns:a16="http://schemas.microsoft.com/office/drawing/2014/main" id="{E4910903-33D2-9540-8914-5837A0331A2E}"/>
              </a:ext>
            </a:extLst>
          </p:cNvPr>
          <p:cNvPicPr>
            <a:picLocks noChangeAspect="1"/>
          </p:cNvPicPr>
          <p:nvPr/>
        </p:nvPicPr>
        <p:blipFill>
          <a:blip r:embed="rId4"/>
          <a:stretch>
            <a:fillRect/>
          </a:stretch>
        </p:blipFill>
        <p:spPr>
          <a:xfrm>
            <a:off x="5481655" y="1122983"/>
            <a:ext cx="411480" cy="411480"/>
          </a:xfrm>
          <a:prstGeom prst="rect">
            <a:avLst/>
          </a:prstGeom>
        </p:spPr>
      </p:pic>
      <p:pic>
        <p:nvPicPr>
          <p:cNvPr id="70" name="clear" descr="Icon of a rake and flame inside a green box with rounded corners" title="Image: Clearing flammable materials">
            <a:extLst>
              <a:ext uri="{FF2B5EF4-FFF2-40B4-BE49-F238E27FC236}">
                <a16:creationId xmlns:a16="http://schemas.microsoft.com/office/drawing/2014/main" id="{7960AC9A-6A35-6341-9C82-78A7B547699A}"/>
              </a:ext>
            </a:extLst>
          </p:cNvPr>
          <p:cNvPicPr>
            <a:picLocks noChangeAspect="1"/>
          </p:cNvPicPr>
          <p:nvPr/>
        </p:nvPicPr>
        <p:blipFill>
          <a:blip r:embed="rId5"/>
          <a:stretch>
            <a:fillRect/>
          </a:stretch>
        </p:blipFill>
        <p:spPr>
          <a:xfrm>
            <a:off x="5477226" y="1618045"/>
            <a:ext cx="411480" cy="411480"/>
          </a:xfrm>
          <a:prstGeom prst="rect">
            <a:avLst/>
          </a:prstGeom>
        </p:spPr>
      </p:pic>
      <p:pic>
        <p:nvPicPr>
          <p:cNvPr id="71" name="power" descr="Icon of tree and powerline inside a purple box with rounded corners" title="Graphic: Tree and powerline">
            <a:extLst>
              <a:ext uri="{FF2B5EF4-FFF2-40B4-BE49-F238E27FC236}">
                <a16:creationId xmlns:a16="http://schemas.microsoft.com/office/drawing/2014/main" id="{FE4D22CB-A529-B142-823F-59E2AFE93E32}"/>
              </a:ext>
            </a:extLst>
          </p:cNvPr>
          <p:cNvPicPr>
            <a:picLocks noChangeAspect="1"/>
          </p:cNvPicPr>
          <p:nvPr/>
        </p:nvPicPr>
        <p:blipFill>
          <a:blip r:embed="rId6"/>
          <a:stretch>
            <a:fillRect/>
          </a:stretch>
        </p:blipFill>
        <p:spPr>
          <a:xfrm>
            <a:off x="5487706" y="2110009"/>
            <a:ext cx="411480" cy="411480"/>
          </a:xfrm>
          <a:prstGeom prst="rect">
            <a:avLst/>
          </a:prstGeom>
        </p:spPr>
      </p:pic>
      <p:pic>
        <p:nvPicPr>
          <p:cNvPr id="72" name="shovel" descr="Icon of shovel, bucket and hose inside a red box with rounded corners" title="Graphic: Shovel and hose">
            <a:extLst>
              <a:ext uri="{FF2B5EF4-FFF2-40B4-BE49-F238E27FC236}">
                <a16:creationId xmlns:a16="http://schemas.microsoft.com/office/drawing/2014/main" id="{ADC2C549-35A0-3341-91C5-4A26BE41AD5E}"/>
              </a:ext>
            </a:extLst>
          </p:cNvPr>
          <p:cNvPicPr>
            <a:picLocks noChangeAspect="1"/>
          </p:cNvPicPr>
          <p:nvPr/>
        </p:nvPicPr>
        <p:blipFill>
          <a:blip r:embed="rId7"/>
          <a:stretch>
            <a:fillRect/>
          </a:stretch>
        </p:blipFill>
        <p:spPr>
          <a:xfrm>
            <a:off x="5487706" y="2601516"/>
            <a:ext cx="411480" cy="411480"/>
          </a:xfrm>
          <a:prstGeom prst="rect">
            <a:avLst/>
          </a:prstGeom>
        </p:spPr>
      </p:pic>
      <p:pic>
        <p:nvPicPr>
          <p:cNvPr id="73" name="call 2" descr="Icon of a person with cell phone next to ear, inside a light blue box with rounded corners" title="Graphic: Person with call phone">
            <a:extLst>
              <a:ext uri="{FF2B5EF4-FFF2-40B4-BE49-F238E27FC236}">
                <a16:creationId xmlns:a16="http://schemas.microsoft.com/office/drawing/2014/main" id="{B958CCBB-0AF7-6040-8ED5-91B18580938F}"/>
              </a:ext>
            </a:extLst>
          </p:cNvPr>
          <p:cNvPicPr>
            <a:picLocks noChangeAspect="1"/>
          </p:cNvPicPr>
          <p:nvPr/>
        </p:nvPicPr>
        <p:blipFill>
          <a:blip r:embed="rId8"/>
          <a:stretch>
            <a:fillRect/>
          </a:stretch>
        </p:blipFill>
        <p:spPr>
          <a:xfrm>
            <a:off x="7481899" y="1104488"/>
            <a:ext cx="411480" cy="411480"/>
          </a:xfrm>
          <a:prstGeom prst="rect">
            <a:avLst/>
          </a:prstGeom>
        </p:spPr>
      </p:pic>
      <p:pic>
        <p:nvPicPr>
          <p:cNvPr id="74" name="wind" descr="Icon of blowing wind inside a teal box with rounded corners" title="Graphic: Wimd">
            <a:extLst>
              <a:ext uri="{FF2B5EF4-FFF2-40B4-BE49-F238E27FC236}">
                <a16:creationId xmlns:a16="http://schemas.microsoft.com/office/drawing/2014/main" id="{3A22CF8F-783B-6541-BA8E-100D9FC5E4B2}"/>
              </a:ext>
            </a:extLst>
          </p:cNvPr>
          <p:cNvPicPr>
            <a:picLocks noChangeAspect="1"/>
          </p:cNvPicPr>
          <p:nvPr/>
        </p:nvPicPr>
        <p:blipFill>
          <a:blip r:embed="rId9"/>
          <a:stretch>
            <a:fillRect/>
          </a:stretch>
        </p:blipFill>
        <p:spPr>
          <a:xfrm>
            <a:off x="7459354" y="1613896"/>
            <a:ext cx="416894" cy="411480"/>
          </a:xfrm>
          <a:prstGeom prst="rect">
            <a:avLst/>
          </a:prstGeom>
        </p:spPr>
      </p:pic>
      <p:pic>
        <p:nvPicPr>
          <p:cNvPr id="75" name="barrel" descr="Icon of a burn barrel in a navy blue box with rounded corners" title="Graphic: Burn barrel">
            <a:extLst>
              <a:ext uri="{FF2B5EF4-FFF2-40B4-BE49-F238E27FC236}">
                <a16:creationId xmlns:a16="http://schemas.microsoft.com/office/drawing/2014/main" id="{B879B6D0-1917-E045-9C6F-33F7A83A2604}"/>
              </a:ext>
            </a:extLst>
          </p:cNvPr>
          <p:cNvPicPr>
            <a:picLocks noChangeAspect="1"/>
          </p:cNvPicPr>
          <p:nvPr/>
        </p:nvPicPr>
        <p:blipFill>
          <a:blip r:embed="rId10"/>
          <a:stretch>
            <a:fillRect/>
          </a:stretch>
        </p:blipFill>
        <p:spPr>
          <a:xfrm>
            <a:off x="7480412" y="2112994"/>
            <a:ext cx="411480" cy="411480"/>
          </a:xfrm>
          <a:prstGeom prst="rect">
            <a:avLst/>
          </a:prstGeom>
        </p:spPr>
      </p:pic>
      <p:pic>
        <p:nvPicPr>
          <p:cNvPr id="76" name="911" descr="Icon of hand holding a cell phone with 911 on screen, inside an orange box with rounded corners" title="Graphic: Call 911">
            <a:extLst>
              <a:ext uri="{FF2B5EF4-FFF2-40B4-BE49-F238E27FC236}">
                <a16:creationId xmlns:a16="http://schemas.microsoft.com/office/drawing/2014/main" id="{7417CF03-3F9F-EA45-A7CD-712DEA236B12}"/>
              </a:ext>
            </a:extLst>
          </p:cNvPr>
          <p:cNvPicPr>
            <a:picLocks noChangeAspect="1"/>
          </p:cNvPicPr>
          <p:nvPr/>
        </p:nvPicPr>
        <p:blipFill>
          <a:blip r:embed="rId11"/>
          <a:stretch>
            <a:fillRect/>
          </a:stretch>
        </p:blipFill>
        <p:spPr>
          <a:xfrm>
            <a:off x="7485439" y="2587772"/>
            <a:ext cx="411480" cy="411480"/>
          </a:xfrm>
          <a:prstGeom prst="rect">
            <a:avLst/>
          </a:prstGeom>
        </p:spPr>
      </p:pic>
      <p:sp>
        <p:nvSpPr>
          <p:cNvPr id="77" name="address">
            <a:extLst>
              <a:ext uri="{FF2B5EF4-FFF2-40B4-BE49-F238E27FC236}">
                <a16:creationId xmlns:a16="http://schemas.microsoft.com/office/drawing/2014/main" id="{ED304AD7-DBD5-6246-B5F3-7483784A9B15}"/>
              </a:ext>
            </a:extLst>
          </p:cNvPr>
          <p:cNvSpPr txBox="1"/>
          <p:nvPr/>
        </p:nvSpPr>
        <p:spPr>
          <a:xfrm>
            <a:off x="5491460" y="3073556"/>
            <a:ext cx="1223300" cy="415498"/>
          </a:xfrm>
          <a:prstGeom prst="rect">
            <a:avLst/>
          </a:prstGeom>
          <a:noFill/>
        </p:spPr>
        <p:txBody>
          <a:bodyPr wrap="square" lIns="0" tIns="0" rIns="0" bIns="0" rtlCol="0">
            <a:spAutoFit/>
          </a:bodyPr>
          <a:lstStyle/>
          <a:p>
            <a:pPr>
              <a:tabLst>
                <a:tab pos="1481138" algn="l"/>
              </a:tabLst>
            </a:pPr>
            <a:r>
              <a:rPr lang="en-US" sz="900" b="1" dirty="0"/>
              <a:t>Agency name</a:t>
            </a:r>
          </a:p>
          <a:p>
            <a:pPr>
              <a:tabLst>
                <a:tab pos="1481138" algn="l"/>
              </a:tabLst>
            </a:pPr>
            <a:r>
              <a:rPr lang="en-US" sz="900" dirty="0" err="1"/>
              <a:t>www.addresshere.gov</a:t>
            </a:r>
            <a:endParaRPr lang="en-US" sz="900" dirty="0"/>
          </a:p>
          <a:p>
            <a:pPr>
              <a:tabLst>
                <a:tab pos="1481138" algn="l"/>
              </a:tabLst>
            </a:pPr>
            <a:r>
              <a:rPr lang="en-US" sz="900" dirty="0"/>
              <a:t>Phone Number</a:t>
            </a:r>
          </a:p>
        </p:txBody>
      </p:sp>
      <p:sp>
        <p:nvSpPr>
          <p:cNvPr id="78" name="thank you">
            <a:extLst>
              <a:ext uri="{FF2B5EF4-FFF2-40B4-BE49-F238E27FC236}">
                <a16:creationId xmlns:a16="http://schemas.microsoft.com/office/drawing/2014/main" id="{49CF5D00-9E08-194B-BB20-41EE01D4570F}"/>
              </a:ext>
            </a:extLst>
          </p:cNvPr>
          <p:cNvSpPr txBox="1"/>
          <p:nvPr/>
        </p:nvSpPr>
        <p:spPr>
          <a:xfrm>
            <a:off x="7489868" y="3148063"/>
            <a:ext cx="2105580" cy="276999"/>
          </a:xfrm>
          <a:prstGeom prst="rect">
            <a:avLst/>
          </a:prstGeom>
          <a:noFill/>
        </p:spPr>
        <p:txBody>
          <a:bodyPr wrap="square" lIns="0" tIns="0" rIns="0" bIns="0" rtlCol="0">
            <a:spAutoFit/>
          </a:bodyPr>
          <a:lstStyle/>
          <a:p>
            <a:pPr algn="ctr">
              <a:tabLst>
                <a:tab pos="1481138" algn="l"/>
              </a:tabLst>
            </a:pPr>
            <a:r>
              <a:rPr lang="en-US" sz="900" b="1" dirty="0"/>
              <a:t>Thank you for your help in protecting our public lands from wildfires!</a:t>
            </a:r>
            <a:endParaRPr lang="en-US" sz="900" dirty="0"/>
          </a:p>
        </p:txBody>
      </p:sp>
      <p:pic>
        <p:nvPicPr>
          <p:cNvPr id="79" name="Green jagged border" descr="Jagged green background header" title="Jagged green background header">
            <a:extLst>
              <a:ext uri="{FF2B5EF4-FFF2-40B4-BE49-F238E27FC236}">
                <a16:creationId xmlns:a16="http://schemas.microsoft.com/office/drawing/2014/main" id="{DBD40BD4-182D-E441-AF69-F68230B1A971}"/>
              </a:ext>
            </a:extLst>
          </p:cNvPr>
          <p:cNvPicPr>
            <a:picLocks noChangeAspect="1"/>
          </p:cNvPicPr>
          <p:nvPr/>
        </p:nvPicPr>
        <p:blipFill>
          <a:blip r:embed="rId3"/>
          <a:stretch>
            <a:fillRect/>
          </a:stretch>
        </p:blipFill>
        <p:spPr>
          <a:xfrm>
            <a:off x="488624" y="4409812"/>
            <a:ext cx="4096031" cy="469900"/>
          </a:xfrm>
          <a:prstGeom prst="rect">
            <a:avLst/>
          </a:prstGeom>
        </p:spPr>
      </p:pic>
      <p:sp>
        <p:nvSpPr>
          <p:cNvPr id="80" name="Now is notr">
            <a:extLst>
              <a:ext uri="{FF2B5EF4-FFF2-40B4-BE49-F238E27FC236}">
                <a16:creationId xmlns:a16="http://schemas.microsoft.com/office/drawing/2014/main" id="{E29A3A65-518B-1E40-B27F-C37A032534D6}"/>
              </a:ext>
            </a:extLst>
          </p:cNvPr>
          <p:cNvSpPr txBox="1"/>
          <p:nvPr/>
        </p:nvSpPr>
        <p:spPr>
          <a:xfrm>
            <a:off x="488624" y="4424330"/>
            <a:ext cx="4096031" cy="307777"/>
          </a:xfrm>
          <a:prstGeom prst="rect">
            <a:avLst/>
          </a:prstGeom>
          <a:noFill/>
        </p:spPr>
        <p:txBody>
          <a:bodyPr wrap="square" lIns="0" tIns="0" rIns="0" bIns="0" rtlCol="0">
            <a:spAutoFit/>
          </a:bodyPr>
          <a:lstStyle/>
          <a:p>
            <a:pPr algn="ctr"/>
            <a:r>
              <a:rPr lang="en-US" b="1" dirty="0">
                <a:solidFill>
                  <a:schemeClr val="bg1"/>
                </a:solidFill>
              </a:rPr>
              <a:t>Now is not the time to take chances!</a:t>
            </a:r>
          </a:p>
        </p:txBody>
      </p:sp>
      <p:sp>
        <p:nvSpPr>
          <p:cNvPr id="81" name="1st column">
            <a:extLst>
              <a:ext uri="{FF2B5EF4-FFF2-40B4-BE49-F238E27FC236}">
                <a16:creationId xmlns:a16="http://schemas.microsoft.com/office/drawing/2014/main" id="{62614FC9-C937-6541-8AA2-DA36419AE57C}"/>
              </a:ext>
            </a:extLst>
          </p:cNvPr>
          <p:cNvSpPr txBox="1"/>
          <p:nvPr/>
        </p:nvSpPr>
        <p:spPr>
          <a:xfrm>
            <a:off x="934041" y="5029712"/>
            <a:ext cx="1452831" cy="1885131"/>
          </a:xfrm>
          <a:prstGeom prst="rect">
            <a:avLst/>
          </a:prstGeom>
          <a:noFill/>
        </p:spPr>
        <p:txBody>
          <a:bodyPr wrap="square" lIns="0" tIns="0" rIns="0" bIns="0" rtlCol="0">
            <a:spAutoFit/>
          </a:bodyPr>
          <a:lstStyle/>
          <a:p>
            <a:pPr>
              <a:lnSpc>
                <a:spcPts val="1000"/>
              </a:lnSpc>
              <a:spcBef>
                <a:spcPts val="900"/>
              </a:spcBef>
            </a:pPr>
            <a:r>
              <a:rPr lang="en-US" sz="900" dirty="0"/>
              <a:t>For current county fire restrictions, contact the Henry County Government.</a:t>
            </a:r>
          </a:p>
          <a:p>
            <a:pPr>
              <a:lnSpc>
                <a:spcPts val="1000"/>
              </a:lnSpc>
              <a:spcBef>
                <a:spcPts val="900"/>
              </a:spcBef>
            </a:pPr>
            <a:r>
              <a:rPr lang="en-US" sz="900" dirty="0"/>
              <a:t>Clear all flammable materials, such as dry leaves and dry grass, from around the fire.</a:t>
            </a:r>
          </a:p>
          <a:p>
            <a:pPr>
              <a:lnSpc>
                <a:spcPts val="1000"/>
              </a:lnSpc>
              <a:spcBef>
                <a:spcPts val="900"/>
              </a:spcBef>
            </a:pPr>
            <a:r>
              <a:rPr lang="en-US" sz="900" dirty="0"/>
              <a:t>Keep your burn pile well away from powerlines, trees and structures.</a:t>
            </a:r>
          </a:p>
          <a:p>
            <a:pPr>
              <a:lnSpc>
                <a:spcPts val="1000"/>
              </a:lnSpc>
              <a:spcBef>
                <a:spcPts val="900"/>
              </a:spcBef>
            </a:pPr>
            <a:r>
              <a:rPr lang="en-US" sz="900" dirty="0"/>
              <a:t>Have water and hand tools, such as a shovel and/or rake, available. </a:t>
            </a:r>
          </a:p>
        </p:txBody>
      </p:sp>
      <p:sp>
        <p:nvSpPr>
          <p:cNvPr id="82" name="2nd column">
            <a:extLst>
              <a:ext uri="{FF2B5EF4-FFF2-40B4-BE49-F238E27FC236}">
                <a16:creationId xmlns:a16="http://schemas.microsoft.com/office/drawing/2014/main" id="{CB65EF79-878A-C548-8754-AC15E498C4E9}"/>
              </a:ext>
            </a:extLst>
          </p:cNvPr>
          <p:cNvSpPr txBox="1"/>
          <p:nvPr/>
        </p:nvSpPr>
        <p:spPr>
          <a:xfrm>
            <a:off x="2950097" y="5007095"/>
            <a:ext cx="1637368" cy="1885131"/>
          </a:xfrm>
          <a:prstGeom prst="rect">
            <a:avLst/>
          </a:prstGeom>
          <a:noFill/>
        </p:spPr>
        <p:txBody>
          <a:bodyPr wrap="square" lIns="0" tIns="0" rIns="0" bIns="0" rtlCol="0">
            <a:spAutoFit/>
          </a:bodyPr>
          <a:lstStyle/>
          <a:p>
            <a:pPr>
              <a:lnSpc>
                <a:spcPts val="1000"/>
              </a:lnSpc>
              <a:spcBef>
                <a:spcPts val="900"/>
              </a:spcBef>
            </a:pPr>
            <a:r>
              <a:rPr lang="en-US" sz="900" dirty="0"/>
              <a:t>Have communication available or have someone nearby who can call for help in case of an emergency.</a:t>
            </a:r>
          </a:p>
          <a:p>
            <a:pPr>
              <a:lnSpc>
                <a:spcPts val="1000"/>
              </a:lnSpc>
              <a:spcBef>
                <a:spcPts val="900"/>
              </a:spcBef>
            </a:pPr>
            <a:r>
              <a:rPr lang="en-US" sz="900" dirty="0"/>
              <a:t>If it is dry and windy, postpone burning. Wait until the humidity is high and winds are calm.</a:t>
            </a:r>
          </a:p>
          <a:p>
            <a:pPr>
              <a:lnSpc>
                <a:spcPts val="1000"/>
              </a:lnSpc>
              <a:spcBef>
                <a:spcPts val="900"/>
              </a:spcBef>
            </a:pPr>
            <a:r>
              <a:rPr lang="en-US" sz="900" dirty="0"/>
              <a:t>When using a burn barrel, make sure it is in good condition and covered with a wire mesh screen.</a:t>
            </a:r>
          </a:p>
          <a:p>
            <a:pPr>
              <a:lnSpc>
                <a:spcPts val="1000"/>
              </a:lnSpc>
              <a:spcBef>
                <a:spcPts val="900"/>
              </a:spcBef>
            </a:pPr>
            <a:r>
              <a:rPr lang="en-US" sz="900" dirty="0"/>
              <a:t>Call 911 to report a wildfire. Be prepared to provide your location and contact information.</a:t>
            </a:r>
          </a:p>
        </p:txBody>
      </p:sp>
      <p:pic>
        <p:nvPicPr>
          <p:cNvPr id="83" name="call" descr="Icon of hand holding a cell phone in an orange box with rounded corners" title="Graphic: Phone">
            <a:extLst>
              <a:ext uri="{FF2B5EF4-FFF2-40B4-BE49-F238E27FC236}">
                <a16:creationId xmlns:a16="http://schemas.microsoft.com/office/drawing/2014/main" id="{777B2A60-626C-2943-803C-FC4990F2283A}"/>
              </a:ext>
            </a:extLst>
          </p:cNvPr>
          <p:cNvPicPr>
            <a:picLocks noChangeAspect="1"/>
          </p:cNvPicPr>
          <p:nvPr/>
        </p:nvPicPr>
        <p:blipFill>
          <a:blip r:embed="rId4"/>
          <a:stretch>
            <a:fillRect/>
          </a:stretch>
        </p:blipFill>
        <p:spPr>
          <a:xfrm>
            <a:off x="473672" y="4997532"/>
            <a:ext cx="411480" cy="411480"/>
          </a:xfrm>
          <a:prstGeom prst="rect">
            <a:avLst/>
          </a:prstGeom>
        </p:spPr>
      </p:pic>
      <p:pic>
        <p:nvPicPr>
          <p:cNvPr id="85" name="clear" descr="Icon of a rake and flame inside a green box with rounded corners" title="Image: Clearing flammable materials">
            <a:extLst>
              <a:ext uri="{FF2B5EF4-FFF2-40B4-BE49-F238E27FC236}">
                <a16:creationId xmlns:a16="http://schemas.microsoft.com/office/drawing/2014/main" id="{A85CB7D6-8A97-C448-AF3A-EF8CC3C52892}"/>
              </a:ext>
            </a:extLst>
          </p:cNvPr>
          <p:cNvPicPr>
            <a:picLocks noChangeAspect="1"/>
          </p:cNvPicPr>
          <p:nvPr/>
        </p:nvPicPr>
        <p:blipFill>
          <a:blip r:embed="rId5"/>
          <a:stretch>
            <a:fillRect/>
          </a:stretch>
        </p:blipFill>
        <p:spPr>
          <a:xfrm>
            <a:off x="469243" y="5492594"/>
            <a:ext cx="411480" cy="411480"/>
          </a:xfrm>
          <a:prstGeom prst="rect">
            <a:avLst/>
          </a:prstGeom>
        </p:spPr>
      </p:pic>
      <p:pic>
        <p:nvPicPr>
          <p:cNvPr id="87" name="power" descr="Icon of tree and powerline inside a purple box with rounded corners" title="Graphic: Tree and powerline">
            <a:extLst>
              <a:ext uri="{FF2B5EF4-FFF2-40B4-BE49-F238E27FC236}">
                <a16:creationId xmlns:a16="http://schemas.microsoft.com/office/drawing/2014/main" id="{D4441D94-856C-F34A-9B3F-5E1DBDAE476E}"/>
              </a:ext>
            </a:extLst>
          </p:cNvPr>
          <p:cNvPicPr>
            <a:picLocks noChangeAspect="1"/>
          </p:cNvPicPr>
          <p:nvPr/>
        </p:nvPicPr>
        <p:blipFill>
          <a:blip r:embed="rId6"/>
          <a:stretch>
            <a:fillRect/>
          </a:stretch>
        </p:blipFill>
        <p:spPr>
          <a:xfrm>
            <a:off x="479723" y="5984558"/>
            <a:ext cx="411480" cy="411480"/>
          </a:xfrm>
          <a:prstGeom prst="rect">
            <a:avLst/>
          </a:prstGeom>
        </p:spPr>
      </p:pic>
      <p:pic>
        <p:nvPicPr>
          <p:cNvPr id="88" name="shovel" descr="Icon of shovel, bucket and hose inside a red box with rounded corners" title="Graphic: Shovel and hose">
            <a:extLst>
              <a:ext uri="{FF2B5EF4-FFF2-40B4-BE49-F238E27FC236}">
                <a16:creationId xmlns:a16="http://schemas.microsoft.com/office/drawing/2014/main" id="{B3D4A957-67D4-1441-854B-BA3DE7FE10C5}"/>
              </a:ext>
            </a:extLst>
          </p:cNvPr>
          <p:cNvPicPr>
            <a:picLocks noChangeAspect="1"/>
          </p:cNvPicPr>
          <p:nvPr/>
        </p:nvPicPr>
        <p:blipFill>
          <a:blip r:embed="rId7"/>
          <a:stretch>
            <a:fillRect/>
          </a:stretch>
        </p:blipFill>
        <p:spPr>
          <a:xfrm>
            <a:off x="479723" y="6476065"/>
            <a:ext cx="411480" cy="411480"/>
          </a:xfrm>
          <a:prstGeom prst="rect">
            <a:avLst/>
          </a:prstGeom>
        </p:spPr>
      </p:pic>
      <p:pic>
        <p:nvPicPr>
          <p:cNvPr id="89" name="call 2" descr="Icon of a person with cell phone next to ear, inside a light blue box with rounded corners" title="Graphic: Person with call phone">
            <a:extLst>
              <a:ext uri="{FF2B5EF4-FFF2-40B4-BE49-F238E27FC236}">
                <a16:creationId xmlns:a16="http://schemas.microsoft.com/office/drawing/2014/main" id="{0A3AE723-C6B4-2A43-AC99-B72F8068ADB3}"/>
              </a:ext>
            </a:extLst>
          </p:cNvPr>
          <p:cNvPicPr>
            <a:picLocks noChangeAspect="1"/>
          </p:cNvPicPr>
          <p:nvPr/>
        </p:nvPicPr>
        <p:blipFill>
          <a:blip r:embed="rId8"/>
          <a:stretch>
            <a:fillRect/>
          </a:stretch>
        </p:blipFill>
        <p:spPr>
          <a:xfrm>
            <a:off x="2473916" y="4979037"/>
            <a:ext cx="411480" cy="411480"/>
          </a:xfrm>
          <a:prstGeom prst="rect">
            <a:avLst/>
          </a:prstGeom>
        </p:spPr>
      </p:pic>
      <p:pic>
        <p:nvPicPr>
          <p:cNvPr id="90" name="wind" descr="Icon of blowing wind inside a teal box with rounded corners" title="Graphic: Wimd">
            <a:extLst>
              <a:ext uri="{FF2B5EF4-FFF2-40B4-BE49-F238E27FC236}">
                <a16:creationId xmlns:a16="http://schemas.microsoft.com/office/drawing/2014/main" id="{A190AEF6-EC81-FB44-92B1-C3154B938D93}"/>
              </a:ext>
            </a:extLst>
          </p:cNvPr>
          <p:cNvPicPr>
            <a:picLocks noChangeAspect="1"/>
          </p:cNvPicPr>
          <p:nvPr/>
        </p:nvPicPr>
        <p:blipFill>
          <a:blip r:embed="rId9"/>
          <a:stretch>
            <a:fillRect/>
          </a:stretch>
        </p:blipFill>
        <p:spPr>
          <a:xfrm>
            <a:off x="2451371" y="5488445"/>
            <a:ext cx="416894" cy="411480"/>
          </a:xfrm>
          <a:prstGeom prst="rect">
            <a:avLst/>
          </a:prstGeom>
        </p:spPr>
      </p:pic>
      <p:pic>
        <p:nvPicPr>
          <p:cNvPr id="92" name="barrel" descr="Icon of a burn barrel in a navy blue box with rounded corners" title="Graphic: Burn barrel">
            <a:extLst>
              <a:ext uri="{FF2B5EF4-FFF2-40B4-BE49-F238E27FC236}">
                <a16:creationId xmlns:a16="http://schemas.microsoft.com/office/drawing/2014/main" id="{49F51A77-9018-5F48-BE4F-3C87F376E212}"/>
              </a:ext>
            </a:extLst>
          </p:cNvPr>
          <p:cNvPicPr>
            <a:picLocks noChangeAspect="1"/>
          </p:cNvPicPr>
          <p:nvPr/>
        </p:nvPicPr>
        <p:blipFill>
          <a:blip r:embed="rId10"/>
          <a:stretch>
            <a:fillRect/>
          </a:stretch>
        </p:blipFill>
        <p:spPr>
          <a:xfrm>
            <a:off x="2472429" y="5987543"/>
            <a:ext cx="411480" cy="411480"/>
          </a:xfrm>
          <a:prstGeom prst="rect">
            <a:avLst/>
          </a:prstGeom>
        </p:spPr>
      </p:pic>
      <p:pic>
        <p:nvPicPr>
          <p:cNvPr id="93" name="911" descr="Icon of hand holding a cell phone with 911 on screen, inside an orange box with rounded corners" title="Graphic: Call 911">
            <a:extLst>
              <a:ext uri="{FF2B5EF4-FFF2-40B4-BE49-F238E27FC236}">
                <a16:creationId xmlns:a16="http://schemas.microsoft.com/office/drawing/2014/main" id="{FDD9FA79-B11E-7E45-B3DF-C980C79D8EF2}"/>
              </a:ext>
            </a:extLst>
          </p:cNvPr>
          <p:cNvPicPr>
            <a:picLocks noChangeAspect="1"/>
          </p:cNvPicPr>
          <p:nvPr/>
        </p:nvPicPr>
        <p:blipFill>
          <a:blip r:embed="rId11"/>
          <a:stretch>
            <a:fillRect/>
          </a:stretch>
        </p:blipFill>
        <p:spPr>
          <a:xfrm>
            <a:off x="2477456" y="6462321"/>
            <a:ext cx="411480" cy="411480"/>
          </a:xfrm>
          <a:prstGeom prst="rect">
            <a:avLst/>
          </a:prstGeom>
        </p:spPr>
      </p:pic>
      <p:sp>
        <p:nvSpPr>
          <p:cNvPr id="94" name="address">
            <a:extLst>
              <a:ext uri="{FF2B5EF4-FFF2-40B4-BE49-F238E27FC236}">
                <a16:creationId xmlns:a16="http://schemas.microsoft.com/office/drawing/2014/main" id="{887A1C43-02E4-E64E-8FD6-8334A4554CEF}"/>
              </a:ext>
            </a:extLst>
          </p:cNvPr>
          <p:cNvSpPr txBox="1"/>
          <p:nvPr/>
        </p:nvSpPr>
        <p:spPr>
          <a:xfrm>
            <a:off x="483477" y="6948105"/>
            <a:ext cx="1223300" cy="415498"/>
          </a:xfrm>
          <a:prstGeom prst="rect">
            <a:avLst/>
          </a:prstGeom>
          <a:noFill/>
        </p:spPr>
        <p:txBody>
          <a:bodyPr wrap="square" lIns="0" tIns="0" rIns="0" bIns="0" rtlCol="0">
            <a:spAutoFit/>
          </a:bodyPr>
          <a:lstStyle/>
          <a:p>
            <a:pPr>
              <a:tabLst>
                <a:tab pos="1481138" algn="l"/>
              </a:tabLst>
            </a:pPr>
            <a:r>
              <a:rPr lang="en-US" sz="900" b="1" dirty="0"/>
              <a:t>Agency name</a:t>
            </a:r>
          </a:p>
          <a:p>
            <a:pPr>
              <a:tabLst>
                <a:tab pos="1481138" algn="l"/>
              </a:tabLst>
            </a:pPr>
            <a:r>
              <a:rPr lang="en-US" sz="900" dirty="0" err="1"/>
              <a:t>www.addresshere.gov</a:t>
            </a:r>
            <a:endParaRPr lang="en-US" sz="900" dirty="0"/>
          </a:p>
          <a:p>
            <a:pPr>
              <a:tabLst>
                <a:tab pos="1481138" algn="l"/>
              </a:tabLst>
            </a:pPr>
            <a:r>
              <a:rPr lang="en-US" sz="900" dirty="0"/>
              <a:t>Phone Number</a:t>
            </a:r>
          </a:p>
        </p:txBody>
      </p:sp>
      <p:sp>
        <p:nvSpPr>
          <p:cNvPr id="95" name="thank you">
            <a:extLst>
              <a:ext uri="{FF2B5EF4-FFF2-40B4-BE49-F238E27FC236}">
                <a16:creationId xmlns:a16="http://schemas.microsoft.com/office/drawing/2014/main" id="{7CF19555-D6C2-6E49-A62F-63DC279EBA5C}"/>
              </a:ext>
            </a:extLst>
          </p:cNvPr>
          <p:cNvSpPr txBox="1"/>
          <p:nvPr/>
        </p:nvSpPr>
        <p:spPr>
          <a:xfrm>
            <a:off x="2481885" y="7022612"/>
            <a:ext cx="2105580" cy="276999"/>
          </a:xfrm>
          <a:prstGeom prst="rect">
            <a:avLst/>
          </a:prstGeom>
          <a:noFill/>
        </p:spPr>
        <p:txBody>
          <a:bodyPr wrap="square" lIns="0" tIns="0" rIns="0" bIns="0" rtlCol="0">
            <a:spAutoFit/>
          </a:bodyPr>
          <a:lstStyle/>
          <a:p>
            <a:pPr algn="ctr">
              <a:tabLst>
                <a:tab pos="1481138" algn="l"/>
              </a:tabLst>
            </a:pPr>
            <a:r>
              <a:rPr lang="en-US" sz="900" b="1" dirty="0"/>
              <a:t>Thank you for your help in protecting our public lands from wildfires!</a:t>
            </a:r>
            <a:endParaRPr lang="en-US" sz="900" dirty="0"/>
          </a:p>
        </p:txBody>
      </p:sp>
      <p:pic>
        <p:nvPicPr>
          <p:cNvPr id="96" name="Green jagged border" descr="Jagged green background header" title="Jagged green background header">
            <a:extLst>
              <a:ext uri="{FF2B5EF4-FFF2-40B4-BE49-F238E27FC236}">
                <a16:creationId xmlns:a16="http://schemas.microsoft.com/office/drawing/2014/main" id="{CAF8C5F6-F412-E647-A7F1-75B5A5451371}"/>
              </a:ext>
            </a:extLst>
          </p:cNvPr>
          <p:cNvPicPr>
            <a:picLocks noChangeAspect="1"/>
          </p:cNvPicPr>
          <p:nvPr/>
        </p:nvPicPr>
        <p:blipFill>
          <a:blip r:embed="rId3"/>
          <a:stretch>
            <a:fillRect/>
          </a:stretch>
        </p:blipFill>
        <p:spPr>
          <a:xfrm>
            <a:off x="5496607" y="4409812"/>
            <a:ext cx="4096031" cy="469900"/>
          </a:xfrm>
          <a:prstGeom prst="rect">
            <a:avLst/>
          </a:prstGeom>
        </p:spPr>
      </p:pic>
      <p:sp>
        <p:nvSpPr>
          <p:cNvPr id="97" name="Now is notr">
            <a:extLst>
              <a:ext uri="{FF2B5EF4-FFF2-40B4-BE49-F238E27FC236}">
                <a16:creationId xmlns:a16="http://schemas.microsoft.com/office/drawing/2014/main" id="{C3B52934-9219-564C-9770-08D937060268}"/>
              </a:ext>
            </a:extLst>
          </p:cNvPr>
          <p:cNvSpPr txBox="1"/>
          <p:nvPr/>
        </p:nvSpPr>
        <p:spPr>
          <a:xfrm>
            <a:off x="5496607" y="4424330"/>
            <a:ext cx="4096031" cy="307777"/>
          </a:xfrm>
          <a:prstGeom prst="rect">
            <a:avLst/>
          </a:prstGeom>
          <a:noFill/>
        </p:spPr>
        <p:txBody>
          <a:bodyPr wrap="square" lIns="0" tIns="0" rIns="0" bIns="0" rtlCol="0">
            <a:spAutoFit/>
          </a:bodyPr>
          <a:lstStyle/>
          <a:p>
            <a:pPr algn="ctr"/>
            <a:r>
              <a:rPr lang="en-US" b="1" dirty="0">
                <a:solidFill>
                  <a:schemeClr val="bg1"/>
                </a:solidFill>
              </a:rPr>
              <a:t>Now is not the time to take chances!</a:t>
            </a:r>
          </a:p>
        </p:txBody>
      </p:sp>
      <p:sp>
        <p:nvSpPr>
          <p:cNvPr id="98" name="1st column">
            <a:extLst>
              <a:ext uri="{FF2B5EF4-FFF2-40B4-BE49-F238E27FC236}">
                <a16:creationId xmlns:a16="http://schemas.microsoft.com/office/drawing/2014/main" id="{AFFCAE1B-32FA-EC46-A776-2256269947A2}"/>
              </a:ext>
            </a:extLst>
          </p:cNvPr>
          <p:cNvSpPr txBox="1"/>
          <p:nvPr/>
        </p:nvSpPr>
        <p:spPr>
          <a:xfrm>
            <a:off x="5942024" y="5029712"/>
            <a:ext cx="1452831" cy="1885131"/>
          </a:xfrm>
          <a:prstGeom prst="rect">
            <a:avLst/>
          </a:prstGeom>
          <a:noFill/>
        </p:spPr>
        <p:txBody>
          <a:bodyPr wrap="square" lIns="0" tIns="0" rIns="0" bIns="0" rtlCol="0">
            <a:spAutoFit/>
          </a:bodyPr>
          <a:lstStyle/>
          <a:p>
            <a:pPr>
              <a:lnSpc>
                <a:spcPts val="1000"/>
              </a:lnSpc>
              <a:spcBef>
                <a:spcPts val="900"/>
              </a:spcBef>
            </a:pPr>
            <a:r>
              <a:rPr lang="en-US" sz="900" dirty="0"/>
              <a:t>For current county fire restrictions, contact the Henry County Government.</a:t>
            </a:r>
          </a:p>
          <a:p>
            <a:pPr>
              <a:lnSpc>
                <a:spcPts val="1000"/>
              </a:lnSpc>
              <a:spcBef>
                <a:spcPts val="900"/>
              </a:spcBef>
            </a:pPr>
            <a:r>
              <a:rPr lang="en-US" sz="900" dirty="0"/>
              <a:t>Clear all flammable materials, such as dry leaves and dry grass, from around the fire.</a:t>
            </a:r>
          </a:p>
          <a:p>
            <a:pPr>
              <a:lnSpc>
                <a:spcPts val="1000"/>
              </a:lnSpc>
              <a:spcBef>
                <a:spcPts val="900"/>
              </a:spcBef>
            </a:pPr>
            <a:r>
              <a:rPr lang="en-US" sz="900" dirty="0"/>
              <a:t>Keep your burn pile well away from powerlines, trees and structures.</a:t>
            </a:r>
          </a:p>
          <a:p>
            <a:pPr>
              <a:lnSpc>
                <a:spcPts val="1000"/>
              </a:lnSpc>
              <a:spcBef>
                <a:spcPts val="900"/>
              </a:spcBef>
            </a:pPr>
            <a:r>
              <a:rPr lang="en-US" sz="900" dirty="0"/>
              <a:t>Have water and hand tools, such as a shovel and/or rake, available. </a:t>
            </a:r>
          </a:p>
        </p:txBody>
      </p:sp>
      <p:sp>
        <p:nvSpPr>
          <p:cNvPr id="99" name="2nd column">
            <a:extLst>
              <a:ext uri="{FF2B5EF4-FFF2-40B4-BE49-F238E27FC236}">
                <a16:creationId xmlns:a16="http://schemas.microsoft.com/office/drawing/2014/main" id="{9C6051CC-44E0-7240-987E-420D0A21400F}"/>
              </a:ext>
            </a:extLst>
          </p:cNvPr>
          <p:cNvSpPr txBox="1"/>
          <p:nvPr/>
        </p:nvSpPr>
        <p:spPr>
          <a:xfrm>
            <a:off x="7958080" y="5007095"/>
            <a:ext cx="1637368" cy="1885131"/>
          </a:xfrm>
          <a:prstGeom prst="rect">
            <a:avLst/>
          </a:prstGeom>
          <a:noFill/>
        </p:spPr>
        <p:txBody>
          <a:bodyPr wrap="square" lIns="0" tIns="0" rIns="0" bIns="0" rtlCol="0">
            <a:spAutoFit/>
          </a:bodyPr>
          <a:lstStyle/>
          <a:p>
            <a:pPr>
              <a:lnSpc>
                <a:spcPts val="1000"/>
              </a:lnSpc>
              <a:spcBef>
                <a:spcPts val="900"/>
              </a:spcBef>
            </a:pPr>
            <a:r>
              <a:rPr lang="en-US" sz="900" dirty="0"/>
              <a:t>Have communication available or have someone nearby who can call for help in case of an emergency.</a:t>
            </a:r>
          </a:p>
          <a:p>
            <a:pPr>
              <a:lnSpc>
                <a:spcPts val="1000"/>
              </a:lnSpc>
              <a:spcBef>
                <a:spcPts val="900"/>
              </a:spcBef>
            </a:pPr>
            <a:r>
              <a:rPr lang="en-US" sz="900" dirty="0"/>
              <a:t>If it is dry and windy, postpone burning. Wait until the humidity is high and winds are calm.</a:t>
            </a:r>
          </a:p>
          <a:p>
            <a:pPr>
              <a:lnSpc>
                <a:spcPts val="1000"/>
              </a:lnSpc>
              <a:spcBef>
                <a:spcPts val="900"/>
              </a:spcBef>
            </a:pPr>
            <a:r>
              <a:rPr lang="en-US" sz="900" dirty="0"/>
              <a:t>When using a burn barrel, make sure it is in good condition and covered with a wire mesh screen.</a:t>
            </a:r>
          </a:p>
          <a:p>
            <a:pPr>
              <a:lnSpc>
                <a:spcPts val="1000"/>
              </a:lnSpc>
              <a:spcBef>
                <a:spcPts val="900"/>
              </a:spcBef>
            </a:pPr>
            <a:r>
              <a:rPr lang="en-US" sz="900" dirty="0"/>
              <a:t>Call 911 to report a wildfire. Be prepared to provide your location and contact information.</a:t>
            </a:r>
          </a:p>
        </p:txBody>
      </p:sp>
      <p:pic>
        <p:nvPicPr>
          <p:cNvPr id="100" name="call" descr="Icon of hand holding a cell phone in an orange box with rounded corners" title="Graphic: Phone">
            <a:extLst>
              <a:ext uri="{FF2B5EF4-FFF2-40B4-BE49-F238E27FC236}">
                <a16:creationId xmlns:a16="http://schemas.microsoft.com/office/drawing/2014/main" id="{46856864-24EA-4A4A-8A40-33CB7929798E}"/>
              </a:ext>
            </a:extLst>
          </p:cNvPr>
          <p:cNvPicPr>
            <a:picLocks noChangeAspect="1"/>
          </p:cNvPicPr>
          <p:nvPr/>
        </p:nvPicPr>
        <p:blipFill>
          <a:blip r:embed="rId4"/>
          <a:stretch>
            <a:fillRect/>
          </a:stretch>
        </p:blipFill>
        <p:spPr>
          <a:xfrm>
            <a:off x="5481655" y="4997532"/>
            <a:ext cx="411480" cy="411480"/>
          </a:xfrm>
          <a:prstGeom prst="rect">
            <a:avLst/>
          </a:prstGeom>
        </p:spPr>
      </p:pic>
      <p:pic>
        <p:nvPicPr>
          <p:cNvPr id="101" name="clear" descr="Icon of a rake and flame inside a green box with rounded corners" title="Image: Clearing flammable materials">
            <a:extLst>
              <a:ext uri="{FF2B5EF4-FFF2-40B4-BE49-F238E27FC236}">
                <a16:creationId xmlns:a16="http://schemas.microsoft.com/office/drawing/2014/main" id="{D6A84796-9A86-8E4E-901B-CB353A31CFF7}"/>
              </a:ext>
            </a:extLst>
          </p:cNvPr>
          <p:cNvPicPr>
            <a:picLocks noChangeAspect="1"/>
          </p:cNvPicPr>
          <p:nvPr/>
        </p:nvPicPr>
        <p:blipFill>
          <a:blip r:embed="rId5"/>
          <a:stretch>
            <a:fillRect/>
          </a:stretch>
        </p:blipFill>
        <p:spPr>
          <a:xfrm>
            <a:off x="5477226" y="5492594"/>
            <a:ext cx="411480" cy="411480"/>
          </a:xfrm>
          <a:prstGeom prst="rect">
            <a:avLst/>
          </a:prstGeom>
        </p:spPr>
      </p:pic>
      <p:pic>
        <p:nvPicPr>
          <p:cNvPr id="102" name="power" descr="Icon of tree and powerline inside a purple box with rounded corners" title="Graphic: Tree and powerline">
            <a:extLst>
              <a:ext uri="{FF2B5EF4-FFF2-40B4-BE49-F238E27FC236}">
                <a16:creationId xmlns:a16="http://schemas.microsoft.com/office/drawing/2014/main" id="{948BAADC-717A-7C40-BE03-D83C131CF8AB}"/>
              </a:ext>
            </a:extLst>
          </p:cNvPr>
          <p:cNvPicPr>
            <a:picLocks noChangeAspect="1"/>
          </p:cNvPicPr>
          <p:nvPr/>
        </p:nvPicPr>
        <p:blipFill>
          <a:blip r:embed="rId6"/>
          <a:stretch>
            <a:fillRect/>
          </a:stretch>
        </p:blipFill>
        <p:spPr>
          <a:xfrm>
            <a:off x="5487706" y="5984558"/>
            <a:ext cx="411480" cy="411480"/>
          </a:xfrm>
          <a:prstGeom prst="rect">
            <a:avLst/>
          </a:prstGeom>
        </p:spPr>
      </p:pic>
      <p:pic>
        <p:nvPicPr>
          <p:cNvPr id="103" name="shovel" descr="Icon of shovel, bucket and hose inside a red box with rounded corners" title="Graphic: Shovel and hose">
            <a:extLst>
              <a:ext uri="{FF2B5EF4-FFF2-40B4-BE49-F238E27FC236}">
                <a16:creationId xmlns:a16="http://schemas.microsoft.com/office/drawing/2014/main" id="{3EE17F05-3386-8F4D-B47E-431EE1C7EB66}"/>
              </a:ext>
            </a:extLst>
          </p:cNvPr>
          <p:cNvPicPr>
            <a:picLocks noChangeAspect="1"/>
          </p:cNvPicPr>
          <p:nvPr/>
        </p:nvPicPr>
        <p:blipFill>
          <a:blip r:embed="rId7"/>
          <a:stretch>
            <a:fillRect/>
          </a:stretch>
        </p:blipFill>
        <p:spPr>
          <a:xfrm>
            <a:off x="5487706" y="6476065"/>
            <a:ext cx="411480" cy="411480"/>
          </a:xfrm>
          <a:prstGeom prst="rect">
            <a:avLst/>
          </a:prstGeom>
        </p:spPr>
      </p:pic>
      <p:pic>
        <p:nvPicPr>
          <p:cNvPr id="104" name="call 2" descr="Icon of a person with cell phone next to ear, inside a light blue box with rounded corners" title="Graphic: Person with call phone">
            <a:extLst>
              <a:ext uri="{FF2B5EF4-FFF2-40B4-BE49-F238E27FC236}">
                <a16:creationId xmlns:a16="http://schemas.microsoft.com/office/drawing/2014/main" id="{63823AD6-4A72-5745-920B-B59F792FF6FE}"/>
              </a:ext>
            </a:extLst>
          </p:cNvPr>
          <p:cNvPicPr>
            <a:picLocks noChangeAspect="1"/>
          </p:cNvPicPr>
          <p:nvPr/>
        </p:nvPicPr>
        <p:blipFill>
          <a:blip r:embed="rId8"/>
          <a:stretch>
            <a:fillRect/>
          </a:stretch>
        </p:blipFill>
        <p:spPr>
          <a:xfrm>
            <a:off x="7481899" y="4979037"/>
            <a:ext cx="411480" cy="411480"/>
          </a:xfrm>
          <a:prstGeom prst="rect">
            <a:avLst/>
          </a:prstGeom>
        </p:spPr>
      </p:pic>
      <p:pic>
        <p:nvPicPr>
          <p:cNvPr id="105" name="wind" descr="Icon of blowing wind inside a teal box with rounded corners" title="Graphic: Wimd">
            <a:extLst>
              <a:ext uri="{FF2B5EF4-FFF2-40B4-BE49-F238E27FC236}">
                <a16:creationId xmlns:a16="http://schemas.microsoft.com/office/drawing/2014/main" id="{1BA5F9F4-A785-954E-878C-B7EA1FD74DF8}"/>
              </a:ext>
            </a:extLst>
          </p:cNvPr>
          <p:cNvPicPr>
            <a:picLocks noChangeAspect="1"/>
          </p:cNvPicPr>
          <p:nvPr/>
        </p:nvPicPr>
        <p:blipFill>
          <a:blip r:embed="rId9"/>
          <a:stretch>
            <a:fillRect/>
          </a:stretch>
        </p:blipFill>
        <p:spPr>
          <a:xfrm>
            <a:off x="7459354" y="5488445"/>
            <a:ext cx="416894" cy="411480"/>
          </a:xfrm>
          <a:prstGeom prst="rect">
            <a:avLst/>
          </a:prstGeom>
        </p:spPr>
      </p:pic>
      <p:pic>
        <p:nvPicPr>
          <p:cNvPr id="106" name="barrel" descr="Icon of a burn barrel in a navy blue box with rounded corners" title="Graphic: Burn barrel">
            <a:extLst>
              <a:ext uri="{FF2B5EF4-FFF2-40B4-BE49-F238E27FC236}">
                <a16:creationId xmlns:a16="http://schemas.microsoft.com/office/drawing/2014/main" id="{939020FE-5F31-C04D-9A25-0B52257219A2}"/>
              </a:ext>
            </a:extLst>
          </p:cNvPr>
          <p:cNvPicPr>
            <a:picLocks noChangeAspect="1"/>
          </p:cNvPicPr>
          <p:nvPr/>
        </p:nvPicPr>
        <p:blipFill>
          <a:blip r:embed="rId10"/>
          <a:stretch>
            <a:fillRect/>
          </a:stretch>
        </p:blipFill>
        <p:spPr>
          <a:xfrm>
            <a:off x="7480412" y="5987543"/>
            <a:ext cx="411480" cy="411480"/>
          </a:xfrm>
          <a:prstGeom prst="rect">
            <a:avLst/>
          </a:prstGeom>
        </p:spPr>
      </p:pic>
      <p:pic>
        <p:nvPicPr>
          <p:cNvPr id="107" name="911" descr="Icon of hand holding a cell phone with 911 on screen, inside an orange box with rounded corners" title="Graphic: Call 911">
            <a:extLst>
              <a:ext uri="{FF2B5EF4-FFF2-40B4-BE49-F238E27FC236}">
                <a16:creationId xmlns:a16="http://schemas.microsoft.com/office/drawing/2014/main" id="{63677BF2-0232-184D-8D6B-C6B793940475}"/>
              </a:ext>
            </a:extLst>
          </p:cNvPr>
          <p:cNvPicPr>
            <a:picLocks noChangeAspect="1"/>
          </p:cNvPicPr>
          <p:nvPr/>
        </p:nvPicPr>
        <p:blipFill>
          <a:blip r:embed="rId11"/>
          <a:stretch>
            <a:fillRect/>
          </a:stretch>
        </p:blipFill>
        <p:spPr>
          <a:xfrm>
            <a:off x="7485439" y="6462321"/>
            <a:ext cx="411480" cy="411480"/>
          </a:xfrm>
          <a:prstGeom prst="rect">
            <a:avLst/>
          </a:prstGeom>
        </p:spPr>
      </p:pic>
      <p:sp>
        <p:nvSpPr>
          <p:cNvPr id="108" name="address">
            <a:extLst>
              <a:ext uri="{FF2B5EF4-FFF2-40B4-BE49-F238E27FC236}">
                <a16:creationId xmlns:a16="http://schemas.microsoft.com/office/drawing/2014/main" id="{D8461BFF-F6D9-3041-8B33-20D3459E46C9}"/>
              </a:ext>
            </a:extLst>
          </p:cNvPr>
          <p:cNvSpPr txBox="1"/>
          <p:nvPr/>
        </p:nvSpPr>
        <p:spPr>
          <a:xfrm>
            <a:off x="5491460" y="6948105"/>
            <a:ext cx="1223300" cy="415498"/>
          </a:xfrm>
          <a:prstGeom prst="rect">
            <a:avLst/>
          </a:prstGeom>
          <a:noFill/>
        </p:spPr>
        <p:txBody>
          <a:bodyPr wrap="square" lIns="0" tIns="0" rIns="0" bIns="0" rtlCol="0">
            <a:spAutoFit/>
          </a:bodyPr>
          <a:lstStyle/>
          <a:p>
            <a:pPr>
              <a:tabLst>
                <a:tab pos="1481138" algn="l"/>
              </a:tabLst>
            </a:pPr>
            <a:r>
              <a:rPr lang="en-US" sz="900" b="1" dirty="0"/>
              <a:t>Agency name</a:t>
            </a:r>
          </a:p>
          <a:p>
            <a:pPr>
              <a:tabLst>
                <a:tab pos="1481138" algn="l"/>
              </a:tabLst>
            </a:pPr>
            <a:r>
              <a:rPr lang="en-US" sz="900" dirty="0" err="1"/>
              <a:t>www.addresshere.gov</a:t>
            </a:r>
            <a:endParaRPr lang="en-US" sz="900" dirty="0"/>
          </a:p>
          <a:p>
            <a:pPr>
              <a:tabLst>
                <a:tab pos="1481138" algn="l"/>
              </a:tabLst>
            </a:pPr>
            <a:r>
              <a:rPr lang="en-US" sz="900" dirty="0"/>
              <a:t>Phone Number</a:t>
            </a:r>
          </a:p>
        </p:txBody>
      </p:sp>
      <p:sp>
        <p:nvSpPr>
          <p:cNvPr id="109" name="thank you">
            <a:extLst>
              <a:ext uri="{FF2B5EF4-FFF2-40B4-BE49-F238E27FC236}">
                <a16:creationId xmlns:a16="http://schemas.microsoft.com/office/drawing/2014/main" id="{915DE8D1-DDDA-E349-8B4A-2071214BE15A}"/>
              </a:ext>
            </a:extLst>
          </p:cNvPr>
          <p:cNvSpPr txBox="1"/>
          <p:nvPr/>
        </p:nvSpPr>
        <p:spPr>
          <a:xfrm>
            <a:off x="7489868" y="7022612"/>
            <a:ext cx="2105580" cy="276999"/>
          </a:xfrm>
          <a:prstGeom prst="rect">
            <a:avLst/>
          </a:prstGeom>
          <a:noFill/>
        </p:spPr>
        <p:txBody>
          <a:bodyPr wrap="square" lIns="0" tIns="0" rIns="0" bIns="0" rtlCol="0">
            <a:spAutoFit/>
          </a:bodyPr>
          <a:lstStyle/>
          <a:p>
            <a:pPr algn="ctr">
              <a:tabLst>
                <a:tab pos="1481138" algn="l"/>
              </a:tabLst>
            </a:pPr>
            <a:r>
              <a:rPr lang="en-US" sz="900" b="1" dirty="0"/>
              <a:t>Thank you for your help in protecting our public lands from wildfires!</a:t>
            </a:r>
            <a:endParaRPr lang="en-US" sz="900" dirty="0"/>
          </a:p>
        </p:txBody>
      </p:sp>
    </p:spTree>
    <p:extLst>
      <p:ext uri="{BB962C8B-B14F-4D97-AF65-F5344CB8AC3E}">
        <p14:creationId xmlns:p14="http://schemas.microsoft.com/office/powerpoint/2010/main" val="1015621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F269-9D70-714E-951B-A3C4CD05D7CC}"/>
              </a:ext>
            </a:extLst>
          </p:cNvPr>
          <p:cNvSpPr>
            <a:spLocks noGrp="1"/>
          </p:cNvSpPr>
          <p:nvPr>
            <p:ph type="title"/>
          </p:nvPr>
        </p:nvSpPr>
        <p:spPr/>
        <p:txBody>
          <a:bodyPr/>
          <a:lstStyle/>
          <a:p>
            <a:r>
              <a:rPr lang="en-US" dirty="0"/>
              <a:t>Oops debris card, accessible</a:t>
            </a:r>
          </a:p>
        </p:txBody>
      </p:sp>
      <p:sp>
        <p:nvSpPr>
          <p:cNvPr id="3" name="Content Placeholder 2">
            <a:extLst>
              <a:ext uri="{FF2B5EF4-FFF2-40B4-BE49-F238E27FC236}">
                <a16:creationId xmlns:a16="http://schemas.microsoft.com/office/drawing/2014/main" id="{53530ADA-FC66-F34C-B736-98FE9C6475E3}"/>
              </a:ext>
            </a:extLst>
          </p:cNvPr>
          <p:cNvSpPr>
            <a:spLocks noGrp="1"/>
          </p:cNvSpPr>
          <p:nvPr>
            <p:ph idx="1"/>
          </p:nvPr>
        </p:nvSpPr>
        <p:spPr>
          <a:xfrm>
            <a:off x="356470" y="1606656"/>
            <a:ext cx="4477681" cy="5437108"/>
          </a:xfrm>
        </p:spPr>
        <p:txBody>
          <a:bodyPr>
            <a:noAutofit/>
          </a:bodyPr>
          <a:lstStyle/>
          <a:p>
            <a:pPr marL="0" indent="0">
              <a:lnSpc>
                <a:spcPts val="1920"/>
              </a:lnSpc>
              <a:spcBef>
                <a:spcPts val="0"/>
              </a:spcBef>
              <a:buNone/>
            </a:pPr>
            <a:r>
              <a:rPr lang="en-US" sz="1200" dirty="0"/>
              <a:t>Side 1: </a:t>
            </a:r>
          </a:p>
          <a:p>
            <a:pPr marL="0" indent="0">
              <a:lnSpc>
                <a:spcPts val="1920"/>
              </a:lnSpc>
              <a:spcBef>
                <a:spcPts val="0"/>
              </a:spcBef>
              <a:buNone/>
            </a:pPr>
            <a:r>
              <a:rPr lang="en-US" sz="1200" dirty="0"/>
              <a:t>Image: "OOPS!" is in red, all caps sans serif bold font. "WAHT DID I DO WRONG" is is bold, call caps sans serif black font, stacked in two lines to the right of oops.</a:t>
            </a:r>
          </a:p>
          <a:p>
            <a:pPr marL="0" indent="0">
              <a:lnSpc>
                <a:spcPts val="1920"/>
              </a:lnSpc>
              <a:spcBef>
                <a:spcPts val="0"/>
              </a:spcBef>
              <a:buNone/>
            </a:pPr>
            <a:r>
              <a:rPr lang="en-US" sz="1200" dirty="0"/>
              <a:t>Image: Man with rake tending debris pile, with orange flame.</a:t>
            </a:r>
          </a:p>
          <a:p>
            <a:pPr marL="0" indent="0">
              <a:lnSpc>
                <a:spcPts val="1920"/>
              </a:lnSpc>
              <a:spcBef>
                <a:spcPts val="0"/>
              </a:spcBef>
              <a:buNone/>
            </a:pPr>
            <a:r>
              <a:rPr lang="en-US" sz="1200" dirty="0"/>
              <a:t>Next time, check with your county government or state forestry agency for current fire restrictions.</a:t>
            </a:r>
          </a:p>
          <a:p>
            <a:pPr marL="0" indent="0">
              <a:lnSpc>
                <a:spcPts val="1920"/>
              </a:lnSpc>
              <a:spcBef>
                <a:spcPts val="0"/>
              </a:spcBef>
              <a:buNone/>
            </a:pPr>
            <a:r>
              <a:rPr lang="en-US" sz="1200" dirty="0">
                <a:ea typeface="Arial Black" charset="0"/>
                <a:cs typeface="Arial Black" charset="0"/>
              </a:rPr>
              <a:t>Please note the following checked items:</a:t>
            </a:r>
          </a:p>
          <a:p>
            <a:pPr>
              <a:lnSpc>
                <a:spcPts val="1920"/>
              </a:lnSpc>
              <a:spcBef>
                <a:spcPts val="0"/>
              </a:spcBef>
            </a:pPr>
            <a:r>
              <a:rPr lang="en-US" sz="1200" dirty="0"/>
              <a:t>Your fire is located too close to woodlands and dry vegetation.</a:t>
            </a:r>
          </a:p>
          <a:p>
            <a:pPr>
              <a:lnSpc>
                <a:spcPts val="1920"/>
              </a:lnSpc>
              <a:spcBef>
                <a:spcPts val="0"/>
              </a:spcBef>
            </a:pPr>
            <a:r>
              <a:rPr lang="en-US" sz="1200" dirty="0"/>
              <a:t>You left your burn pile before it was completely dead out.</a:t>
            </a:r>
          </a:p>
          <a:p>
            <a:pPr>
              <a:lnSpc>
                <a:spcPts val="1920"/>
              </a:lnSpc>
              <a:spcBef>
                <a:spcPts val="0"/>
              </a:spcBef>
            </a:pPr>
            <a:r>
              <a:rPr lang="en-US" sz="1200" dirty="0"/>
              <a:t>You did not clear flammable vegetation from around the burn pile.</a:t>
            </a:r>
          </a:p>
          <a:p>
            <a:pPr>
              <a:lnSpc>
                <a:spcPts val="1920"/>
              </a:lnSpc>
              <a:spcBef>
                <a:spcPts val="0"/>
              </a:spcBef>
            </a:pPr>
            <a:r>
              <a:rPr lang="en-US" sz="1200" dirty="0"/>
              <a:t>You were burning BEFORE 4 p.m. from February 15 through April 30.</a:t>
            </a:r>
          </a:p>
          <a:p>
            <a:pPr>
              <a:lnSpc>
                <a:spcPts val="1920"/>
              </a:lnSpc>
              <a:spcBef>
                <a:spcPts val="0"/>
              </a:spcBef>
            </a:pPr>
            <a:r>
              <a:rPr lang="en-US" sz="1200" dirty="0"/>
              <a:t>Your burn pile was too close to trees, powerlines and structures.</a:t>
            </a:r>
          </a:p>
          <a:p>
            <a:pPr>
              <a:lnSpc>
                <a:spcPts val="1920"/>
              </a:lnSpc>
              <a:spcBef>
                <a:spcPts val="0"/>
              </a:spcBef>
            </a:pPr>
            <a:r>
              <a:rPr lang="en-US" sz="1200" dirty="0"/>
              <a:t>All fire is prohibited.</a:t>
            </a:r>
          </a:p>
          <a:p>
            <a:pPr>
              <a:lnSpc>
                <a:spcPts val="1920"/>
              </a:lnSpc>
              <a:spcBef>
                <a:spcPts val="0"/>
              </a:spcBef>
            </a:pPr>
            <a:r>
              <a:rPr lang="en-US" sz="1200" dirty="0"/>
              <a:t>Other</a:t>
            </a:r>
          </a:p>
          <a:p>
            <a:pPr marL="0" indent="0">
              <a:lnSpc>
                <a:spcPts val="1920"/>
              </a:lnSpc>
              <a:spcBef>
                <a:spcPts val="0"/>
              </a:spcBef>
              <a:buNone/>
            </a:pPr>
            <a:r>
              <a:rPr lang="en-US" sz="1200" dirty="0"/>
              <a:t>Image: 6 horizontal lines to fill in by hand</a:t>
            </a:r>
          </a:p>
          <a:p>
            <a:pPr marL="0" indent="0">
              <a:buNone/>
              <a:tabLst>
                <a:tab pos="1481138" algn="l"/>
              </a:tabLst>
            </a:pPr>
            <a:r>
              <a:rPr lang="en-US" sz="1200" b="1" dirty="0"/>
              <a:t>Agency name</a:t>
            </a:r>
          </a:p>
          <a:p>
            <a:pPr marL="0" indent="0">
              <a:buNone/>
              <a:tabLst>
                <a:tab pos="1481138" algn="l"/>
              </a:tabLst>
            </a:pPr>
            <a:r>
              <a:rPr lang="en-US" sz="1200" dirty="0" err="1"/>
              <a:t>www.addresshere.gov</a:t>
            </a:r>
            <a:endParaRPr lang="en-US" sz="1200" dirty="0"/>
          </a:p>
          <a:p>
            <a:pPr marL="0" indent="0">
              <a:buNone/>
              <a:tabLst>
                <a:tab pos="1481138" algn="l"/>
              </a:tabLst>
            </a:pPr>
            <a:r>
              <a:rPr lang="en-US" sz="1200" dirty="0"/>
              <a:t>Phone Number</a:t>
            </a:r>
          </a:p>
          <a:p>
            <a:pPr marL="0" indent="0">
              <a:lnSpc>
                <a:spcPts val="1920"/>
              </a:lnSpc>
              <a:spcBef>
                <a:spcPts val="0"/>
              </a:spcBef>
              <a:buNone/>
            </a:pPr>
            <a:endParaRPr lang="en-US" sz="1200" dirty="0"/>
          </a:p>
        </p:txBody>
      </p:sp>
      <p:sp>
        <p:nvSpPr>
          <p:cNvPr id="24" name="TextBox 23">
            <a:extLst>
              <a:ext uri="{FF2B5EF4-FFF2-40B4-BE49-F238E27FC236}">
                <a16:creationId xmlns:a16="http://schemas.microsoft.com/office/drawing/2014/main" id="{46DADCC0-C400-874A-B7FB-00BD87BDF136}"/>
              </a:ext>
            </a:extLst>
          </p:cNvPr>
          <p:cNvSpPr txBox="1"/>
          <p:nvPr/>
        </p:nvSpPr>
        <p:spPr>
          <a:xfrm>
            <a:off x="5221705" y="1395663"/>
            <a:ext cx="4480225" cy="5816977"/>
          </a:xfrm>
          <a:prstGeom prst="rect">
            <a:avLst/>
          </a:prstGeom>
          <a:noFill/>
        </p:spPr>
        <p:txBody>
          <a:bodyPr wrap="square" rtlCol="0">
            <a:spAutoFit/>
          </a:bodyPr>
          <a:lstStyle/>
          <a:p>
            <a:r>
              <a:rPr lang="en-US" sz="1200" dirty="0"/>
              <a:t>Side 2:</a:t>
            </a:r>
          </a:p>
          <a:p>
            <a:r>
              <a:rPr lang="en-US" sz="1200" dirty="0"/>
              <a:t>Image: Jagged green background header</a:t>
            </a:r>
          </a:p>
          <a:p>
            <a:r>
              <a:rPr lang="en-US" sz="1200" dirty="0"/>
              <a:t>Image: Icon of hand holding a cell phone in an orange box with rounded corners</a:t>
            </a:r>
          </a:p>
          <a:p>
            <a:r>
              <a:rPr lang="en-US" sz="1200" dirty="0"/>
              <a:t>For current county fire restrictions, contact the Henry County Government.</a:t>
            </a:r>
          </a:p>
          <a:p>
            <a:r>
              <a:rPr lang="en-US" sz="1200" dirty="0"/>
              <a:t>Image: Icon of a rake and flame inside a green box with rounded corners</a:t>
            </a:r>
          </a:p>
          <a:p>
            <a:r>
              <a:rPr lang="en-US" sz="1200" dirty="0"/>
              <a:t>Clear all flammable materials, such as dry leaves and dry grass, from around the fire.</a:t>
            </a:r>
          </a:p>
          <a:p>
            <a:r>
              <a:rPr lang="en-US" sz="1200" dirty="0"/>
              <a:t>Image: Icon of tree and powerline inside a purple box with rounded corners</a:t>
            </a:r>
          </a:p>
          <a:p>
            <a:r>
              <a:rPr lang="en-US" sz="1200" dirty="0"/>
              <a:t>Keep your burn pile well away from powerlines, trees and structures.</a:t>
            </a:r>
          </a:p>
          <a:p>
            <a:r>
              <a:rPr lang="en-US" sz="1200" dirty="0"/>
              <a:t>Image: Icon of shovel, bucket and hose inside a red box with rounded corners</a:t>
            </a:r>
          </a:p>
          <a:p>
            <a:r>
              <a:rPr lang="en-US" sz="1200" dirty="0"/>
              <a:t>Have water and hand tools, such as a shovel and/or rake, available. </a:t>
            </a:r>
          </a:p>
          <a:p>
            <a:r>
              <a:rPr lang="en-US" sz="1200" dirty="0"/>
              <a:t>Image: Icon of a person with cell phone next to ear, inside a light blue box with rounded corners</a:t>
            </a:r>
          </a:p>
          <a:p>
            <a:r>
              <a:rPr lang="en-US" sz="1200" dirty="0"/>
              <a:t>Have communication available or have someone nearby who can call for help in case of an emergency.</a:t>
            </a:r>
          </a:p>
          <a:p>
            <a:r>
              <a:rPr lang="en-US" sz="1200" dirty="0"/>
              <a:t>Image: Icon of blowing wind inside a teal box with rounded corners</a:t>
            </a:r>
          </a:p>
          <a:p>
            <a:r>
              <a:rPr lang="en-US" sz="1200" dirty="0"/>
              <a:t>If it is dry and windy, postpone burning. Wait until the humidity is high and winds are calm.</a:t>
            </a:r>
          </a:p>
          <a:p>
            <a:r>
              <a:rPr lang="en-US" sz="1200" dirty="0"/>
              <a:t>Image: Icon of a burn barrel in a navy blue box with rounded corners</a:t>
            </a:r>
          </a:p>
          <a:p>
            <a:r>
              <a:rPr lang="en-US" sz="1200" dirty="0"/>
              <a:t>When using a burn barrel, make sure it is in good condition and covered with a wire mesh screen.</a:t>
            </a:r>
          </a:p>
          <a:p>
            <a:r>
              <a:rPr lang="en-US" sz="1200" dirty="0"/>
              <a:t>Image: Icon of hand holding a cell phone with 911 on screen, inside an orange box with rounded corners</a:t>
            </a:r>
          </a:p>
          <a:p>
            <a:r>
              <a:rPr lang="en-US" sz="1200" dirty="0"/>
              <a:t>Call 911 to report a wildfire. Be prepared to provide your location and contact information.</a:t>
            </a:r>
          </a:p>
          <a:p>
            <a:r>
              <a:rPr lang="en-US" sz="1200" dirty="0"/>
              <a:t>Thank you for your help in protecting our public lands from wildfires!</a:t>
            </a:r>
          </a:p>
        </p:txBody>
      </p:sp>
    </p:spTree>
    <p:extLst>
      <p:ext uri="{BB962C8B-B14F-4D97-AF65-F5344CB8AC3E}">
        <p14:creationId xmlns:p14="http://schemas.microsoft.com/office/powerpoint/2010/main" val="1537267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3188</TotalTime>
  <Words>1773</Words>
  <Application>Microsoft Macintosh PowerPoint</Application>
  <PresentationFormat>Custom</PresentationFormat>
  <Paragraphs>132</Paragraphs>
  <Slides>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Arial Black</vt:lpstr>
      <vt:lpstr>Calibri</vt:lpstr>
      <vt:lpstr>Office Theme</vt:lpstr>
      <vt:lpstr>Opps What Did I Do Wrong Side 1</vt:lpstr>
      <vt:lpstr>PowerPoint Presentation</vt:lpstr>
      <vt:lpstr>Oops debris card, accessible</vt:lpstr>
    </vt:vector>
  </TitlesOfParts>
  <Manager>NWCG</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Oops what did I do wrong Card</dc:title>
  <dc:subject>Debris Burning</dc:subject>
  <dc:creator>Gwen Hensley</dc:creator>
  <cp:keywords>Debris Burning</cp:keywords>
  <dc:description/>
  <cp:lastModifiedBy>Gwen Hensley</cp:lastModifiedBy>
  <cp:revision>105</cp:revision>
  <cp:lastPrinted>2019-10-23T12:40:18Z</cp:lastPrinted>
  <dcterms:created xsi:type="dcterms:W3CDTF">2014-07-24T03:46:57Z</dcterms:created>
  <dcterms:modified xsi:type="dcterms:W3CDTF">2020-05-10T16:31:40Z</dcterms:modified>
  <cp:category>Debris Burning</cp:category>
</cp:coreProperties>
</file>