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6C00"/>
    <a:srgbClr val="0B56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p:restoredTop sz="93662"/>
  </p:normalViewPr>
  <p:slideViewPr>
    <p:cSldViewPr snapToGrid="0" snapToObjects="1">
      <p:cViewPr varScale="1">
        <p:scale>
          <a:sx n="79" d="100"/>
          <a:sy n="79" d="100"/>
        </p:scale>
        <p:origin x="1512" y="144"/>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4C3650-8856-3545-9BD3-665B5554708D}" type="datetimeFigureOut">
              <a:t>11/19/2018</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CE08BD-0FE1-FC4E-9058-14BD03EBCE5B}" type="slidenum">
              <a:t>‹#›</a:t>
            </a:fld>
            <a:endParaRPr lang="en-US"/>
          </a:p>
        </p:txBody>
      </p:sp>
    </p:spTree>
    <p:extLst>
      <p:ext uri="{BB962C8B-B14F-4D97-AF65-F5344CB8AC3E}">
        <p14:creationId xmlns:p14="http://schemas.microsoft.com/office/powerpoint/2010/main" val="38453201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10"/>
          </p:nvPr>
        </p:nvSpPr>
        <p:spPr/>
        <p:txBody>
          <a:bodyPr/>
          <a:lstStyle/>
          <a:p>
            <a:fld id="{C7CE08BD-0FE1-FC4E-9058-14BD03EBCE5B}" type="slidenum">
              <a:t>1</a:t>
            </a:fld>
            <a:endParaRPr lang="en-US"/>
          </a:p>
        </p:txBody>
      </p:sp>
    </p:spTree>
    <p:extLst>
      <p:ext uri="{BB962C8B-B14F-4D97-AF65-F5344CB8AC3E}">
        <p14:creationId xmlns:p14="http://schemas.microsoft.com/office/powerpoint/2010/main" val="1052208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855D333-D932-F045-A60D-556500EF67AE}" type="datetimeFigureOut">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169679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55D333-D932-F045-A60D-556500EF67AE}" type="datetimeFigureOut">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381971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8"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55D333-D932-F045-A60D-556500EF67AE}" type="datetimeFigureOut">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1041653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55D333-D932-F045-A60D-556500EF67AE}" type="datetimeFigureOut">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3852631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55D333-D932-F045-A60D-556500EF67AE}" type="datetimeFigureOut">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1831050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855D333-D932-F045-A60D-556500EF67AE}" type="datetimeFigureOut">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4100420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855D333-D932-F045-A60D-556500EF67AE}" type="datetimeFigureOut">
              <a:t>11/19/2018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1263609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855D333-D932-F045-A60D-556500EF67AE}" type="datetimeFigureOut">
              <a:t>11/19/2018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535892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5D333-D932-F045-A60D-556500EF67AE}" type="datetimeFigureOut">
              <a:t>11/19/2018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2118378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55D333-D932-F045-A60D-556500EF67AE}" type="datetimeFigureOut">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1766271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55D333-D932-F045-A60D-556500EF67AE}" type="datetimeFigureOut">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D70E5-9A3E-6C44-A7CF-58EB83BC4495}" type="slidenum">
              <a:t>‹#›</a:t>
            </a:fld>
            <a:endParaRPr lang="en-US"/>
          </a:p>
        </p:txBody>
      </p:sp>
    </p:spTree>
    <p:extLst>
      <p:ext uri="{BB962C8B-B14F-4D97-AF65-F5344CB8AC3E}">
        <p14:creationId xmlns:p14="http://schemas.microsoft.com/office/powerpoint/2010/main" val="3509984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7855D333-D932-F045-A60D-556500EF67AE}" type="datetimeFigureOut">
              <a:t>11/19/2018</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480D70E5-9A3E-6C44-A7CF-58EB83BC4495}" type="slidenum">
              <a:t>‹#›</a:t>
            </a:fld>
            <a:endParaRPr lang="en-US"/>
          </a:p>
        </p:txBody>
      </p:sp>
    </p:spTree>
    <p:extLst>
      <p:ext uri="{BB962C8B-B14F-4D97-AF65-F5344CB8AC3E}">
        <p14:creationId xmlns:p14="http://schemas.microsoft.com/office/powerpoint/2010/main" val="1661125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hidden="1">
            <a:extLst>
              <a:ext uri="{FF2B5EF4-FFF2-40B4-BE49-F238E27FC236}">
                <a16:creationId xmlns:a16="http://schemas.microsoft.com/office/drawing/2014/main" id="{0CAE2B8A-2FE8-B842-A2A4-CAB7D99A60C7}"/>
              </a:ext>
            </a:extLst>
          </p:cNvPr>
          <p:cNvSpPr>
            <a:spLocks noGrp="1"/>
          </p:cNvSpPr>
          <p:nvPr>
            <p:ph type="ctrTitle"/>
          </p:nvPr>
        </p:nvSpPr>
        <p:spPr/>
        <p:txBody>
          <a:bodyPr/>
          <a:lstStyle/>
          <a:p>
            <a:r>
              <a:rPr lang="en-US" dirty="0"/>
              <a:t>Mushroom gathering</a:t>
            </a:r>
          </a:p>
        </p:txBody>
      </p:sp>
      <p:pic>
        <p:nvPicPr>
          <p:cNvPr id="42" name="mushroom" descr="Matsutakev Mushroom photo, underside" title="Matsutakev Mushroom photo, underside"/>
          <p:cNvPicPr>
            <a:picLocks noChangeAspect="1"/>
          </p:cNvPicPr>
          <p:nvPr/>
        </p:nvPicPr>
        <p:blipFill rotWithShape="1">
          <a:blip r:embed="rId3">
            <a:extLst>
              <a:ext uri="{28A0092B-C50C-407E-A947-70E740481C1C}">
                <a14:useLocalDpi xmlns:a14="http://schemas.microsoft.com/office/drawing/2010/main" val="0"/>
              </a:ext>
            </a:extLst>
          </a:blip>
          <a:srcRect l="37102" r="6372" b="27526"/>
          <a:stretch/>
        </p:blipFill>
        <p:spPr>
          <a:xfrm>
            <a:off x="341531" y="373851"/>
            <a:ext cx="2780659" cy="2673902"/>
          </a:xfrm>
          <a:prstGeom prst="rect">
            <a:avLst/>
          </a:prstGeom>
          <a:ln>
            <a:solidFill>
              <a:schemeClr val="tx1"/>
            </a:solidFill>
          </a:ln>
        </p:spPr>
      </p:pic>
      <p:sp>
        <p:nvSpPr>
          <p:cNvPr id="24" name="proteja"/>
          <p:cNvSpPr txBox="1"/>
          <p:nvPr/>
        </p:nvSpPr>
        <p:spPr>
          <a:xfrm>
            <a:off x="3298586" y="261467"/>
            <a:ext cx="4161236" cy="2862322"/>
          </a:xfrm>
          <a:prstGeom prst="rect">
            <a:avLst/>
          </a:prstGeom>
          <a:noFill/>
        </p:spPr>
        <p:txBody>
          <a:bodyPr wrap="square" lIns="0" tIns="0" rIns="0" bIns="0" rtlCol="0">
            <a:spAutoFit/>
          </a:bodyPr>
          <a:lstStyle/>
          <a:p>
            <a:r>
              <a:rPr lang="es-PE" sz="2400" b="1" dirty="0"/>
              <a:t>¡Proteja el hogar de matsutake de los incendios forestales!  </a:t>
            </a:r>
          </a:p>
          <a:p>
            <a:pPr>
              <a:spcBef>
                <a:spcPts val="1200"/>
              </a:spcBef>
            </a:pPr>
            <a:r>
              <a:rPr lang="es-PE" sz="2400" b="1" dirty="0"/>
              <a:t>¡Proteja el privilegio de cosechar!</a:t>
            </a:r>
            <a:endParaRPr lang="en-US" sz="2400" b="1" dirty="0"/>
          </a:p>
          <a:p>
            <a:pPr>
              <a:spcBef>
                <a:spcPts val="1200"/>
              </a:spcBef>
            </a:pPr>
            <a:r>
              <a:rPr lang="es-PE" sz="1400" dirty="0"/>
              <a:t>Nuestros bosques son el hogar de </a:t>
            </a:r>
            <a:r>
              <a:rPr lang="es-PE" sz="1400" dirty="0" err="1"/>
              <a:t>matsutake</a:t>
            </a:r>
            <a:r>
              <a:rPr lang="es-PE" sz="1400" dirty="0"/>
              <a:t>, muy apreciado en todo el mundo por su sabor único. Debido al peligro de incendios, se debe tener extremo cuidado para evitar iniciar un incendio forestal, mientras se encuentra en el bosque.</a:t>
            </a:r>
            <a:endParaRPr lang="en-US" sz="1400" dirty="0"/>
          </a:p>
        </p:txBody>
      </p:sp>
      <p:pic>
        <p:nvPicPr>
          <p:cNvPr id="30" name="no flame" descr="Red prohibited slash circle over flame." title="Cero Incendio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531" y="3208575"/>
            <a:ext cx="1647398" cy="1647398"/>
          </a:xfrm>
          <a:prstGeom prst="rect">
            <a:avLst/>
          </a:prstGeom>
        </p:spPr>
      </p:pic>
      <p:sp>
        <p:nvSpPr>
          <p:cNvPr id="3" name="cero"/>
          <p:cNvSpPr txBox="1"/>
          <p:nvPr/>
        </p:nvSpPr>
        <p:spPr>
          <a:xfrm>
            <a:off x="2020200" y="3331227"/>
            <a:ext cx="5550716" cy="1354217"/>
          </a:xfrm>
          <a:prstGeom prst="rect">
            <a:avLst/>
          </a:prstGeom>
          <a:noFill/>
        </p:spPr>
        <p:txBody>
          <a:bodyPr wrap="square" lIns="0" tIns="0" rIns="0" bIns="0" rtlCol="0">
            <a:spAutoFit/>
          </a:bodyPr>
          <a:lstStyle/>
          <a:p>
            <a:pPr algn="ctr"/>
            <a:r>
              <a:rPr lang="en-US" sz="6600" dirty="0">
                <a:latin typeface="Impact"/>
                <a:cs typeface="Impact"/>
              </a:rPr>
              <a:t>CERO INCENDIOS</a:t>
            </a:r>
          </a:p>
          <a:p>
            <a:pPr algn="ctr"/>
            <a:r>
              <a:rPr lang="en-US" sz="2200" dirty="0" err="1">
                <a:latin typeface="Impact"/>
                <a:cs typeface="Impact"/>
              </a:rPr>
              <a:t>causados</a:t>
            </a:r>
            <a:r>
              <a:rPr lang="en-US" sz="2200" dirty="0">
                <a:latin typeface="Impact"/>
                <a:cs typeface="Impact"/>
              </a:rPr>
              <a:t> </a:t>
            </a:r>
            <a:r>
              <a:rPr lang="en-US" sz="2200" dirty="0" err="1">
                <a:latin typeface="Impact"/>
                <a:cs typeface="Impact"/>
              </a:rPr>
              <a:t>por</a:t>
            </a:r>
            <a:r>
              <a:rPr lang="en-US" sz="2200" dirty="0">
                <a:latin typeface="Impact"/>
                <a:cs typeface="Impact"/>
              </a:rPr>
              <a:t> el </a:t>
            </a:r>
            <a:r>
              <a:rPr lang="en-US" sz="2200" dirty="0" err="1">
                <a:latin typeface="Impact"/>
                <a:cs typeface="Impact"/>
              </a:rPr>
              <a:t>peligro</a:t>
            </a:r>
            <a:r>
              <a:rPr lang="en-US" sz="2200" dirty="0">
                <a:latin typeface="Impact"/>
                <a:cs typeface="Impact"/>
              </a:rPr>
              <a:t> de </a:t>
            </a:r>
            <a:r>
              <a:rPr lang="en-US" sz="2200" dirty="0" err="1">
                <a:latin typeface="Impact"/>
                <a:cs typeface="Impact"/>
              </a:rPr>
              <a:t>incendios</a:t>
            </a:r>
            <a:r>
              <a:rPr lang="en-US" sz="2200" dirty="0">
                <a:latin typeface="Impact"/>
                <a:cs typeface="Impact"/>
              </a:rPr>
              <a:t> </a:t>
            </a:r>
            <a:r>
              <a:rPr lang="en-US" sz="2200" dirty="0" err="1">
                <a:latin typeface="Impact"/>
                <a:cs typeface="Impact"/>
              </a:rPr>
              <a:t>forestales</a:t>
            </a:r>
            <a:r>
              <a:rPr lang="en-US" sz="2200" dirty="0">
                <a:latin typeface="Impact"/>
                <a:cs typeface="Impact"/>
              </a:rPr>
              <a:t>.</a:t>
            </a:r>
          </a:p>
        </p:txBody>
      </p:sp>
      <p:sp>
        <p:nvSpPr>
          <p:cNvPr id="8" name="todos">
            <a:extLst>
              <a:ext uri="{FF2B5EF4-FFF2-40B4-BE49-F238E27FC236}">
                <a16:creationId xmlns:a16="http://schemas.microsoft.com/office/drawing/2014/main" id="{A025BAF3-8812-784B-B238-091665A7C5B0}"/>
              </a:ext>
            </a:extLst>
          </p:cNvPr>
          <p:cNvSpPr txBox="1"/>
          <p:nvPr/>
        </p:nvSpPr>
        <p:spPr>
          <a:xfrm>
            <a:off x="388112" y="4861897"/>
            <a:ext cx="6971189" cy="462306"/>
          </a:xfrm>
          <a:prstGeom prst="rect">
            <a:avLst/>
          </a:prstGeom>
          <a:noFill/>
        </p:spPr>
        <p:txBody>
          <a:bodyPr wrap="square" lIns="0" tIns="0" rIns="0" bIns="0" rtlCol="0">
            <a:noAutofit/>
          </a:bodyPr>
          <a:lstStyle/>
          <a:p>
            <a:r>
              <a:rPr lang="es-PE" sz="1400" dirty="0"/>
              <a:t>Todos los incendios al aire libre están prohibidos en el Deschutes National Forest. No hay excepciones para los campamentos desarrollados o alojados.</a:t>
            </a:r>
            <a:endParaRPr lang="en-US" sz="1400" dirty="0"/>
          </a:p>
        </p:txBody>
      </p:sp>
      <p:sp>
        <p:nvSpPr>
          <p:cNvPr id="46" name="PERMITIDO &#10;PERMITIDO &#10;permido"/>
          <p:cNvSpPr txBox="1"/>
          <p:nvPr/>
        </p:nvSpPr>
        <p:spPr>
          <a:xfrm>
            <a:off x="388113" y="5405701"/>
            <a:ext cx="3458145" cy="404406"/>
          </a:xfrm>
          <a:prstGeom prst="rect">
            <a:avLst/>
          </a:prstGeom>
          <a:solidFill>
            <a:srgbClr val="006C00"/>
          </a:solidFill>
        </p:spPr>
        <p:txBody>
          <a:bodyPr wrap="square" rtlCol="0" anchor="b" anchorCtr="0">
            <a:spAutoFit/>
          </a:bodyPr>
          <a:lstStyle/>
          <a:p>
            <a:pPr algn="ctr">
              <a:lnSpc>
                <a:spcPts val="2400"/>
              </a:lnSpc>
            </a:pPr>
            <a:r>
              <a:rPr lang="en-US" sz="2400" b="1" dirty="0">
                <a:solidFill>
                  <a:schemeClr val="bg1"/>
                </a:solidFill>
              </a:rPr>
              <a:t>PERMITIDO</a:t>
            </a:r>
          </a:p>
        </p:txBody>
      </p:sp>
      <p:pic>
        <p:nvPicPr>
          <p:cNvPr id="40" name="car" descr="A figure smoking in a car with a green &quot; OK&quot; check mark. " title="Permitid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132" y="5868426"/>
            <a:ext cx="1658068" cy="1458033"/>
          </a:xfrm>
          <a:prstGeom prst="rect">
            <a:avLst/>
          </a:prstGeom>
        </p:spPr>
      </p:pic>
      <p:pic>
        <p:nvPicPr>
          <p:cNvPr id="26" name="boat" descr="A figure smoking in a boat with a green &quot;OK&quot; check mark. &#10;" title="Permitido"/>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39852" y="5868426"/>
            <a:ext cx="1706406" cy="1500539"/>
          </a:xfrm>
          <a:prstGeom prst="rect">
            <a:avLst/>
          </a:prstGeom>
        </p:spPr>
      </p:pic>
      <p:pic>
        <p:nvPicPr>
          <p:cNvPr id="38" name="cleared" descr="A figure smoking in a cleared area with a green &quot; OK&quot; check mark showing 3 feet on each side of the figure." title="Permitido"/>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1531" y="7511103"/>
            <a:ext cx="1678669" cy="1482899"/>
          </a:xfrm>
          <a:prstGeom prst="rect">
            <a:avLst/>
          </a:prstGeom>
        </p:spPr>
      </p:pic>
      <p:pic>
        <p:nvPicPr>
          <p:cNvPr id="39" name="camp" descr="A figure smoking in a developed campsite with a green &quot; OK&quot; check mark." title="Permitido"/>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39852" y="7486600"/>
            <a:ext cx="1706406" cy="1507402"/>
          </a:xfrm>
          <a:prstGeom prst="rect">
            <a:avLst/>
          </a:prstGeom>
        </p:spPr>
      </p:pic>
      <p:sp>
        <p:nvSpPr>
          <p:cNvPr id="41" name="TextBox 40" title="usted"/>
          <p:cNvSpPr txBox="1"/>
          <p:nvPr/>
        </p:nvSpPr>
        <p:spPr>
          <a:xfrm>
            <a:off x="341531" y="9082388"/>
            <a:ext cx="3504727" cy="615553"/>
          </a:xfrm>
          <a:prstGeom prst="rect">
            <a:avLst/>
          </a:prstGeom>
          <a:noFill/>
        </p:spPr>
        <p:txBody>
          <a:bodyPr wrap="square" lIns="0" tIns="0" rIns="0" bIns="0" rtlCol="0">
            <a:spAutoFit/>
          </a:bodyPr>
          <a:lstStyle/>
          <a:p>
            <a:r>
              <a:rPr lang="es-PE" sz="1000" dirty="0"/>
              <a:t>Usted puede fumar en un vehículo cerrado o en un edificio, en un campamento designado, en botes en los lagos y ríos, o mientras está detenido en un área de al menos 3 pies de diámetro libre de todo material inflamable.</a:t>
            </a:r>
            <a:endParaRPr lang="en-US" sz="1000" dirty="0"/>
          </a:p>
        </p:txBody>
      </p:sp>
      <p:sp>
        <p:nvSpPr>
          <p:cNvPr id="35" name="prohibido"/>
          <p:cNvSpPr txBox="1"/>
          <p:nvPr/>
        </p:nvSpPr>
        <p:spPr>
          <a:xfrm>
            <a:off x="4027013" y="5400117"/>
            <a:ext cx="3386021" cy="404406"/>
          </a:xfrm>
          <a:prstGeom prst="rect">
            <a:avLst/>
          </a:prstGeom>
          <a:solidFill>
            <a:srgbClr val="BA0000"/>
          </a:solidFill>
        </p:spPr>
        <p:txBody>
          <a:bodyPr wrap="square" rtlCol="0">
            <a:spAutoFit/>
          </a:bodyPr>
          <a:lstStyle/>
          <a:p>
            <a:pPr algn="ctr">
              <a:lnSpc>
                <a:spcPts val="2400"/>
              </a:lnSpc>
            </a:pPr>
            <a:r>
              <a:rPr lang="en-US" sz="2400" b="1" dirty="0">
                <a:solidFill>
                  <a:schemeClr val="bg1"/>
                </a:solidFill>
              </a:rPr>
              <a:t>PROHIBIDO</a:t>
            </a:r>
          </a:p>
        </p:txBody>
      </p:sp>
      <p:pic>
        <p:nvPicPr>
          <p:cNvPr id="23" name="no smoke" descr="Red circle and slash &#10;&quot;prohibited&quot; over cigarette." title="Prohibido"/>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80184" y="5899786"/>
            <a:ext cx="1084458" cy="1084458"/>
          </a:xfrm>
          <a:prstGeom prst="rect">
            <a:avLst/>
          </a:prstGeom>
        </p:spPr>
      </p:pic>
      <p:pic>
        <p:nvPicPr>
          <p:cNvPr id="25" name="campfire" descr="metalfirering.png" title="Campfire"/>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06945" y="7142726"/>
            <a:ext cx="838731" cy="816761"/>
          </a:xfrm>
          <a:prstGeom prst="rect">
            <a:avLst/>
          </a:prstGeom>
        </p:spPr>
      </p:pic>
      <p:pic>
        <p:nvPicPr>
          <p:cNvPr id="27" name="prohibited slash" descr="Red circle and slash &#10;&quot;prohibited&quot; over campfire." title="Prohibid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980184" y="7079507"/>
            <a:ext cx="1085593" cy="1085593"/>
          </a:xfrm>
          <a:prstGeom prst="rect">
            <a:avLst/>
          </a:prstGeom>
        </p:spPr>
      </p:pic>
      <p:sp>
        <p:nvSpPr>
          <p:cNvPr id="31" name="fumar"/>
          <p:cNvSpPr txBox="1"/>
          <p:nvPr/>
        </p:nvSpPr>
        <p:spPr>
          <a:xfrm>
            <a:off x="5112171" y="5956269"/>
            <a:ext cx="1219038" cy="2143749"/>
          </a:xfrm>
          <a:prstGeom prst="rect">
            <a:avLst/>
          </a:prstGeom>
          <a:noFill/>
        </p:spPr>
        <p:txBody>
          <a:bodyPr wrap="square" lIns="0" tIns="0" rIns="0" bIns="0" rtlCol="0">
            <a:spAutoFit/>
          </a:bodyPr>
          <a:lstStyle/>
          <a:p>
            <a:pPr marL="119063" indent="-119063">
              <a:lnSpc>
                <a:spcPts val="1100"/>
              </a:lnSpc>
              <a:spcBef>
                <a:spcPts val="500"/>
              </a:spcBef>
              <a:buFont typeface="Arial"/>
              <a:buChar char="•"/>
            </a:pPr>
            <a:r>
              <a:rPr lang="en-US" sz="1000" dirty="0" err="1"/>
              <a:t>Fumar</a:t>
            </a:r>
            <a:endParaRPr lang="en-US" sz="1000" dirty="0"/>
          </a:p>
          <a:p>
            <a:pPr marL="119063" indent="-119063">
              <a:lnSpc>
                <a:spcPts val="1100"/>
              </a:lnSpc>
              <a:spcBef>
                <a:spcPts val="500"/>
              </a:spcBef>
              <a:buFont typeface="Arial"/>
              <a:buChar char="•"/>
            </a:pPr>
            <a:r>
              <a:rPr lang="en-US" sz="1000" dirty="0" err="1"/>
              <a:t>Fogatas</a:t>
            </a:r>
            <a:endParaRPr lang="en-US" sz="1000" dirty="0"/>
          </a:p>
          <a:p>
            <a:pPr marL="119063" indent="-119063">
              <a:lnSpc>
                <a:spcPts val="1100"/>
              </a:lnSpc>
              <a:spcBef>
                <a:spcPts val="500"/>
              </a:spcBef>
              <a:buFont typeface="Arial"/>
              <a:buChar char="•"/>
            </a:pPr>
            <a:r>
              <a:rPr lang="en-US" sz="1000" dirty="0" err="1"/>
              <a:t>Alimentar</a:t>
            </a:r>
            <a:r>
              <a:rPr lang="en-US" sz="1000" dirty="0"/>
              <a:t> </a:t>
            </a:r>
            <a:r>
              <a:rPr lang="en-US" sz="1000" dirty="0" err="1"/>
              <a:t>fogatas</a:t>
            </a:r>
            <a:endParaRPr lang="en-US" sz="1000" dirty="0"/>
          </a:p>
          <a:p>
            <a:pPr marL="119063" indent="-119063">
              <a:lnSpc>
                <a:spcPts val="1100"/>
              </a:lnSpc>
              <a:spcBef>
                <a:spcPts val="500"/>
              </a:spcBef>
              <a:buFont typeface="Arial"/>
              <a:buChar char="•"/>
            </a:pPr>
            <a:r>
              <a:rPr lang="en-US" sz="1000" dirty="0" err="1"/>
              <a:t>Incendios</a:t>
            </a:r>
            <a:r>
              <a:rPr lang="en-US" sz="1000" dirty="0"/>
              <a:t> al </a:t>
            </a:r>
            <a:r>
              <a:rPr lang="en-US" sz="1000" dirty="0" err="1"/>
              <a:t>cocinar</a:t>
            </a:r>
            <a:endParaRPr lang="en-US" sz="1000" dirty="0"/>
          </a:p>
          <a:p>
            <a:pPr marL="119063" lvl="0" indent="-119063">
              <a:lnSpc>
                <a:spcPts val="1100"/>
              </a:lnSpc>
              <a:spcBef>
                <a:spcPts val="500"/>
              </a:spcBef>
              <a:buFont typeface="Arial"/>
              <a:buChar char="•"/>
            </a:pPr>
            <a:r>
              <a:rPr lang="en-US" sz="1000" dirty="0" err="1"/>
              <a:t>Fogatas</a:t>
            </a:r>
            <a:r>
              <a:rPr lang="en-US" sz="1000" dirty="0"/>
              <a:t> de </a:t>
            </a:r>
            <a:r>
              <a:rPr lang="en-US" sz="1000" dirty="0" err="1"/>
              <a:t>propano</a:t>
            </a:r>
            <a:r>
              <a:rPr lang="en-US" sz="1000" dirty="0"/>
              <a:t> </a:t>
            </a:r>
            <a:r>
              <a:rPr lang="en-US" sz="1000" dirty="0" err="1"/>
              <a:t>portátiles</a:t>
            </a:r>
            <a:endParaRPr lang="en-US" sz="1000" dirty="0"/>
          </a:p>
          <a:p>
            <a:pPr marL="119063" indent="-119063">
              <a:lnSpc>
                <a:spcPts val="1100"/>
              </a:lnSpc>
              <a:spcBef>
                <a:spcPts val="500"/>
              </a:spcBef>
              <a:buFont typeface="Arial"/>
              <a:buChar char="•"/>
            </a:pPr>
            <a:r>
              <a:rPr lang="en-US" sz="1000" dirty="0" err="1"/>
              <a:t>Fogatas</a:t>
            </a:r>
            <a:r>
              <a:rPr lang="en-US" sz="1000" dirty="0"/>
              <a:t> de </a:t>
            </a:r>
            <a:r>
              <a:rPr lang="en-US" sz="1000" dirty="0" err="1"/>
              <a:t>carbón</a:t>
            </a:r>
            <a:endParaRPr lang="en-US" sz="1000" dirty="0"/>
          </a:p>
          <a:p>
            <a:pPr marL="119063" lvl="0" indent="-119063">
              <a:lnSpc>
                <a:spcPts val="1100"/>
              </a:lnSpc>
              <a:spcBef>
                <a:spcPts val="500"/>
              </a:spcBef>
              <a:buFont typeface="Arial"/>
              <a:buChar char="•"/>
            </a:pPr>
            <a:r>
              <a:rPr lang="es-PE" sz="1000" dirty="0"/>
              <a:t>Estufas de partículas de leña o biomasa</a:t>
            </a:r>
            <a:endParaRPr lang="en-US" sz="1000" dirty="0"/>
          </a:p>
          <a:p>
            <a:pPr marL="119063" indent="-119063">
              <a:lnSpc>
                <a:spcPts val="1100"/>
              </a:lnSpc>
              <a:spcBef>
                <a:spcPts val="500"/>
              </a:spcBef>
              <a:buFont typeface="Arial"/>
              <a:buChar char="•"/>
            </a:pPr>
            <a:r>
              <a:rPr lang="es-PE" sz="1000" dirty="0"/>
              <a:t>Parrillas de gránulos de madera o </a:t>
            </a:r>
            <a:r>
              <a:rPr lang="es-PE" sz="1000" dirty="0" err="1"/>
              <a:t>ahumadores</a:t>
            </a:r>
            <a:r>
              <a:rPr lang="es-PE" sz="1000" dirty="0"/>
              <a:t>.</a:t>
            </a:r>
            <a:endParaRPr lang="en-US" sz="1000" dirty="0"/>
          </a:p>
        </p:txBody>
      </p:sp>
      <p:pic>
        <p:nvPicPr>
          <p:cNvPr id="33" name="grill" descr="Grill&#10;" title="Grill"/>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555784" y="5940749"/>
            <a:ext cx="698076" cy="874643"/>
          </a:xfrm>
          <a:prstGeom prst="rect">
            <a:avLst/>
          </a:prstGeom>
        </p:spPr>
      </p:pic>
      <p:pic>
        <p:nvPicPr>
          <p:cNvPr id="34" name="slash" descr="Red circle and slash &#10;&quot;prohibited&quot; over charcoal fires." title="Prohibid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52786" y="5890967"/>
            <a:ext cx="1110511" cy="1110511"/>
          </a:xfrm>
          <a:prstGeom prst="rect">
            <a:avLst/>
          </a:prstGeom>
        </p:spPr>
      </p:pic>
      <p:pic>
        <p:nvPicPr>
          <p:cNvPr id="28" name="charcoal" descr="Charcoal" title="Charcoal"/>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345024" y="7295159"/>
            <a:ext cx="1068010" cy="522854"/>
          </a:xfrm>
          <a:prstGeom prst="rect">
            <a:avLst/>
          </a:prstGeom>
        </p:spPr>
      </p:pic>
      <p:pic>
        <p:nvPicPr>
          <p:cNvPr id="29" name="slash" descr="Red circle and slash &#10;&quot;prohibited&quot; over open fires." title="Prohibid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32694" y="7051260"/>
            <a:ext cx="1092669" cy="1092669"/>
          </a:xfrm>
          <a:prstGeom prst="rect">
            <a:avLst/>
          </a:prstGeom>
        </p:spPr>
      </p:pic>
      <p:cxnSp>
        <p:nvCxnSpPr>
          <p:cNvPr id="4" name="Straight Connector 3" descr="Decorative line" title="Decorative line"/>
          <p:cNvCxnSpPr/>
          <p:nvPr/>
        </p:nvCxnSpPr>
        <p:spPr>
          <a:xfrm>
            <a:off x="4106945" y="8251544"/>
            <a:ext cx="3306294" cy="0"/>
          </a:xfrm>
          <a:prstGeom prst="line">
            <a:avLst/>
          </a:prstGeom>
          <a:ln w="38100" cmpd="sng">
            <a:solidFill>
              <a:srgbClr val="008000"/>
            </a:solidFill>
          </a:ln>
          <a:effectLst/>
        </p:spPr>
        <p:style>
          <a:lnRef idx="2">
            <a:schemeClr val="accent1"/>
          </a:lnRef>
          <a:fillRef idx="0">
            <a:schemeClr val="accent1"/>
          </a:fillRef>
          <a:effectRef idx="1">
            <a:schemeClr val="accent1"/>
          </a:effectRef>
          <a:fontRef idx="minor">
            <a:schemeClr val="tx1"/>
          </a:fontRef>
        </p:style>
      </p:cxnSp>
      <p:pic>
        <p:nvPicPr>
          <p:cNvPr id="18" name="shield" descr="Forest Service shield" title="Forest Service shield"/>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106945" y="8312955"/>
            <a:ext cx="531985" cy="566476"/>
          </a:xfrm>
          <a:prstGeom prst="rect">
            <a:avLst/>
          </a:prstGeom>
        </p:spPr>
      </p:pic>
      <p:sp>
        <p:nvSpPr>
          <p:cNvPr id="47" name="address"/>
          <p:cNvSpPr txBox="1">
            <a:spLocks/>
          </p:cNvSpPr>
          <p:nvPr/>
        </p:nvSpPr>
        <p:spPr>
          <a:xfrm>
            <a:off x="4106945" y="8868091"/>
            <a:ext cx="2116436" cy="808164"/>
          </a:xfrm>
          <a:prstGeom prst="rect">
            <a:avLst/>
          </a:prstGeom>
        </p:spPr>
        <p:txBody>
          <a:bodyPr vert="horz" lIns="0" tIns="0" rIns="0" bIns="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200"/>
              </a:lnSpc>
              <a:spcBef>
                <a:spcPts val="0"/>
              </a:spcBef>
              <a:buNone/>
              <a:tabLst>
                <a:tab pos="2001838" algn="l"/>
                <a:tab pos="3587750" algn="l"/>
              </a:tabLst>
            </a:pPr>
            <a:r>
              <a:rPr lang="en-US" sz="1000" dirty="0" err="1"/>
              <a:t>Crescent Ranger District Office</a:t>
            </a:r>
          </a:p>
          <a:p>
            <a:pPr marL="0" indent="0">
              <a:lnSpc>
                <a:spcPts val="1200"/>
              </a:lnSpc>
              <a:spcBef>
                <a:spcPts val="0"/>
              </a:spcBef>
              <a:buNone/>
              <a:tabLst>
                <a:tab pos="2001838" algn="l"/>
                <a:tab pos="3587750" algn="l"/>
              </a:tabLst>
            </a:pPr>
            <a:r>
              <a:rPr lang="en-US" sz="1000" dirty="0" err="1"/>
              <a:t>136471 Hwy 97 North</a:t>
            </a:r>
          </a:p>
          <a:p>
            <a:pPr marL="0" indent="0">
              <a:lnSpc>
                <a:spcPts val="1200"/>
              </a:lnSpc>
              <a:spcBef>
                <a:spcPts val="0"/>
              </a:spcBef>
              <a:buNone/>
              <a:tabLst>
                <a:tab pos="2001838" algn="l"/>
                <a:tab pos="3587750" algn="l"/>
              </a:tabLst>
            </a:pPr>
            <a:r>
              <a:rPr lang="en-US" sz="1000" dirty="0" err="1"/>
              <a:t>Crescent, OR 97733</a:t>
            </a:r>
          </a:p>
          <a:p>
            <a:pPr marL="0" indent="0">
              <a:lnSpc>
                <a:spcPts val="1200"/>
              </a:lnSpc>
              <a:spcBef>
                <a:spcPts val="0"/>
              </a:spcBef>
              <a:buNone/>
              <a:tabLst>
                <a:tab pos="2001838" algn="l"/>
                <a:tab pos="3587750" algn="l"/>
              </a:tabLst>
            </a:pPr>
            <a:r>
              <a:rPr lang="en-US" sz="1000" dirty="0" err="1"/>
              <a:t>541-433-3200</a:t>
            </a:r>
          </a:p>
          <a:p>
            <a:pPr marL="0" indent="0">
              <a:lnSpc>
                <a:spcPts val="1200"/>
              </a:lnSpc>
              <a:spcBef>
                <a:spcPts val="0"/>
              </a:spcBef>
              <a:buNone/>
              <a:tabLst>
                <a:tab pos="2001838" algn="l"/>
                <a:tab pos="3587750" algn="l"/>
              </a:tabLst>
            </a:pPr>
            <a:r>
              <a:rPr lang="en-US" sz="1000" dirty="0" err="1"/>
              <a:t>www.fs.usda.gov/deschutes</a:t>
            </a:r>
          </a:p>
        </p:txBody>
      </p:sp>
      <p:pic>
        <p:nvPicPr>
          <p:cNvPr id="52" name="deschutes" descr="Deschutes National Forest portal sign" title="Deschutes National Forest portal sign"/>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748219" y="8437951"/>
            <a:ext cx="1710372" cy="1182480"/>
          </a:xfrm>
          <a:prstGeom prst="rect">
            <a:avLst/>
          </a:prstGeom>
        </p:spPr>
      </p:pic>
    </p:spTree>
    <p:extLst>
      <p:ext uri="{BB962C8B-B14F-4D97-AF65-F5344CB8AC3E}">
        <p14:creationId xmlns:p14="http://schemas.microsoft.com/office/powerpoint/2010/main" val="1841129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528</TotalTime>
  <Words>189</Words>
  <Application>Microsoft Office PowerPoint</Application>
  <PresentationFormat>Custom</PresentationFormat>
  <Paragraphs>24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Impact</vt:lpstr>
      <vt:lpstr>Office Theme</vt:lpstr>
      <vt:lpstr>Mushroom gathering</vt:lpstr>
    </vt:vector>
  </TitlesOfParts>
  <Manager/>
  <Company>US Forest Service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Matsutake Mushroom FLyer, Spanish</dc:title>
  <dc:subject/>
  <dc:creator>Gwen Hensley</dc:creator>
  <cp:keywords>Restrictions</cp:keywords>
  <dc:description/>
  <cp:lastModifiedBy>dmshaffer</cp:lastModifiedBy>
  <cp:revision>44</cp:revision>
  <cp:lastPrinted>2015-08-28T17:28:31Z</cp:lastPrinted>
  <dcterms:created xsi:type="dcterms:W3CDTF">2015-07-20T22:47:26Z</dcterms:created>
  <dcterms:modified xsi:type="dcterms:W3CDTF">2018-11-19T23:04:39Z</dcterms:modified>
  <cp:category/>
</cp:coreProperties>
</file>