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6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8"/>
    <p:restoredTop sz="94643"/>
  </p:normalViewPr>
  <p:slideViewPr>
    <p:cSldViewPr snapToGrid="0" snapToObjects="1" showGuides="1">
      <p:cViewPr varScale="1">
        <p:scale>
          <a:sx n="56" d="100"/>
          <a:sy n="56" d="100"/>
        </p:scale>
        <p:origin x="1500" y="7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68A30-A33D-6748-BCBC-4AAEA2A54CD8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F1AD9-691F-0A4E-9130-56139B46F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9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 hidden="1">
            <a:extLst>
              <a:ext uri="{FF2B5EF4-FFF2-40B4-BE49-F238E27FC236}">
                <a16:creationId xmlns:a16="http://schemas.microsoft.com/office/drawing/2014/main" id="{4A62D7AF-86A8-A842-81DB-3B322799F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930" y="3240336"/>
            <a:ext cx="6606540" cy="1907610"/>
          </a:xfrm>
        </p:spPr>
        <p:txBody>
          <a:bodyPr/>
          <a:lstStyle/>
          <a:p>
            <a:r>
              <a:rPr lang="en-US" dirty="0"/>
              <a:t>Know before you go firewood</a:t>
            </a:r>
          </a:p>
        </p:txBody>
      </p:sp>
      <p:sp>
        <p:nvSpPr>
          <p:cNvPr id="29" name="green usda" descr="Green rectangle" title="Green rectangle"/>
          <p:cNvSpPr txBox="1"/>
          <p:nvPr/>
        </p:nvSpPr>
        <p:spPr>
          <a:xfrm>
            <a:off x="457200" y="457200"/>
            <a:ext cx="6858000" cy="411480"/>
          </a:xfrm>
          <a:prstGeom prst="rect">
            <a:avLst/>
          </a:prstGeom>
          <a:solidFill>
            <a:srgbClr val="056838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2700"/>
              </a:lnSpc>
            </a:pP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2" name="usda" descr="USDA logo&#10;" title="USDA 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00" y="509713"/>
            <a:ext cx="417776" cy="286383"/>
          </a:xfrm>
          <a:prstGeom prst="rect">
            <a:avLst/>
          </a:prstGeom>
        </p:spPr>
      </p:pic>
      <p:sp>
        <p:nvSpPr>
          <p:cNvPr id="3" name="usdantext"/>
          <p:cNvSpPr txBox="1"/>
          <p:nvPr/>
        </p:nvSpPr>
        <p:spPr>
          <a:xfrm>
            <a:off x="979374" y="679257"/>
            <a:ext cx="405771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United States Department of Agriculture</a:t>
            </a:r>
          </a:p>
        </p:txBody>
      </p:sp>
      <p:pic>
        <p:nvPicPr>
          <p:cNvPr id="12" name="know" descr="A red chainsaw next to a couple of logs. " title="Know Before You Go 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5750"/>
            <a:ext cx="3653389" cy="1673115"/>
          </a:xfrm>
          <a:prstGeom prst="rect">
            <a:avLst/>
          </a:prstGeom>
        </p:spPr>
      </p:pic>
      <p:sp>
        <p:nvSpPr>
          <p:cNvPr id="4" name="gather"/>
          <p:cNvSpPr txBox="1"/>
          <p:nvPr/>
        </p:nvSpPr>
        <p:spPr>
          <a:xfrm>
            <a:off x="4313238" y="1037671"/>
            <a:ext cx="2924020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/>
              <a:t>Gathering Firewood for Personal Use</a:t>
            </a:r>
            <a:endParaRPr lang="en-US" sz="4000" dirty="0"/>
          </a:p>
        </p:txBody>
      </p:sp>
      <p:sp>
        <p:nvSpPr>
          <p:cNvPr id="25" name="hot"/>
          <p:cNvSpPr txBox="1"/>
          <p:nvPr/>
        </p:nvSpPr>
        <p:spPr>
          <a:xfrm>
            <a:off x="474658" y="2972391"/>
            <a:ext cx="676205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Hot, windy days and drought conditions require an extra level of awareness and safety. You can help prevent wildfires by following these tips.</a:t>
            </a:r>
          </a:p>
        </p:txBody>
      </p:sp>
      <p:sp>
        <p:nvSpPr>
          <p:cNvPr id="5" name="before" descr="Text: Before You Go on a green rectangle background.  " title="Before You Go"/>
          <p:cNvSpPr txBox="1"/>
          <p:nvPr/>
        </p:nvSpPr>
        <p:spPr>
          <a:xfrm>
            <a:off x="528928" y="3644960"/>
            <a:ext cx="3163375" cy="307777"/>
          </a:xfrm>
          <a:prstGeom prst="rect">
            <a:avLst/>
          </a:prstGeom>
          <a:solidFill>
            <a:srgbClr val="056838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000" b="1" dirty="0">
                <a:solidFill>
                  <a:schemeClr val="bg1"/>
                </a:solidFill>
              </a:rPr>
              <a:t>BEFORE YOU GO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7" name="map" descr="Blue map icon with a green dotted line and a balloon at the end point." title="Ma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65" y="4157268"/>
            <a:ext cx="1153323" cy="1153323"/>
          </a:xfrm>
          <a:prstGeom prst="rect">
            <a:avLst/>
          </a:prstGeom>
        </p:spPr>
      </p:pic>
      <p:sp>
        <p:nvSpPr>
          <p:cNvPr id="6" name="get msp"/>
          <p:cNvSpPr txBox="1"/>
          <p:nvPr/>
        </p:nvSpPr>
        <p:spPr>
          <a:xfrm>
            <a:off x="1863150" y="4062524"/>
            <a:ext cx="1834790" cy="1467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800000"/>
                </a:solidFill>
              </a:rPr>
              <a:t>Get a permit</a:t>
            </a:r>
          </a:p>
          <a:p>
            <a:r>
              <a:rPr lang="en-US" sz="1800" b="1" dirty="0">
                <a:solidFill>
                  <a:srgbClr val="800000"/>
                </a:solidFill>
              </a:rPr>
              <a:t>and</a:t>
            </a:r>
            <a:r>
              <a:rPr lang="en-US" b="1" dirty="0">
                <a:solidFill>
                  <a:srgbClr val="800000"/>
                </a:solidFill>
              </a:rPr>
              <a:t> </a:t>
            </a:r>
            <a:r>
              <a:rPr lang="en-US" sz="1800" b="1" dirty="0">
                <a:solidFill>
                  <a:srgbClr val="800000"/>
                </a:solidFill>
              </a:rPr>
              <a:t>a map.</a:t>
            </a:r>
          </a:p>
          <a:p>
            <a:pPr>
              <a:spcBef>
                <a:spcPts val="400"/>
              </a:spcBef>
            </a:pPr>
            <a:r>
              <a:rPr lang="en-US" sz="1400" dirty="0"/>
              <a:t>Know where you can gather firewood on public lands, and check for any fire restrictions.</a:t>
            </a:r>
          </a:p>
        </p:txBody>
      </p:sp>
      <p:sp>
        <p:nvSpPr>
          <p:cNvPr id="8" name="check"/>
          <p:cNvSpPr txBox="1"/>
          <p:nvPr/>
        </p:nvSpPr>
        <p:spPr>
          <a:xfrm>
            <a:off x="474658" y="5709836"/>
            <a:ext cx="1903674" cy="14055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800000"/>
                </a:solidFill>
              </a:rPr>
              <a:t>Check the weather.</a:t>
            </a:r>
          </a:p>
          <a:p>
            <a:pPr>
              <a:spcBef>
                <a:spcPts val="400"/>
              </a:spcBef>
            </a:pPr>
            <a:r>
              <a:rPr lang="en-US" sz="1400" dirty="0"/>
              <a:t>Postpone cutting on hot, dry and windy days. Watch for fire danger ratings and red </a:t>
            </a:r>
          </a:p>
          <a:p>
            <a:r>
              <a:rPr lang="en-US" sz="1400" dirty="0"/>
              <a:t>flag warnings.</a:t>
            </a:r>
          </a:p>
        </p:txBody>
      </p:sp>
      <p:pic>
        <p:nvPicPr>
          <p:cNvPr id="9" name="weasther pict" descr="Weather icon consisting of circling lines indicating wind, icon of a thermometer, and the sun." title="Check the Weather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076" y="5626797"/>
            <a:ext cx="1347726" cy="1522808"/>
          </a:xfrm>
          <a:prstGeom prst="rect">
            <a:avLst/>
          </a:prstGeom>
        </p:spPr>
      </p:pic>
      <p:pic>
        <p:nvPicPr>
          <p:cNvPr id="28" name="weasther art" descr="Greeb shovel and red fire extinguisher icons." title="Be Ready To Put Out Your Fir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856" y="7715678"/>
            <a:ext cx="1536700" cy="1422400"/>
          </a:xfrm>
          <a:prstGeom prst="rect">
            <a:avLst/>
          </a:prstGeom>
        </p:spPr>
      </p:pic>
      <p:sp>
        <p:nvSpPr>
          <p:cNvPr id="26" name="stage" descr="Text: Stage one fire restrictions on a red rectangle background." title="Stage 1 Fire Restrictions"/>
          <p:cNvSpPr txBox="1"/>
          <p:nvPr/>
        </p:nvSpPr>
        <p:spPr>
          <a:xfrm>
            <a:off x="3909350" y="3665674"/>
            <a:ext cx="3410417" cy="307777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000" b="1" dirty="0">
                <a:solidFill>
                  <a:schemeClr val="bg1"/>
                </a:solidFill>
              </a:rPr>
              <a:t>STAGE 1 FIRE RESTRICTIONS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chinsaw"/>
          <p:cNvSpPr txBox="1"/>
          <p:nvPr/>
        </p:nvSpPr>
        <p:spPr>
          <a:xfrm>
            <a:off x="3880114" y="4182368"/>
            <a:ext cx="1275755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Your chainsaw must have a</a:t>
            </a:r>
          </a:p>
          <a:p>
            <a:r>
              <a:rPr lang="en-US" sz="1400" b="1" dirty="0"/>
              <a:t>USDA or SAE</a:t>
            </a:r>
          </a:p>
          <a:p>
            <a:r>
              <a:rPr lang="en-US" sz="1400" b="1" dirty="0"/>
              <a:t>approved spark arrester.</a:t>
            </a:r>
          </a:p>
        </p:txBody>
      </p:sp>
      <p:pic>
        <p:nvPicPr>
          <p:cNvPr id="13" name="arrestor" descr="Picture of a chainsaw spark arrester with a white check mark in a green circle next to it." title="Spark Arrester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732" y="4080067"/>
            <a:ext cx="1400196" cy="1271934"/>
          </a:xfrm>
          <a:prstGeom prst="rect">
            <a:avLst/>
          </a:prstGeom>
        </p:spPr>
      </p:pic>
      <p:pic>
        <p:nvPicPr>
          <p:cNvPr id="15" name="chek1" descr="White check mark in a green circle next to it or a &quot;OK&quot; check." title="Green OK Check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9693" y="4132105"/>
            <a:ext cx="736600" cy="736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718239" y="5558007"/>
            <a:ext cx="229035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A chemical or pressurized fire extinguisher (min. rating 2A).</a:t>
            </a:r>
          </a:p>
        </p:txBody>
      </p:sp>
      <p:pic>
        <p:nvPicPr>
          <p:cNvPr id="18" name="ext" descr="An icon of a red fire extinguisher. " title="Fire Extinguisher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90343" y="5552250"/>
            <a:ext cx="602486" cy="1493836"/>
          </a:xfrm>
          <a:prstGeom prst="rect">
            <a:avLst/>
          </a:prstGeom>
        </p:spPr>
      </p:pic>
      <p:pic>
        <p:nvPicPr>
          <p:cNvPr id="19" name="green check 2" descr=" White check mark in a green circle next to it or a &quot;OK&quot; check." title="Green OK Check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9939" y="6302587"/>
            <a:ext cx="736600" cy="736600"/>
          </a:xfrm>
          <a:prstGeom prst="rect">
            <a:avLst/>
          </a:prstGeom>
        </p:spPr>
      </p:pic>
      <p:sp>
        <p:nvSpPr>
          <p:cNvPr id="16" name="shovel"/>
          <p:cNvSpPr txBox="1"/>
          <p:nvPr/>
        </p:nvSpPr>
        <p:spPr>
          <a:xfrm>
            <a:off x="3909302" y="7383431"/>
            <a:ext cx="218208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A round-pointed shovel with a length of at least 35 inches.</a:t>
            </a:r>
          </a:p>
        </p:txBody>
      </p:sp>
      <p:pic>
        <p:nvPicPr>
          <p:cNvPr id="31" name="check3" descr="White check mark in a green circle next to it or a &quot;OK&quot; check." title="Green OK Check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9483" y="6526878"/>
            <a:ext cx="736600" cy="736600"/>
          </a:xfrm>
          <a:prstGeom prst="rect">
            <a:avLst/>
          </a:prstGeom>
        </p:spPr>
      </p:pic>
      <p:pic>
        <p:nvPicPr>
          <p:cNvPr id="20" name="man with shovel" descr="A figure with an icon of a shovel." title="35-inch Length Shovel 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6306083" y="6194900"/>
            <a:ext cx="926893" cy="1697298"/>
          </a:xfrm>
          <a:prstGeom prst="rect">
            <a:avLst/>
          </a:prstGeom>
        </p:spPr>
      </p:pic>
      <p:pic>
        <p:nvPicPr>
          <p:cNvPr id="23" name="fs" descr="Forest Service logo" title="Forest Service logo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114" y="8151663"/>
            <a:ext cx="845790" cy="940075"/>
          </a:xfrm>
          <a:prstGeom prst="rect">
            <a:avLst/>
          </a:prstGeom>
        </p:spPr>
      </p:pic>
      <p:sp>
        <p:nvSpPr>
          <p:cNvPr id="22" name="san"/>
          <p:cNvSpPr txBox="1"/>
          <p:nvPr/>
        </p:nvSpPr>
        <p:spPr>
          <a:xfrm>
            <a:off x="4853614" y="8214819"/>
            <a:ext cx="18722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San Juan National Forest</a:t>
            </a:r>
            <a:endParaRPr lang="en-US" sz="1400" dirty="0"/>
          </a:p>
        </p:txBody>
      </p:sp>
      <p:sp>
        <p:nvSpPr>
          <p:cNvPr id="24" name="address"/>
          <p:cNvSpPr txBox="1"/>
          <p:nvPr/>
        </p:nvSpPr>
        <p:spPr>
          <a:xfrm>
            <a:off x="4853614" y="8498193"/>
            <a:ext cx="1839932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15 Burnett Court | Durango, CO </a:t>
            </a:r>
            <a:br>
              <a:rPr lang="en-US" sz="1100" dirty="0"/>
            </a:br>
            <a:r>
              <a:rPr lang="en-US" sz="1100" dirty="0" err="1"/>
              <a:t>www.fs.usda.gov</a:t>
            </a:r>
            <a:r>
              <a:rPr lang="en-US" sz="1100" dirty="0"/>
              <a:t>/</a:t>
            </a:r>
            <a:r>
              <a:rPr lang="en-US" sz="1100" dirty="0" err="1"/>
              <a:t>sanjuan</a:t>
            </a:r>
            <a:r>
              <a:rPr lang="en-US" sz="1100" dirty="0"/>
              <a:t/>
            </a:r>
            <a:br>
              <a:rPr lang="en-US" sz="1100" dirty="0"/>
            </a:br>
            <a:endParaRPr lang="en-US" sz="1100" dirty="0"/>
          </a:p>
        </p:txBody>
      </p:sp>
      <p:sp>
        <p:nvSpPr>
          <p:cNvPr id="30" name="bottom bar" descr="Red learn more rectangle" title="Red learn more rectangle"/>
          <p:cNvSpPr txBox="1"/>
          <p:nvPr/>
        </p:nvSpPr>
        <p:spPr>
          <a:xfrm>
            <a:off x="375881" y="9309123"/>
            <a:ext cx="6939319" cy="307777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Learn more at: </a:t>
            </a:r>
            <a:r>
              <a:rPr lang="en-US" sz="2000" b="1" dirty="0" err="1">
                <a:solidFill>
                  <a:schemeClr val="bg1"/>
                </a:solidFill>
              </a:rPr>
              <a:t>www.fs.usda.gov</a:t>
            </a:r>
            <a:r>
              <a:rPr lang="en-US" sz="2000" b="1" dirty="0">
                <a:solidFill>
                  <a:schemeClr val="bg1"/>
                </a:solidFill>
              </a:rPr>
              <a:t>/</a:t>
            </a:r>
            <a:r>
              <a:rPr lang="en-US" sz="2000" b="1" dirty="0" err="1">
                <a:solidFill>
                  <a:schemeClr val="bg1"/>
                </a:solidFill>
              </a:rPr>
              <a:t>goto</a:t>
            </a:r>
            <a:r>
              <a:rPr lang="en-US" sz="2000" b="1" dirty="0">
                <a:solidFill>
                  <a:schemeClr val="bg1"/>
                </a:solidFill>
              </a:rPr>
              <a:t>/</a:t>
            </a:r>
            <a:r>
              <a:rPr lang="en-US" sz="2000" b="1" dirty="0" err="1">
                <a:solidFill>
                  <a:schemeClr val="bg1"/>
                </a:solidFill>
              </a:rPr>
              <a:t>sanjuan</a:t>
            </a:r>
            <a:r>
              <a:rPr lang="en-US" sz="2000" b="1" dirty="0">
                <a:solidFill>
                  <a:schemeClr val="bg1"/>
                </a:solidFill>
              </a:rPr>
              <a:t>/</a:t>
            </a:r>
            <a:r>
              <a:rPr lang="en-US" sz="2000" b="1" dirty="0" err="1">
                <a:solidFill>
                  <a:schemeClr val="bg1"/>
                </a:solidFill>
              </a:rPr>
              <a:t>firerestrictions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beready"/>
          <p:cNvSpPr txBox="1"/>
          <p:nvPr/>
        </p:nvSpPr>
        <p:spPr>
          <a:xfrm>
            <a:off x="534566" y="7301678"/>
            <a:ext cx="3157738" cy="1836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800000"/>
                </a:solidFill>
              </a:rPr>
              <a:t>Be ready to put out your fire.</a:t>
            </a:r>
          </a:p>
          <a:p>
            <a:pPr marL="1658938">
              <a:spcBef>
                <a:spcPts val="400"/>
              </a:spcBef>
            </a:pPr>
            <a:r>
              <a:rPr lang="en-US" sz="1400" dirty="0"/>
              <a:t>Pack a shovel, fire extinguisher, and a bucket of water. If your carelessness starts a wildfire, you may have to pay suppression costs.</a:t>
            </a:r>
          </a:p>
        </p:txBody>
      </p:sp>
    </p:spTree>
    <p:extLst>
      <p:ext uri="{BB962C8B-B14F-4D97-AF65-F5344CB8AC3E}">
        <p14:creationId xmlns:p14="http://schemas.microsoft.com/office/powerpoint/2010/main" val="828799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</TotalTime>
  <Words>176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Know before you go firewood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 Before You Go Firewood</dc:title>
  <dc:subject/>
  <dc:creator>Gwen Hensley</dc:creator>
  <cp:keywords>Equipment</cp:keywords>
  <dc:description/>
  <cp:lastModifiedBy>dmshaffer</cp:lastModifiedBy>
  <cp:revision>24</cp:revision>
  <cp:lastPrinted>2018-05-06T23:28:43Z</cp:lastPrinted>
  <dcterms:created xsi:type="dcterms:W3CDTF">2018-05-03T02:25:38Z</dcterms:created>
  <dcterms:modified xsi:type="dcterms:W3CDTF">2018-11-20T17:11:25Z</dcterms:modified>
  <cp:category/>
</cp:coreProperties>
</file>