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058400" cy="15544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11"/>
    <p:restoredTop sz="86378"/>
  </p:normalViewPr>
  <p:slideViewPr>
    <p:cSldViewPr snapToGrid="0" snapToObjects="1" showGuides="1">
      <p:cViewPr>
        <p:scale>
          <a:sx n="97" d="100"/>
          <a:sy n="97" d="100"/>
        </p:scale>
        <p:origin x="144" y="144"/>
      </p:cViewPr>
      <p:guideLst>
        <p:guide orient="horz" pos="489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9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4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4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77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4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40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5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18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95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00F82-6E65-4047-9B0E-6DC24375F2E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432AB-3BE0-D146-BC90-763C1EBA0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3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 equipment use to prevent wildfires" hidden="1">
            <a:extLst>
              <a:ext uri="{FF2B5EF4-FFF2-40B4-BE49-F238E27FC236}">
                <a16:creationId xmlns:a16="http://schemas.microsoft.com/office/drawing/2014/main" id="{69D6E499-03BC-254C-8753-8EE9D82C8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0779" y="453403"/>
            <a:ext cx="8549640" cy="87175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Equipment Use to Prevent wildfires</a:t>
            </a:r>
          </a:p>
        </p:txBody>
      </p:sp>
      <p:sp>
        <p:nvSpPr>
          <p:cNvPr id="73" name="Rectangle 72" descr="Yellow decorative border" title="Decorative element">
            <a:extLst>
              <a:ext uri="{FF2B5EF4-FFF2-40B4-BE49-F238E27FC236}">
                <a16:creationId xmlns:a16="http://schemas.microsoft.com/office/drawing/2014/main" id="{299547FC-0E5E-0841-9339-633C629F5EC6}"/>
              </a:ext>
            </a:extLst>
          </p:cNvPr>
          <p:cNvSpPr/>
          <p:nvPr/>
        </p:nvSpPr>
        <p:spPr>
          <a:xfrm>
            <a:off x="457200" y="457199"/>
            <a:ext cx="9144000" cy="14630400"/>
          </a:xfrm>
          <a:prstGeom prst="rect">
            <a:avLst/>
          </a:prstGeom>
          <a:noFill/>
          <a:ln w="152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pic>
        <p:nvPicPr>
          <p:cNvPr id="75" name="mower" descr="Riding mower with sparks coming from exhaust" title="Mower">
            <a:extLst>
              <a:ext uri="{FF2B5EF4-FFF2-40B4-BE49-F238E27FC236}">
                <a16:creationId xmlns:a16="http://schemas.microsoft.com/office/drawing/2014/main" id="{093A9450-5CFE-4D47-BB5E-A41F34A79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805" y="857951"/>
            <a:ext cx="1782510" cy="1782510"/>
          </a:xfrm>
          <a:prstGeom prst="rect">
            <a:avLst/>
          </a:prstGeom>
        </p:spPr>
      </p:pic>
      <p:pic>
        <p:nvPicPr>
          <p:cNvPr id="78" name="equipment" descr="Equipment safety to prevent wildfires text; equipment safety to prevent is in blue, sans serif condensed font; wildfires is n orange  script condensed font, all caps." title="Equipment safety to prevent wildfires">
            <a:extLst>
              <a:ext uri="{FF2B5EF4-FFF2-40B4-BE49-F238E27FC236}">
                <a16:creationId xmlns:a16="http://schemas.microsoft.com/office/drawing/2014/main" id="{FCE46306-9D42-E04A-AA08-B57FA2C09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9222" y="813631"/>
            <a:ext cx="6183475" cy="1880036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</p:pic>
      <p:cxnSp>
        <p:nvCxnSpPr>
          <p:cNvPr id="80" name="Straight Connector 79" descr="Light orange horizontal dividing bar" title="Decorative element">
            <a:extLst>
              <a:ext uri="{FF2B5EF4-FFF2-40B4-BE49-F238E27FC236}">
                <a16:creationId xmlns:a16="http://schemas.microsoft.com/office/drawing/2014/main" id="{62CDDB6A-6ACD-2343-B247-7994EDA61A2F}"/>
              </a:ext>
            </a:extLst>
          </p:cNvPr>
          <p:cNvCxnSpPr>
            <a:cxnSpLocks/>
          </p:cNvCxnSpPr>
          <p:nvPr/>
        </p:nvCxnSpPr>
        <p:spPr>
          <a:xfrm flipV="1">
            <a:off x="914400" y="2971101"/>
            <a:ext cx="8229600" cy="27486"/>
          </a:xfrm>
          <a:prstGeom prst="line">
            <a:avLst/>
          </a:prstGeom>
          <a:ln w="152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urple triangle" descr="Purple triangle" title="Decorative element">
            <a:extLst>
              <a:ext uri="{FF2B5EF4-FFF2-40B4-BE49-F238E27FC236}">
                <a16:creationId xmlns:a16="http://schemas.microsoft.com/office/drawing/2014/main" id="{083E5DB2-925E-7C47-86CC-C12FC14234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001" y="3255258"/>
            <a:ext cx="1503680" cy="1828800"/>
          </a:xfrm>
          <a:prstGeom prst="rect">
            <a:avLst/>
          </a:prstGeom>
        </p:spPr>
      </p:pic>
      <p:pic>
        <p:nvPicPr>
          <p:cNvPr id="83" name="mowing" descr="&quot;Mowing&quot; text in a condensed script font" title="Mowing">
            <a:extLst>
              <a:ext uri="{FF2B5EF4-FFF2-40B4-BE49-F238E27FC236}">
                <a16:creationId xmlns:a16="http://schemas.microsoft.com/office/drawing/2014/main" id="{3033133F-EBF7-C848-948F-C42C465AF7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734" y="3905779"/>
            <a:ext cx="1133351" cy="551631"/>
          </a:xfrm>
          <a:prstGeom prst="rect">
            <a:avLst/>
          </a:prstGeom>
        </p:spPr>
      </p:pic>
      <p:pic>
        <p:nvPicPr>
          <p:cNvPr id="86" name="clock" descr="Purple clock face with hands at 10 am" title="Clock">
            <a:extLst>
              <a:ext uri="{FF2B5EF4-FFF2-40B4-BE49-F238E27FC236}">
                <a16:creationId xmlns:a16="http://schemas.microsoft.com/office/drawing/2014/main" id="{E5394F3F-BE26-E041-8E2B-DFC03FB72E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8906" y="3178475"/>
            <a:ext cx="1207012" cy="1207012"/>
          </a:xfrm>
          <a:prstGeom prst="rect">
            <a:avLst/>
          </a:prstGeom>
        </p:spPr>
      </p:pic>
      <p:sp>
        <p:nvSpPr>
          <p:cNvPr id="89" name="clock text">
            <a:extLst>
              <a:ext uri="{FF2B5EF4-FFF2-40B4-BE49-F238E27FC236}">
                <a16:creationId xmlns:a16="http://schemas.microsoft.com/office/drawing/2014/main" id="{A8E0705A-231F-BB46-B2C7-6B1C217FF0C2}"/>
              </a:ext>
            </a:extLst>
          </p:cNvPr>
          <p:cNvSpPr txBox="1"/>
          <p:nvPr/>
        </p:nvSpPr>
        <p:spPr>
          <a:xfrm>
            <a:off x="2560320" y="4523256"/>
            <a:ext cx="1707674" cy="646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Mow before 10 a.m., but never when it is dry or windy.</a:t>
            </a:r>
          </a:p>
        </p:txBody>
      </p:sp>
      <p:cxnSp>
        <p:nvCxnSpPr>
          <p:cNvPr id="90" name="Straight Connector 89" descr="Yellow dash  vertical dividing bar" title="Yellow dash  vertical dividing bar">
            <a:extLst>
              <a:ext uri="{FF2B5EF4-FFF2-40B4-BE49-F238E27FC236}">
                <a16:creationId xmlns:a16="http://schemas.microsoft.com/office/drawing/2014/main" id="{20DE157F-6D2D-9B41-821E-CFE780923D88}"/>
              </a:ext>
            </a:extLst>
          </p:cNvPr>
          <p:cNvCxnSpPr>
            <a:cxnSpLocks/>
          </p:cNvCxnSpPr>
          <p:nvPr/>
        </p:nvCxnSpPr>
        <p:spPr>
          <a:xfrm>
            <a:off x="4440024" y="3195533"/>
            <a:ext cx="0" cy="2011337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mower">
            <a:extLst>
              <a:ext uri="{FF2B5EF4-FFF2-40B4-BE49-F238E27FC236}">
                <a16:creationId xmlns:a16="http://schemas.microsoft.com/office/drawing/2014/main" id="{744B014F-4A87-0149-B21A-E8E8CD39B911}"/>
              </a:ext>
            </a:extLst>
          </p:cNvPr>
          <p:cNvSpPr txBox="1"/>
          <p:nvPr/>
        </p:nvSpPr>
        <p:spPr>
          <a:xfrm>
            <a:off x="4697955" y="3208997"/>
            <a:ext cx="1790043" cy="646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Lawn mowers are  meant to mow lawns, not weeds or dry grass.</a:t>
            </a:r>
          </a:p>
        </p:txBody>
      </p:sp>
      <p:pic>
        <p:nvPicPr>
          <p:cNvPr id="92" name="purple mower" descr="Purple lawn mower" title="Lawn mower">
            <a:extLst>
              <a:ext uri="{FF2B5EF4-FFF2-40B4-BE49-F238E27FC236}">
                <a16:creationId xmlns:a16="http://schemas.microsoft.com/office/drawing/2014/main" id="{5F68ACB2-47F5-7A49-8D7E-940EFD7D3D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4833732" y="3932386"/>
            <a:ext cx="1319447" cy="1215202"/>
          </a:xfrm>
          <a:prstGeom prst="rect">
            <a:avLst/>
          </a:prstGeom>
        </p:spPr>
      </p:pic>
      <p:cxnSp>
        <p:nvCxnSpPr>
          <p:cNvPr id="93" name="Straight Connector 92" descr="Yellow dash vertical dividing bar" title="Yellow dash vertical dividing bar">
            <a:extLst>
              <a:ext uri="{FF2B5EF4-FFF2-40B4-BE49-F238E27FC236}">
                <a16:creationId xmlns:a16="http://schemas.microsoft.com/office/drawing/2014/main" id="{B4CE7F5D-7BD2-424D-B9A1-091A9E78EAB9}"/>
              </a:ext>
            </a:extLst>
          </p:cNvPr>
          <p:cNvCxnSpPr>
            <a:cxnSpLocks/>
          </p:cNvCxnSpPr>
          <p:nvPr/>
        </p:nvCxnSpPr>
        <p:spPr>
          <a:xfrm>
            <a:off x="6669639" y="3208650"/>
            <a:ext cx="21421" cy="2006805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 sparkmower">
            <a:extLst>
              <a:ext uri="{FF2B5EF4-FFF2-40B4-BE49-F238E27FC236}">
                <a16:creationId xmlns:a16="http://schemas.microsoft.com/office/drawing/2014/main" id="{CB002C5B-223A-B442-AB83-46F1F2D2F4C7}"/>
              </a:ext>
            </a:extLst>
          </p:cNvPr>
          <p:cNvSpPr txBox="1"/>
          <p:nvPr/>
        </p:nvSpPr>
        <p:spPr>
          <a:xfrm>
            <a:off x="6902818" y="3213972"/>
            <a:ext cx="2257807" cy="646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Metal blades striking rocks can create sparks that start </a:t>
            </a:r>
          </a:p>
          <a:p>
            <a:pPr>
              <a:lnSpc>
                <a:spcPts val="1700"/>
              </a:lnSpc>
            </a:pPr>
            <a:r>
              <a:rPr lang="en-US" sz="1400" b="1" dirty="0"/>
              <a:t>fires.</a:t>
            </a:r>
          </a:p>
        </p:txBody>
      </p:sp>
      <p:pic>
        <p:nvPicPr>
          <p:cNvPr id="96" name="Picture 95 mower spark" descr="Purple riding lawn mower with spark coming from blades hitting a rock" title="Riding lawn mower">
            <a:extLst>
              <a:ext uri="{FF2B5EF4-FFF2-40B4-BE49-F238E27FC236}">
                <a16:creationId xmlns:a16="http://schemas.microsoft.com/office/drawing/2014/main" id="{8CA6B997-0C05-5043-8C2E-926C8BBDA4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6495" y="3732660"/>
            <a:ext cx="1864346" cy="1547759"/>
          </a:xfrm>
          <a:prstGeom prst="rect">
            <a:avLst/>
          </a:prstGeom>
        </p:spPr>
      </p:pic>
      <p:cxnSp>
        <p:nvCxnSpPr>
          <p:cNvPr id="101" name="Straight Connector 100" descr="Light orange horizontal dividing bar" title="Decorative element">
            <a:extLst>
              <a:ext uri="{FF2B5EF4-FFF2-40B4-BE49-F238E27FC236}">
                <a16:creationId xmlns:a16="http://schemas.microsoft.com/office/drawing/2014/main" id="{907B745A-ED54-844B-8E19-F9E070A393BF}"/>
              </a:ext>
            </a:extLst>
          </p:cNvPr>
          <p:cNvCxnSpPr/>
          <p:nvPr/>
        </p:nvCxnSpPr>
        <p:spPr>
          <a:xfrm>
            <a:off x="914400" y="5402467"/>
            <a:ext cx="8229600" cy="0"/>
          </a:xfrm>
          <a:prstGeom prst="line">
            <a:avLst/>
          </a:prstGeom>
          <a:ln w="152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" name="Picture 101 red triangle" descr="Red triamgle" title="Decorative element">
            <a:extLst>
              <a:ext uri="{FF2B5EF4-FFF2-40B4-BE49-F238E27FC236}">
                <a16:creationId xmlns:a16="http://schemas.microsoft.com/office/drawing/2014/main" id="{B3CDF8F5-16B2-5247-ADCB-A2018F2FF2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0820" y="5675200"/>
            <a:ext cx="1503680" cy="1828800"/>
          </a:xfrm>
          <a:prstGeom prst="rect">
            <a:avLst/>
          </a:prstGeom>
        </p:spPr>
      </p:pic>
      <p:pic>
        <p:nvPicPr>
          <p:cNvPr id="103" name="Picture 102 spark text" descr="&quot;Spark arrestors&quot; text in a condensed script font" title="Spark arrestors">
            <a:extLst>
              <a:ext uri="{FF2B5EF4-FFF2-40B4-BE49-F238E27FC236}">
                <a16:creationId xmlns:a16="http://schemas.microsoft.com/office/drawing/2014/main" id="{5405D927-DEED-194F-9F68-E70197F232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3078" y="6064383"/>
            <a:ext cx="1111160" cy="853947"/>
          </a:xfrm>
          <a:prstGeom prst="rect">
            <a:avLst/>
          </a:prstGeom>
        </p:spPr>
      </p:pic>
      <p:pic>
        <p:nvPicPr>
          <p:cNvPr id="104" name="Picture 103 chainsaw" descr="Red chainsaw" title="Chainsaw">
            <a:extLst>
              <a:ext uri="{FF2B5EF4-FFF2-40B4-BE49-F238E27FC236}">
                <a16:creationId xmlns:a16="http://schemas.microsoft.com/office/drawing/2014/main" id="{116F8B2E-FBA9-0C45-9A80-C7EBD5BA47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53660">
            <a:off x="2780836" y="5479514"/>
            <a:ext cx="1552667" cy="1403151"/>
          </a:xfrm>
          <a:prstGeom prst="rect">
            <a:avLst/>
          </a:prstGeom>
        </p:spPr>
      </p:pic>
      <p:sp>
        <p:nvSpPr>
          <p:cNvPr id="105" name="TextBox 104 chainsaw">
            <a:extLst>
              <a:ext uri="{FF2B5EF4-FFF2-40B4-BE49-F238E27FC236}">
                <a16:creationId xmlns:a16="http://schemas.microsoft.com/office/drawing/2014/main" id="{82E7BF3C-B31D-AC4C-8843-D2D8B72D7379}"/>
              </a:ext>
            </a:extLst>
          </p:cNvPr>
          <p:cNvSpPr txBox="1"/>
          <p:nvPr/>
        </p:nvSpPr>
        <p:spPr>
          <a:xfrm>
            <a:off x="4737506" y="5654197"/>
            <a:ext cx="43306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In wildland areas, spark arresters are required on all portable gasoline-powered equipment. This includes tractors, harvesters, chainsaws, weed eaters and mowers. </a:t>
            </a:r>
            <a:endParaRPr lang="en-US" sz="1400" dirty="0"/>
          </a:p>
        </p:txBody>
      </p:sp>
      <p:cxnSp>
        <p:nvCxnSpPr>
          <p:cNvPr id="106" name="Straight Connector 105" descr="Yellow dash horizontal dividing bar" title="Decorative element">
            <a:extLst>
              <a:ext uri="{FF2B5EF4-FFF2-40B4-BE49-F238E27FC236}">
                <a16:creationId xmlns:a16="http://schemas.microsoft.com/office/drawing/2014/main" id="{AC474EB3-A8B6-1A4F-B78D-4F6A1D4F9387}"/>
              </a:ext>
            </a:extLst>
          </p:cNvPr>
          <p:cNvCxnSpPr/>
          <p:nvPr/>
        </p:nvCxnSpPr>
        <p:spPr>
          <a:xfrm>
            <a:off x="2554533" y="6646750"/>
            <a:ext cx="6583680" cy="0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 exhaust" descr="Red exhaust system" title="Exhaust system">
            <a:extLst>
              <a:ext uri="{FF2B5EF4-FFF2-40B4-BE49-F238E27FC236}">
                <a16:creationId xmlns:a16="http://schemas.microsoft.com/office/drawing/2014/main" id="{D1484E01-E2F4-3E4A-8FD4-0AF584A328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81959" y="6800749"/>
            <a:ext cx="1778000" cy="901700"/>
          </a:xfrm>
          <a:prstGeom prst="rect">
            <a:avLst/>
          </a:prstGeom>
        </p:spPr>
      </p:pic>
      <p:sp>
        <p:nvSpPr>
          <p:cNvPr id="109" name="TextBox 108 exhaust">
            <a:extLst>
              <a:ext uri="{FF2B5EF4-FFF2-40B4-BE49-F238E27FC236}">
                <a16:creationId xmlns:a16="http://schemas.microsoft.com/office/drawing/2014/main" id="{CBECB657-9411-E543-B982-F95F50230ADD}"/>
              </a:ext>
            </a:extLst>
          </p:cNvPr>
          <p:cNvSpPr txBox="1"/>
          <p:nvPr/>
        </p:nvSpPr>
        <p:spPr>
          <a:xfrm>
            <a:off x="3363654" y="6872753"/>
            <a:ext cx="281619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Keep the exhaust system, spark arrestors and mower in good working order and free of carbon buildup.</a:t>
            </a:r>
          </a:p>
        </p:txBody>
      </p:sp>
      <p:cxnSp>
        <p:nvCxnSpPr>
          <p:cNvPr id="110" name="Straight Connector 109" descr="Yellow dash vertical dividing bar" title="Yellow dash vertical dividing bar">
            <a:extLst>
              <a:ext uri="{FF2B5EF4-FFF2-40B4-BE49-F238E27FC236}">
                <a16:creationId xmlns:a16="http://schemas.microsoft.com/office/drawing/2014/main" id="{F76101D6-9EB4-2B4C-BACB-CA198D5201A2}"/>
              </a:ext>
            </a:extLst>
          </p:cNvPr>
          <p:cNvCxnSpPr>
            <a:cxnSpLocks/>
          </p:cNvCxnSpPr>
          <p:nvPr/>
        </p:nvCxnSpPr>
        <p:spPr>
          <a:xfrm>
            <a:off x="6338183" y="6844151"/>
            <a:ext cx="0" cy="771300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 gas">
            <a:extLst>
              <a:ext uri="{FF2B5EF4-FFF2-40B4-BE49-F238E27FC236}">
                <a16:creationId xmlns:a16="http://schemas.microsoft.com/office/drawing/2014/main" id="{6D1CE215-3CFC-9C41-AF0F-C02DDDF9008F}"/>
              </a:ext>
            </a:extLst>
          </p:cNvPr>
          <p:cNvSpPr txBox="1"/>
          <p:nvPr/>
        </p:nvSpPr>
        <p:spPr>
          <a:xfrm>
            <a:off x="6618385" y="6898662"/>
            <a:ext cx="133252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Use the right grade of fuel and don’t top it off.</a:t>
            </a:r>
          </a:p>
        </p:txBody>
      </p:sp>
      <p:pic>
        <p:nvPicPr>
          <p:cNvPr id="112" name="Picture 111 gas" descr="Red gas can" title="Gas can">
            <a:extLst>
              <a:ext uri="{FF2B5EF4-FFF2-40B4-BE49-F238E27FC236}">
                <a16:creationId xmlns:a16="http://schemas.microsoft.com/office/drawing/2014/main" id="{376ED604-7DF5-3A4E-88ED-0DAA8A2834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64842" y="6754729"/>
            <a:ext cx="948270" cy="921929"/>
          </a:xfrm>
          <a:prstGeom prst="rect">
            <a:avLst/>
          </a:prstGeom>
        </p:spPr>
      </p:pic>
      <p:cxnSp>
        <p:nvCxnSpPr>
          <p:cNvPr id="113" name="Straight Connector 112" descr="Light orange horizontal dividing bar" title="Decorative element">
            <a:extLst>
              <a:ext uri="{FF2B5EF4-FFF2-40B4-BE49-F238E27FC236}">
                <a16:creationId xmlns:a16="http://schemas.microsoft.com/office/drawing/2014/main" id="{E697A4EC-C15D-AA46-8DE5-F771FED736B8}"/>
              </a:ext>
            </a:extLst>
          </p:cNvPr>
          <p:cNvCxnSpPr/>
          <p:nvPr/>
        </p:nvCxnSpPr>
        <p:spPr>
          <a:xfrm>
            <a:off x="931025" y="7852214"/>
            <a:ext cx="8229600" cy="0"/>
          </a:xfrm>
          <a:prstGeom prst="line">
            <a:avLst/>
          </a:prstGeom>
          <a:ln w="152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4" name="Picture 113 blue traingle" descr="Blue Traingle" title="Decorative element">
            <a:extLst>
              <a:ext uri="{FF2B5EF4-FFF2-40B4-BE49-F238E27FC236}">
                <a16:creationId xmlns:a16="http://schemas.microsoft.com/office/drawing/2014/main" id="{8ECDD134-759D-AC4E-9916-459E9C38554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3918" y="8094952"/>
            <a:ext cx="1503680" cy="1828800"/>
          </a:xfrm>
          <a:prstGeom prst="rect">
            <a:avLst/>
          </a:prstGeom>
        </p:spPr>
      </p:pic>
      <p:pic>
        <p:nvPicPr>
          <p:cNvPr id="115" name="Picture 114 equip text" descr="&quot;Equipment Use&quot; text in a condensed script font" title="Equipment Use">
            <a:extLst>
              <a:ext uri="{FF2B5EF4-FFF2-40B4-BE49-F238E27FC236}">
                <a16:creationId xmlns:a16="http://schemas.microsoft.com/office/drawing/2014/main" id="{F3B57F93-6E82-8046-85A5-D5D2BCF4AEC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84734" y="8774764"/>
            <a:ext cx="1091381" cy="762085"/>
          </a:xfrm>
          <a:prstGeom prst="rect">
            <a:avLst/>
          </a:prstGeom>
        </p:spPr>
      </p:pic>
      <p:sp>
        <p:nvSpPr>
          <p:cNvPr id="116" name="TextBox 115 cell">
            <a:extLst>
              <a:ext uri="{FF2B5EF4-FFF2-40B4-BE49-F238E27FC236}">
                <a16:creationId xmlns:a16="http://schemas.microsoft.com/office/drawing/2014/main" id="{4F2DF23F-BDEF-664A-B068-86627E9F7520}"/>
              </a:ext>
            </a:extLst>
          </p:cNvPr>
          <p:cNvSpPr txBox="1"/>
          <p:nvPr/>
        </p:nvSpPr>
        <p:spPr>
          <a:xfrm>
            <a:off x="2638928" y="8212443"/>
            <a:ext cx="106146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Keep a cell phone handy and call 911 immediately in case of fire.</a:t>
            </a:r>
          </a:p>
        </p:txBody>
      </p:sp>
      <p:pic>
        <p:nvPicPr>
          <p:cNvPr id="117" name="Picture 116 cell" descr="Blue cell phone with 911 on screen" title="Call 911">
            <a:extLst>
              <a:ext uri="{FF2B5EF4-FFF2-40B4-BE49-F238E27FC236}">
                <a16:creationId xmlns:a16="http://schemas.microsoft.com/office/drawing/2014/main" id="{0E16CCE5-9EB1-F446-92B6-5D0CD2666A7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09068" y="8142458"/>
            <a:ext cx="954589" cy="1211594"/>
          </a:xfrm>
          <a:prstGeom prst="rect">
            <a:avLst/>
          </a:prstGeom>
        </p:spPr>
      </p:pic>
      <p:pic>
        <p:nvPicPr>
          <p:cNvPr id="121" name="Picture 120 extinguisher" descr="Blue Fire extinguisher" title="Fire extinguisher">
            <a:extLst>
              <a:ext uri="{FF2B5EF4-FFF2-40B4-BE49-F238E27FC236}">
                <a16:creationId xmlns:a16="http://schemas.microsoft.com/office/drawing/2014/main" id="{4CFFFCFB-FC85-9A48-8D14-1671B9438CA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99587" y="8195895"/>
            <a:ext cx="726376" cy="1051845"/>
          </a:xfrm>
          <a:prstGeom prst="rect">
            <a:avLst/>
          </a:prstGeom>
        </p:spPr>
      </p:pic>
      <p:pic>
        <p:nvPicPr>
          <p:cNvPr id="122" name="Picture 121 hose" descr="Blue water hose" title="Blue water hose">
            <a:extLst>
              <a:ext uri="{FF2B5EF4-FFF2-40B4-BE49-F238E27FC236}">
                <a16:creationId xmlns:a16="http://schemas.microsoft.com/office/drawing/2014/main" id="{55DF9512-F5E1-394F-8002-485444167FB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46178" y="8075574"/>
            <a:ext cx="997653" cy="1140175"/>
          </a:xfrm>
          <a:prstGeom prst="rect">
            <a:avLst/>
          </a:prstGeom>
        </p:spPr>
      </p:pic>
      <p:pic>
        <p:nvPicPr>
          <p:cNvPr id="123" name="Picture 122 shovel" descr="Blue shovel" title="Blue shovel">
            <a:extLst>
              <a:ext uri="{FF2B5EF4-FFF2-40B4-BE49-F238E27FC236}">
                <a16:creationId xmlns:a16="http://schemas.microsoft.com/office/drawing/2014/main" id="{F2DEC692-CB65-ED4B-8499-73989EFED22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119695" y="8151513"/>
            <a:ext cx="965910" cy="1091557"/>
          </a:xfrm>
          <a:prstGeom prst="rect">
            <a:avLst/>
          </a:prstGeom>
        </p:spPr>
      </p:pic>
      <p:sp>
        <p:nvSpPr>
          <p:cNvPr id="124" name="TextBox 123 shovel text">
            <a:extLst>
              <a:ext uri="{FF2B5EF4-FFF2-40B4-BE49-F238E27FC236}">
                <a16:creationId xmlns:a16="http://schemas.microsoft.com/office/drawing/2014/main" id="{C8608810-FC6A-AB45-95F7-5C646734DD2B}"/>
              </a:ext>
            </a:extLst>
          </p:cNvPr>
          <p:cNvSpPr txBox="1"/>
          <p:nvPr/>
        </p:nvSpPr>
        <p:spPr>
          <a:xfrm>
            <a:off x="8037563" y="8107563"/>
            <a:ext cx="112721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Keep a shovel, hose and fire extinguisher ready to use.</a:t>
            </a:r>
          </a:p>
        </p:txBody>
      </p:sp>
      <p:cxnSp>
        <p:nvCxnSpPr>
          <p:cNvPr id="125" name="Straight Connector 124" descr="Yellow dash horizontal dividing bar" title="Decorative element">
            <a:extLst>
              <a:ext uri="{FF2B5EF4-FFF2-40B4-BE49-F238E27FC236}">
                <a16:creationId xmlns:a16="http://schemas.microsoft.com/office/drawing/2014/main" id="{21074DE8-56C5-024E-8EEC-B8E5C2AF483E}"/>
              </a:ext>
            </a:extLst>
          </p:cNvPr>
          <p:cNvCxnSpPr>
            <a:cxnSpLocks/>
          </p:cNvCxnSpPr>
          <p:nvPr/>
        </p:nvCxnSpPr>
        <p:spPr>
          <a:xfrm flipV="1">
            <a:off x="1481959" y="9654900"/>
            <a:ext cx="7678666" cy="10415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Picture 125 welding" descr="Blue ahnd with welding torch" title="Blue ahnd with welding torch">
            <a:extLst>
              <a:ext uri="{FF2B5EF4-FFF2-40B4-BE49-F238E27FC236}">
                <a16:creationId xmlns:a16="http://schemas.microsoft.com/office/drawing/2014/main" id="{237B9C84-D3A2-CB49-9D93-F825382442D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40820" y="9786578"/>
            <a:ext cx="1237835" cy="1702022"/>
          </a:xfrm>
          <a:prstGeom prst="rect">
            <a:avLst/>
          </a:prstGeom>
        </p:spPr>
      </p:pic>
      <p:sp>
        <p:nvSpPr>
          <p:cNvPr id="127" name="TextBox 126 welding">
            <a:extLst>
              <a:ext uri="{FF2B5EF4-FFF2-40B4-BE49-F238E27FC236}">
                <a16:creationId xmlns:a16="http://schemas.microsoft.com/office/drawing/2014/main" id="{1BE6701F-ABBC-7B4E-9074-ACEC25EECF34}"/>
              </a:ext>
            </a:extLst>
          </p:cNvPr>
          <p:cNvSpPr txBox="1"/>
          <p:nvPr/>
        </p:nvSpPr>
        <p:spPr>
          <a:xfrm>
            <a:off x="2242890" y="9852327"/>
            <a:ext cx="279219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In wildland areas, grinding and welding operations require a permit and ten feet of clearance.</a:t>
            </a:r>
          </a:p>
        </p:txBody>
      </p:sp>
      <p:pic>
        <p:nvPicPr>
          <p:cNvPr id="129" name="Picture 128 arrow" descr="Blue arrow between welder and tree, showing 10 foot distance" title="Blue arrow">
            <a:extLst>
              <a:ext uri="{FF2B5EF4-FFF2-40B4-BE49-F238E27FC236}">
                <a16:creationId xmlns:a16="http://schemas.microsoft.com/office/drawing/2014/main" id="{7BA31180-8DDF-2B4C-9B99-5970E15A806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218676" y="10706701"/>
            <a:ext cx="2426234" cy="789936"/>
          </a:xfrm>
          <a:prstGeom prst="rect">
            <a:avLst/>
          </a:prstGeom>
        </p:spPr>
      </p:pic>
      <p:sp>
        <p:nvSpPr>
          <p:cNvPr id="128" name="TextBox 127 10 feet">
            <a:extLst>
              <a:ext uri="{FF2B5EF4-FFF2-40B4-BE49-F238E27FC236}">
                <a16:creationId xmlns:a16="http://schemas.microsoft.com/office/drawing/2014/main" id="{63821A46-DB33-2946-94CC-03C06B14B9EF}"/>
              </a:ext>
            </a:extLst>
          </p:cNvPr>
          <p:cNvSpPr txBox="1"/>
          <p:nvPr/>
        </p:nvSpPr>
        <p:spPr>
          <a:xfrm>
            <a:off x="2503424" y="10847960"/>
            <a:ext cx="1764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10 FEET</a:t>
            </a:r>
          </a:p>
        </p:txBody>
      </p:sp>
      <p:pic>
        <p:nvPicPr>
          <p:cNvPr id="130" name="Picture 129 tree" descr="Blue tree" title="Blue tree">
            <a:extLst>
              <a:ext uri="{FF2B5EF4-FFF2-40B4-BE49-F238E27FC236}">
                <a16:creationId xmlns:a16="http://schemas.microsoft.com/office/drawing/2014/main" id="{BE675139-D93C-F548-98E4-CB179C39E08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939770" y="9992206"/>
            <a:ext cx="983476" cy="1431504"/>
          </a:xfrm>
          <a:prstGeom prst="rect">
            <a:avLst/>
          </a:prstGeom>
        </p:spPr>
      </p:pic>
      <p:cxnSp>
        <p:nvCxnSpPr>
          <p:cNvPr id="131" name="Straight Connector 130" descr="Yellow dash vertical dividing bar">
            <a:extLst>
              <a:ext uri="{FF2B5EF4-FFF2-40B4-BE49-F238E27FC236}">
                <a16:creationId xmlns:a16="http://schemas.microsoft.com/office/drawing/2014/main" id="{5DFC8F6E-9CA9-244D-8B18-841400F11F86}"/>
              </a:ext>
            </a:extLst>
          </p:cNvPr>
          <p:cNvCxnSpPr>
            <a:cxnSpLocks/>
          </p:cNvCxnSpPr>
          <p:nvPr/>
        </p:nvCxnSpPr>
        <p:spPr>
          <a:xfrm>
            <a:off x="6104805" y="9873927"/>
            <a:ext cx="8526" cy="1614673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 park">
            <a:extLst>
              <a:ext uri="{FF2B5EF4-FFF2-40B4-BE49-F238E27FC236}">
                <a16:creationId xmlns:a16="http://schemas.microsoft.com/office/drawing/2014/main" id="{92898F8B-A9F5-AC4A-BD9F-9A2170058377}"/>
              </a:ext>
            </a:extLst>
          </p:cNvPr>
          <p:cNvSpPr txBox="1"/>
          <p:nvPr/>
        </p:nvSpPr>
        <p:spPr>
          <a:xfrm>
            <a:off x="6330427" y="10318228"/>
            <a:ext cx="988177" cy="646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Do not park, drive or idle on dry grass.</a:t>
            </a:r>
          </a:p>
        </p:txBody>
      </p:sp>
      <p:pic>
        <p:nvPicPr>
          <p:cNvPr id="133" name="Picture 132 park" descr="Blue SUV on dry grass with spark on grass" title="Blue SUV on dry grass">
            <a:extLst>
              <a:ext uri="{FF2B5EF4-FFF2-40B4-BE49-F238E27FC236}">
                <a16:creationId xmlns:a16="http://schemas.microsoft.com/office/drawing/2014/main" id="{4753F117-A3B5-1B49-9FEE-7B91AB140D31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r="16710"/>
          <a:stretch/>
        </p:blipFill>
        <p:spPr>
          <a:xfrm>
            <a:off x="7438731" y="10009413"/>
            <a:ext cx="1691668" cy="1510901"/>
          </a:xfrm>
          <a:prstGeom prst="rect">
            <a:avLst/>
          </a:prstGeom>
        </p:spPr>
      </p:pic>
      <p:cxnSp>
        <p:nvCxnSpPr>
          <p:cNvPr id="134" name="Straight Connector 133" descr="Light orange horizontal dividing bar" title="Decorative element">
            <a:extLst>
              <a:ext uri="{FF2B5EF4-FFF2-40B4-BE49-F238E27FC236}">
                <a16:creationId xmlns:a16="http://schemas.microsoft.com/office/drawing/2014/main" id="{79680975-94C5-A240-83F5-B188D53D2E09}"/>
              </a:ext>
            </a:extLst>
          </p:cNvPr>
          <p:cNvCxnSpPr/>
          <p:nvPr/>
        </p:nvCxnSpPr>
        <p:spPr>
          <a:xfrm>
            <a:off x="914400" y="11718908"/>
            <a:ext cx="8229600" cy="0"/>
          </a:xfrm>
          <a:prstGeom prst="line">
            <a:avLst/>
          </a:prstGeom>
          <a:ln w="152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5" name="Picture 134 green traingle" descr="Green triangle" title="Decorative Element">
            <a:extLst>
              <a:ext uri="{FF2B5EF4-FFF2-40B4-BE49-F238E27FC236}">
                <a16:creationId xmlns:a16="http://schemas.microsoft.com/office/drawing/2014/main" id="{184E1A9C-2398-B048-B762-349066C9892A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08805" y="12000417"/>
            <a:ext cx="1578864" cy="1920240"/>
          </a:xfrm>
          <a:prstGeom prst="rect">
            <a:avLst/>
          </a:prstGeom>
        </p:spPr>
      </p:pic>
      <p:pic>
        <p:nvPicPr>
          <p:cNvPr id="136" name="Picture 135 terrain" descr="&quot;Terrain&quot; text in a condensed script font" title="Terrain">
            <a:extLst>
              <a:ext uri="{FF2B5EF4-FFF2-40B4-BE49-F238E27FC236}">
                <a16:creationId xmlns:a16="http://schemas.microsoft.com/office/drawing/2014/main" id="{3FC751AF-9E66-D840-BDA4-1D5BB5D901A5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67318" y="12700450"/>
            <a:ext cx="1116920" cy="572779"/>
          </a:xfrm>
          <a:prstGeom prst="rect">
            <a:avLst/>
          </a:prstGeom>
        </p:spPr>
      </p:pic>
      <p:sp>
        <p:nvSpPr>
          <p:cNvPr id="137" name="TextBox 136 terrain">
            <a:extLst>
              <a:ext uri="{FF2B5EF4-FFF2-40B4-BE49-F238E27FC236}">
                <a16:creationId xmlns:a16="http://schemas.microsoft.com/office/drawing/2014/main" id="{5F0BDD5C-3B07-4C4E-B325-EB064E0B8F7E}"/>
              </a:ext>
            </a:extLst>
          </p:cNvPr>
          <p:cNvSpPr txBox="1"/>
          <p:nvPr/>
        </p:nvSpPr>
        <p:spPr>
          <a:xfrm>
            <a:off x="1810393" y="12024213"/>
            <a:ext cx="1405890" cy="4288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b="1" dirty="0"/>
              <a:t>Minimize soil disturbance.</a:t>
            </a:r>
          </a:p>
        </p:txBody>
      </p:sp>
      <p:pic>
        <p:nvPicPr>
          <p:cNvPr id="138" name="Picture 137 shovel" descr="Green shovel" title="Green shovel">
            <a:extLst>
              <a:ext uri="{FF2B5EF4-FFF2-40B4-BE49-F238E27FC236}">
                <a16:creationId xmlns:a16="http://schemas.microsoft.com/office/drawing/2014/main" id="{720B823F-83EB-1C4E-960C-886AEE54B4D3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flipH="1">
            <a:off x="2127495" y="12308790"/>
            <a:ext cx="1331128" cy="1504283"/>
          </a:xfrm>
          <a:prstGeom prst="rect">
            <a:avLst/>
          </a:prstGeom>
        </p:spPr>
      </p:pic>
      <p:cxnSp>
        <p:nvCxnSpPr>
          <p:cNvPr id="139" name="Straight Connector 138" descr="Yellow dash vertical dividing bar" title="Yellow dash vertical dividing bar">
            <a:extLst>
              <a:ext uri="{FF2B5EF4-FFF2-40B4-BE49-F238E27FC236}">
                <a16:creationId xmlns:a16="http://schemas.microsoft.com/office/drawing/2014/main" id="{10025A3F-430A-9E46-8B40-BF4583333D08}"/>
              </a:ext>
            </a:extLst>
          </p:cNvPr>
          <p:cNvCxnSpPr>
            <a:cxnSpLocks/>
          </p:cNvCxnSpPr>
          <p:nvPr/>
        </p:nvCxnSpPr>
        <p:spPr>
          <a:xfrm>
            <a:off x="3744489" y="12007852"/>
            <a:ext cx="48811" cy="1828800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 waterways">
            <a:extLst>
              <a:ext uri="{FF2B5EF4-FFF2-40B4-BE49-F238E27FC236}">
                <a16:creationId xmlns:a16="http://schemas.microsoft.com/office/drawing/2014/main" id="{C6941DB6-7878-2E4C-A4D4-9FE2C4D7395E}"/>
              </a:ext>
            </a:extLst>
          </p:cNvPr>
          <p:cNvSpPr txBox="1"/>
          <p:nvPr/>
        </p:nvSpPr>
        <p:spPr>
          <a:xfrm>
            <a:off x="4000621" y="12177546"/>
            <a:ext cx="108731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To protect water quality, do not clear vegetation near streams to bare soil.</a:t>
            </a:r>
          </a:p>
        </p:txBody>
      </p:sp>
      <p:pic>
        <p:nvPicPr>
          <p:cNvPr id="141" name="waterways" descr="Green stream with trees" title="Green stream with trees">
            <a:extLst>
              <a:ext uri="{FF2B5EF4-FFF2-40B4-BE49-F238E27FC236}">
                <a16:creationId xmlns:a16="http://schemas.microsoft.com/office/drawing/2014/main" id="{C8A6C734-58BB-EB48-8032-3F3D9581182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141528" y="12246926"/>
            <a:ext cx="1500823" cy="1566648"/>
          </a:xfrm>
          <a:prstGeom prst="rect">
            <a:avLst/>
          </a:prstGeom>
        </p:spPr>
      </p:pic>
      <p:cxnSp>
        <p:nvCxnSpPr>
          <p:cNvPr id="142" name="Straight Connector 141" descr="Yellow dash vertical dividing bar" title="Yellow dash vertical dividing bar">
            <a:extLst>
              <a:ext uri="{FF2B5EF4-FFF2-40B4-BE49-F238E27FC236}">
                <a16:creationId xmlns:a16="http://schemas.microsoft.com/office/drawing/2014/main" id="{734AF2AF-05B0-C446-9D5B-35E51CABB14B}"/>
              </a:ext>
            </a:extLst>
          </p:cNvPr>
          <p:cNvCxnSpPr>
            <a:cxnSpLocks/>
          </p:cNvCxnSpPr>
          <p:nvPr/>
        </p:nvCxnSpPr>
        <p:spPr>
          <a:xfrm>
            <a:off x="6767867" y="12000417"/>
            <a:ext cx="48811" cy="1828800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 descr="Yellow dash vertical dividing bar" title="Yellow dash vertical dividing bar">
            <a:extLst>
              <a:ext uri="{FF2B5EF4-FFF2-40B4-BE49-F238E27FC236}">
                <a16:creationId xmlns:a16="http://schemas.microsoft.com/office/drawing/2014/main" id="{029E2695-143E-E64C-BC4F-C5FF7A026385}"/>
              </a:ext>
            </a:extLst>
          </p:cNvPr>
          <p:cNvCxnSpPr>
            <a:cxnSpLocks/>
          </p:cNvCxnSpPr>
          <p:nvPr/>
        </p:nvCxnSpPr>
        <p:spPr>
          <a:xfrm flipH="1">
            <a:off x="5150869" y="8114715"/>
            <a:ext cx="5479" cy="1434398"/>
          </a:xfrm>
          <a:prstGeom prst="line">
            <a:avLst/>
          </a:prstGeom>
          <a:ln w="1016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 slide">
            <a:extLst>
              <a:ext uri="{FF2B5EF4-FFF2-40B4-BE49-F238E27FC236}">
                <a16:creationId xmlns:a16="http://schemas.microsoft.com/office/drawing/2014/main" id="{E6876BC3-C54A-9347-96C4-E3F4C22DF70B}"/>
              </a:ext>
            </a:extLst>
          </p:cNvPr>
          <p:cNvSpPr txBox="1"/>
          <p:nvPr/>
        </p:nvSpPr>
        <p:spPr>
          <a:xfrm>
            <a:off x="7080418" y="12007852"/>
            <a:ext cx="203444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Vegetation removal can</a:t>
            </a:r>
          </a:p>
          <a:p>
            <a:r>
              <a:rPr lang="en-US" sz="1400" b="1" dirty="0"/>
              <a:t>cause soil </a:t>
            </a:r>
          </a:p>
          <a:p>
            <a:r>
              <a:rPr lang="en-US" sz="1400" b="1" dirty="0"/>
              <a:t>erosion,</a:t>
            </a:r>
          </a:p>
          <a:p>
            <a:r>
              <a:rPr lang="en-US" sz="1400" b="1" dirty="0"/>
              <a:t>especially </a:t>
            </a:r>
          </a:p>
          <a:p>
            <a:r>
              <a:rPr lang="en-US" sz="1400" b="1" dirty="0"/>
              <a:t>on steep </a:t>
            </a:r>
          </a:p>
          <a:p>
            <a:r>
              <a:rPr lang="en-US" sz="1400" b="1" dirty="0"/>
              <a:t>slopes.</a:t>
            </a:r>
          </a:p>
        </p:txBody>
      </p:sp>
      <p:pic>
        <p:nvPicPr>
          <p:cNvPr id="144" name="Picture 143 slide" descr="Green rock slide" title="Green rock slide">
            <a:extLst>
              <a:ext uri="{FF2B5EF4-FFF2-40B4-BE49-F238E27FC236}">
                <a16:creationId xmlns:a16="http://schemas.microsoft.com/office/drawing/2014/main" id="{D929AABC-0095-0D46-88CB-C2908BC10D2C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206198" y="12363130"/>
            <a:ext cx="1942242" cy="1431992"/>
          </a:xfrm>
          <a:prstGeom prst="rect">
            <a:avLst/>
          </a:prstGeom>
        </p:spPr>
      </p:pic>
      <p:cxnSp>
        <p:nvCxnSpPr>
          <p:cNvPr id="145" name="Straight Connector 144" descr="Light orange horizontal dividing bar" title="Decorative element">
            <a:extLst>
              <a:ext uri="{FF2B5EF4-FFF2-40B4-BE49-F238E27FC236}">
                <a16:creationId xmlns:a16="http://schemas.microsoft.com/office/drawing/2014/main" id="{F515744D-FB83-3449-AA04-3E9E1406471E}"/>
              </a:ext>
            </a:extLst>
          </p:cNvPr>
          <p:cNvCxnSpPr/>
          <p:nvPr/>
        </p:nvCxnSpPr>
        <p:spPr>
          <a:xfrm>
            <a:off x="900799" y="14058924"/>
            <a:ext cx="8229600" cy="0"/>
          </a:xfrm>
          <a:prstGeom prst="line">
            <a:avLst/>
          </a:prstGeom>
          <a:ln w="152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C0230B89-D8FE-B742-9811-83AEF7D5047D}"/>
              </a:ext>
            </a:extLst>
          </p:cNvPr>
          <p:cNvSpPr txBox="1"/>
          <p:nvPr/>
        </p:nvSpPr>
        <p:spPr>
          <a:xfrm>
            <a:off x="970503" y="14359937"/>
            <a:ext cx="81598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/>
              <a:t>AGENCY LOGO, ADDRESS, PHONE, WEBSITE</a:t>
            </a:r>
          </a:p>
        </p:txBody>
      </p:sp>
    </p:spTree>
    <p:extLst>
      <p:ext uri="{BB962C8B-B14F-4D97-AF65-F5344CB8AC3E}">
        <p14:creationId xmlns:p14="http://schemas.microsoft.com/office/powerpoint/2010/main" val="3982009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C5D47-5567-6E44-B9DB-376A055F8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791782"/>
            <a:ext cx="8675370" cy="273449"/>
          </a:xfrm>
        </p:spPr>
        <p:txBody>
          <a:bodyPr>
            <a:noAutofit/>
          </a:bodyPr>
          <a:lstStyle/>
          <a:p>
            <a:pPr algn="ctr"/>
            <a:r>
              <a:rPr lang="en-US" sz="1600" b="1" dirty="0">
                <a:latin typeface="+mn-lt"/>
              </a:rPr>
              <a:t>Equipment Safety to prevent wildfires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A3AD0-733E-C84B-A83F-BE32D12C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15" y="1291366"/>
            <a:ext cx="8675370" cy="7068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Mowing</a:t>
            </a:r>
          </a:p>
          <a:p>
            <a:r>
              <a:rPr lang="en-US" sz="1600" dirty="0"/>
              <a:t>Mow before 10 a.m., but never when it is dry or windy. (image of clock at 10 am)</a:t>
            </a:r>
          </a:p>
          <a:p>
            <a:r>
              <a:rPr lang="en-US" sz="1600" dirty="0"/>
              <a:t>Lawn mowers are meant to mow lawns, not weeds or dry grass. (image of lawn mower)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Metal blades striking rocks can create sparks that start fires. (image of riding mower with sparks)</a:t>
            </a:r>
          </a:p>
          <a:p>
            <a:pPr marL="0" indent="0">
              <a:lnSpc>
                <a:spcPts val="1700"/>
              </a:lnSpc>
              <a:buNone/>
            </a:pPr>
            <a:r>
              <a:rPr lang="en-US" sz="1600" b="1" dirty="0"/>
              <a:t>Spark Arrestors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In wildland areas, spark arresters are required on all portable gasoline-powered equipment. This includes tractors, harvesters, chainsaws, weed eaters and mowers. (image of chainsaw)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Keep the exhaust system, spark arrestors and mower in good working order and free of carbon buildup. (Image of exhaust system)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Use the right grade of fuel and don’t top it off. (Image of gas can)</a:t>
            </a:r>
          </a:p>
          <a:p>
            <a:pPr marL="0" indent="0">
              <a:lnSpc>
                <a:spcPts val="1700"/>
              </a:lnSpc>
              <a:buNone/>
            </a:pPr>
            <a:r>
              <a:rPr lang="en-US" sz="1600" b="1" dirty="0"/>
              <a:t>Equipment Use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Keep a cell phone handy and call 911 immediately in case of fire. (image of cell phone)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Keep a shovel, hose and fire extinguisher ready to use. (image of extinguisher, hose and shovel)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In wildland areas, grinding and welding operations require a permit and ten feet of clearance. (image of welder 10 feet away from tree)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Do not park, drive or idle on dry grass. (image of SUV on dry grass with spark)</a:t>
            </a:r>
          </a:p>
          <a:p>
            <a:pPr marL="0" indent="0">
              <a:lnSpc>
                <a:spcPts val="1700"/>
              </a:lnSpc>
              <a:buNone/>
            </a:pPr>
            <a:r>
              <a:rPr lang="en-US" sz="1600" b="1" dirty="0"/>
              <a:t>Terrain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Minimize soil disturbance.</a:t>
            </a:r>
          </a:p>
          <a:p>
            <a:pPr>
              <a:lnSpc>
                <a:spcPts val="1700"/>
              </a:lnSpc>
            </a:pPr>
            <a:r>
              <a:rPr lang="en-US" sz="1600" dirty="0"/>
              <a:t>To protect water quality, do not clear vegetation near streams to bare soil.</a:t>
            </a:r>
          </a:p>
          <a:p>
            <a:r>
              <a:rPr lang="en-US" sz="1600" dirty="0"/>
              <a:t>Vegetation removal can cause soil erosion, especially on steep slopes.</a:t>
            </a:r>
          </a:p>
          <a:p>
            <a:pPr marL="0" indent="0">
              <a:buNone/>
            </a:pPr>
            <a:r>
              <a:rPr lang="en-US" sz="1600" b="1" dirty="0"/>
              <a:t>AGENCY LOGO, ADDRESS, PHONE, WEBSITE</a:t>
            </a:r>
          </a:p>
          <a:p>
            <a:endParaRPr lang="en-US" sz="1600" b="1" dirty="0"/>
          </a:p>
          <a:p>
            <a:pPr>
              <a:lnSpc>
                <a:spcPts val="1700"/>
              </a:lnSpc>
            </a:pPr>
            <a:endParaRPr lang="en-US" sz="1600" b="1" dirty="0"/>
          </a:p>
          <a:p>
            <a:pPr>
              <a:lnSpc>
                <a:spcPts val="1700"/>
              </a:lnSpc>
            </a:pPr>
            <a:endParaRPr lang="en-US" sz="1600" b="1" dirty="0"/>
          </a:p>
          <a:p>
            <a:pPr>
              <a:lnSpc>
                <a:spcPts val="1700"/>
              </a:lnSpc>
            </a:pPr>
            <a:endParaRPr lang="en-US" sz="1600" b="1" dirty="0"/>
          </a:p>
          <a:p>
            <a:pPr>
              <a:lnSpc>
                <a:spcPts val="1700"/>
              </a:lnSpc>
            </a:pPr>
            <a:endParaRPr lang="en-US" sz="1600" b="1" dirty="0"/>
          </a:p>
          <a:p>
            <a:pPr>
              <a:lnSpc>
                <a:spcPts val="1700"/>
              </a:lnSpc>
            </a:pPr>
            <a:endParaRPr lang="en-US" sz="1600" b="1" dirty="0"/>
          </a:p>
          <a:p>
            <a:pPr>
              <a:lnSpc>
                <a:spcPts val="1700"/>
              </a:lnSpc>
            </a:pPr>
            <a:endParaRPr lang="en-US" sz="1600" b="1" dirty="0"/>
          </a:p>
          <a:p>
            <a:pPr>
              <a:lnSpc>
                <a:spcPts val="1700"/>
              </a:lnSpc>
            </a:pPr>
            <a:endParaRPr lang="en-US" sz="1600" dirty="0"/>
          </a:p>
          <a:p>
            <a:pPr>
              <a:lnSpc>
                <a:spcPts val="1700"/>
              </a:lnSpc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84443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2220</TotalTime>
  <Words>300</Words>
  <Application>Microsoft Macintosh PowerPoint</Application>
  <PresentationFormat>Custom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Equipment Use to Prevent wildfires</vt:lpstr>
      <vt:lpstr>Equipment Safety to prevent wildfires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Equipment Safety to prevent wildfires</dc:title>
  <dc:subject>Equipment</dc:subject>
  <dc:creator>Gwen Hensley</dc:creator>
  <cp:keywords>Equipment</cp:keywords>
  <dc:description/>
  <cp:lastModifiedBy>Gwen Hensley</cp:lastModifiedBy>
  <cp:revision>55</cp:revision>
  <cp:lastPrinted>2020-04-25T20:44:37Z</cp:lastPrinted>
  <dcterms:created xsi:type="dcterms:W3CDTF">2020-04-23T14:41:59Z</dcterms:created>
  <dcterms:modified xsi:type="dcterms:W3CDTF">2020-05-05T16:13:02Z</dcterms:modified>
  <cp:category>Equipment</cp:category>
</cp:coreProperties>
</file>