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7" r:id="rId2"/>
    <p:sldId id="256" r:id="rId3"/>
  </p:sldIdLst>
  <p:sldSz cx="10058400" cy="7772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p:restoredTop sz="93662"/>
  </p:normalViewPr>
  <p:slideViewPr>
    <p:cSldViewPr snapToGrid="0" snapToObjects="1">
      <p:cViewPr varScale="1">
        <p:scale>
          <a:sx n="102" d="100"/>
          <a:sy n="102" d="100"/>
        </p:scale>
        <p:origin x="228" y="114"/>
      </p:cViewPr>
      <p:guideLst>
        <p:guide orient="horz" pos="2448"/>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59901C-EC42-C54B-92DF-041ADF0C2380}" type="datetimeFigureOut">
              <a:t>11/13/2018</a:t>
            </a:fld>
            <a:endParaRPr lang="en-US"/>
          </a:p>
        </p:txBody>
      </p:sp>
      <p:sp>
        <p:nvSpPr>
          <p:cNvPr id="4" name="Slide Image Placeholder 3"/>
          <p:cNvSpPr>
            <a:spLocks noGrp="1" noRot="1" noChangeAspect="1"/>
          </p:cNvSpPr>
          <p:nvPr>
            <p:ph type="sldImg" idx="2"/>
          </p:nvPr>
        </p:nvSpPr>
        <p:spPr>
          <a:xfrm>
            <a:off x="1209675" y="685800"/>
            <a:ext cx="44386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CC2FAA-9395-0E49-96C8-9F4791DD574F}" type="slidenum">
              <a:t>‹#›</a:t>
            </a:fld>
            <a:endParaRPr lang="en-US"/>
          </a:p>
        </p:txBody>
      </p:sp>
    </p:spTree>
    <p:extLst>
      <p:ext uri="{BB962C8B-B14F-4D97-AF65-F5344CB8AC3E}">
        <p14:creationId xmlns:p14="http://schemas.microsoft.com/office/powerpoint/2010/main" val="15343644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You may want to</a:t>
            </a:r>
            <a:r>
              <a:rPr lang="en-US" baseline="0"/>
              <a:t> change/switch out the back tips based on restrictions; if campfires are prohibited then “campfire safety” and “too hot to leave” might not be appropriate. Be sure to change the Agency name, logo and website address.</a:t>
            </a:r>
          </a:p>
        </p:txBody>
      </p:sp>
      <p:sp>
        <p:nvSpPr>
          <p:cNvPr id="4" name="Slide Number Placeholder 3"/>
          <p:cNvSpPr>
            <a:spLocks noGrp="1"/>
          </p:cNvSpPr>
          <p:nvPr>
            <p:ph type="sldNum" sz="quarter" idx="10"/>
          </p:nvPr>
        </p:nvSpPr>
        <p:spPr/>
        <p:txBody>
          <a:bodyPr/>
          <a:lstStyle/>
          <a:p>
            <a:fld id="{CECC2FAA-9395-0E49-96C8-9F4791DD574F}" type="slidenum">
              <a:rPr lang="en-US"/>
              <a:t>1</a:t>
            </a:fld>
            <a:endParaRPr lang="en-US"/>
          </a:p>
        </p:txBody>
      </p:sp>
    </p:spTree>
    <p:extLst>
      <p:ext uri="{BB962C8B-B14F-4D97-AF65-F5344CB8AC3E}">
        <p14:creationId xmlns:p14="http://schemas.microsoft.com/office/powerpoint/2010/main" val="1935303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a:t>
            </a:r>
            <a:r>
              <a:rPr lang="en-US" baseline="0"/>
              <a:t> contact card that you can use to inform people of drought conditions. Agency logos can be changed; open the folder art_didyouknow and open the agencylogos.pptx file, copy, paste and resize your logo. Text and symbols can be switched based on most common fire causes. Please remember that you will probably have exceptions on wording… so the text can be changed to meet specific wording on orders. This product is printed front to back on the short edge.</a:t>
            </a:r>
          </a:p>
        </p:txBody>
      </p:sp>
      <p:sp>
        <p:nvSpPr>
          <p:cNvPr id="4" name="Slide Number Placeholder 3"/>
          <p:cNvSpPr>
            <a:spLocks noGrp="1"/>
          </p:cNvSpPr>
          <p:nvPr>
            <p:ph type="sldNum" sz="quarter" idx="10"/>
          </p:nvPr>
        </p:nvSpPr>
        <p:spPr/>
        <p:txBody>
          <a:bodyPr/>
          <a:lstStyle/>
          <a:p>
            <a:fld id="{CECC2FAA-9395-0E49-96C8-9F4791DD574F}" type="slidenum">
              <a:t>2</a:t>
            </a:fld>
            <a:endParaRPr lang="en-US"/>
          </a:p>
        </p:txBody>
      </p:sp>
    </p:spTree>
    <p:extLst>
      <p:ext uri="{BB962C8B-B14F-4D97-AF65-F5344CB8AC3E}">
        <p14:creationId xmlns:p14="http://schemas.microsoft.com/office/powerpoint/2010/main" val="2054566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487A888-06F2-4641-81A4-9D0EAC835481}" type="datetimeFigureOut">
              <a:rPr lang="en-US" smtClean="0"/>
              <a:t>11/13/2018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2521751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87A888-06F2-4641-81A4-9D0EAC835481}" type="datetimeFigureOut">
              <a:rPr lang="en-US" smtClean="0"/>
              <a:t>11/13/2018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469911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2272" y="352637"/>
            <a:ext cx="2488407" cy="75169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53562" y="352637"/>
            <a:ext cx="7301071" cy="75169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87A888-06F2-4641-81A4-9D0EAC835481}" type="datetimeFigureOut">
              <a:rPr lang="en-US" smtClean="0"/>
              <a:t>11/13/2018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1174841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87A888-06F2-4641-81A4-9D0EAC835481}" type="datetimeFigureOut">
              <a:rPr lang="en-US" smtClean="0"/>
              <a:t>11/13/2018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3032802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87A888-06F2-4641-81A4-9D0EAC835481}" type="datetimeFigureOut">
              <a:rPr lang="en-US" smtClean="0"/>
              <a:t>11/13/2018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2575568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3562" y="2054648"/>
            <a:ext cx="4894738"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15941" y="2054648"/>
            <a:ext cx="4894739"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487A888-06F2-4641-81A4-9D0EAC835481}" type="datetimeFigureOut">
              <a:rPr lang="en-US" smtClean="0"/>
              <a:t>11/13/2018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213280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487A888-06F2-4641-81A4-9D0EAC835481}" type="datetimeFigureOut">
              <a:rPr lang="en-US" smtClean="0"/>
              <a:t>11/13/2018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3663243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487A888-06F2-4641-81A4-9D0EAC835481}" type="datetimeFigureOut">
              <a:rPr lang="en-US" smtClean="0"/>
              <a:t>11/13/2018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1916460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87A888-06F2-4641-81A4-9D0EAC835481}" type="datetimeFigureOut">
              <a:rPr lang="en-US" smtClean="0"/>
              <a:t>11/13/2018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22527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87A888-06F2-4641-81A4-9D0EAC835481}" type="datetimeFigureOut">
              <a:rPr lang="en-US" smtClean="0"/>
              <a:t>11/13/2018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1476468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87A888-06F2-4641-81A4-9D0EAC835481}" type="datetimeFigureOut">
              <a:rPr lang="en-US" smtClean="0"/>
              <a:t>11/13/2018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1820587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11256"/>
            <a:ext cx="9052560" cy="1295400"/>
          </a:xfrm>
          <a:prstGeom prst="rect">
            <a:avLst/>
          </a:prstGeom>
        </p:spPr>
        <p:txBody>
          <a:bodyPr vert="horz" lIns="101882" tIns="50941" rIns="101882" bIns="50941" rtlCol="0" anchor="ctr">
            <a:normAutofit/>
          </a:bodyPr>
          <a:lstStyle/>
          <a:p>
            <a:r>
              <a:rPr lang="en-US"/>
              <a:t>Click to edit Master title style</a:t>
            </a:r>
          </a:p>
        </p:txBody>
      </p:sp>
      <p:sp>
        <p:nvSpPr>
          <p:cNvPr id="3" name="Text Placeholder 2"/>
          <p:cNvSpPr>
            <a:spLocks noGrp="1"/>
          </p:cNvSpPr>
          <p:nvPr>
            <p:ph type="body" idx="1"/>
          </p:nvPr>
        </p:nvSpPr>
        <p:spPr>
          <a:xfrm>
            <a:off x="502920" y="1813560"/>
            <a:ext cx="9052560" cy="5129425"/>
          </a:xfrm>
          <a:prstGeom prst="rect">
            <a:avLst/>
          </a:prstGeom>
        </p:spPr>
        <p:txBody>
          <a:bodyPr vert="horz" lIns="101882" tIns="50941" rIns="101882" bIns="5094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82" tIns="50941" rIns="101882" bIns="50941" rtlCol="0" anchor="ctr"/>
          <a:lstStyle>
            <a:lvl1pPr algn="l">
              <a:defRPr sz="1300">
                <a:solidFill>
                  <a:schemeClr val="tx1">
                    <a:tint val="75000"/>
                  </a:schemeClr>
                </a:solidFill>
              </a:defRPr>
            </a:lvl1pPr>
          </a:lstStyle>
          <a:p>
            <a:fld id="{4487A888-06F2-4641-81A4-9D0EAC835481}" type="datetimeFigureOut">
              <a:rPr lang="en-US" smtClean="0"/>
              <a:t>11/13/2018</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a:defRPr sz="1300">
                <a:solidFill>
                  <a:schemeClr val="tx1">
                    <a:tint val="75000"/>
                  </a:schemeClr>
                </a:solidFill>
              </a:defRPr>
            </a:lvl1pPr>
          </a:lstStyle>
          <a:p>
            <a:fld id="{690DFA76-8E99-2448-B22A-A67815DE2B2F}" type="slidenum">
              <a:rPr lang="en-US" smtClean="0"/>
              <a:t>‹#›</a:t>
            </a:fld>
            <a:endParaRPr lang="en-US"/>
          </a:p>
        </p:txBody>
      </p:sp>
    </p:spTree>
    <p:extLst>
      <p:ext uri="{BB962C8B-B14F-4D97-AF65-F5344CB8AC3E}">
        <p14:creationId xmlns:p14="http://schemas.microsoft.com/office/powerpoint/2010/main" val="8512682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hidden="1">
            <a:extLst>
              <a:ext uri="{FF2B5EF4-FFF2-40B4-BE49-F238E27FC236}">
                <a16:creationId xmlns:a16="http://schemas.microsoft.com/office/drawing/2014/main" id="{898043BA-33CB-1A4B-8229-C4C49B0E6F8B}"/>
              </a:ext>
            </a:extLst>
          </p:cNvPr>
          <p:cNvSpPr>
            <a:spLocks noGrp="1"/>
          </p:cNvSpPr>
          <p:nvPr>
            <p:ph type="title"/>
          </p:nvPr>
        </p:nvSpPr>
        <p:spPr/>
        <p:txBody>
          <a:bodyPr/>
          <a:lstStyle/>
          <a:p>
            <a:r>
              <a:rPr lang="en-US" dirty="0"/>
              <a:t>Did you know postcard</a:t>
            </a:r>
          </a:p>
        </p:txBody>
      </p:sp>
      <p:sp>
        <p:nvSpPr>
          <p:cNvPr id="2" name="now"/>
          <p:cNvSpPr txBox="1"/>
          <p:nvPr/>
        </p:nvSpPr>
        <p:spPr>
          <a:xfrm>
            <a:off x="347471" y="352934"/>
            <a:ext cx="4350353" cy="338554"/>
          </a:xfrm>
          <a:prstGeom prst="rect">
            <a:avLst/>
          </a:prstGeom>
          <a:solidFill>
            <a:schemeClr val="tx1"/>
          </a:solidFill>
        </p:spPr>
        <p:txBody>
          <a:bodyPr wrap="square" lIns="0" tIns="0" rIns="0" bIns="0" rtlCol="0">
            <a:spAutoFit/>
          </a:bodyPr>
          <a:lstStyle/>
          <a:p>
            <a:pPr algn="ctr"/>
            <a:r>
              <a:rPr lang="en-US" sz="2200" b="1" dirty="0">
                <a:solidFill>
                  <a:schemeClr val="bg1"/>
                </a:solidFill>
              </a:rPr>
              <a:t>Now is not the time to take chances!</a:t>
            </a:r>
          </a:p>
        </p:txBody>
      </p:sp>
      <p:sp>
        <p:nvSpPr>
          <p:cNvPr id="31" name="obey"/>
          <p:cNvSpPr txBox="1"/>
          <p:nvPr/>
        </p:nvSpPr>
        <p:spPr>
          <a:xfrm>
            <a:off x="355418" y="737461"/>
            <a:ext cx="4350353" cy="215444"/>
          </a:xfrm>
          <a:prstGeom prst="rect">
            <a:avLst/>
          </a:prstGeom>
          <a:noFill/>
        </p:spPr>
        <p:txBody>
          <a:bodyPr wrap="square" lIns="0" tIns="0" rIns="0" bIns="0" rtlCol="0">
            <a:spAutoFit/>
          </a:bodyPr>
          <a:lstStyle/>
          <a:p>
            <a:r>
              <a:rPr lang="en-US" sz="1400" dirty="0"/>
              <a:t>Obey fire restrictions and encourage others to do the same.</a:t>
            </a:r>
          </a:p>
        </p:txBody>
      </p:sp>
      <p:pic>
        <p:nvPicPr>
          <p:cNvPr id="30" name="fire ring" descr="Campfire ring" title="Campfire r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471" y="1054624"/>
            <a:ext cx="460248" cy="429768"/>
          </a:xfrm>
          <a:prstGeom prst="rect">
            <a:avLst/>
          </a:prstGeom>
        </p:spPr>
      </p:pic>
      <p:pic>
        <p:nvPicPr>
          <p:cNvPr id="3" name="atv" descr="ATV icon with driver.&#10;" title="ATV"/>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867" y="1748677"/>
            <a:ext cx="460248" cy="429768"/>
          </a:xfrm>
          <a:prstGeom prst="rect">
            <a:avLst/>
          </a:prstGeom>
        </p:spPr>
      </p:pic>
      <p:pic>
        <p:nvPicPr>
          <p:cNvPr id="4" name="fireworks" descr="Fireworks icon&#10;" title="Firework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418" y="2428416"/>
            <a:ext cx="460248" cy="429768"/>
          </a:xfrm>
          <a:prstGeom prst="rect">
            <a:avLst/>
          </a:prstGeom>
        </p:spPr>
      </p:pic>
      <p:sp>
        <p:nvSpPr>
          <p:cNvPr id="9" name="tip col 1" descr="Flame inside a ring or pit." title="Fire Inside a Pit"/>
          <p:cNvSpPr txBox="1"/>
          <p:nvPr/>
        </p:nvSpPr>
        <p:spPr>
          <a:xfrm>
            <a:off x="898499" y="1007239"/>
            <a:ext cx="1632096" cy="2000548"/>
          </a:xfrm>
          <a:prstGeom prst="rect">
            <a:avLst/>
          </a:prstGeom>
          <a:noFill/>
        </p:spPr>
        <p:txBody>
          <a:bodyPr wrap="square" lIns="0" tIns="0" rIns="0" bIns="0" rtlCol="0">
            <a:spAutoFit/>
          </a:bodyPr>
          <a:lstStyle/>
          <a:p>
            <a:pPr>
              <a:spcBef>
                <a:spcPts val="600"/>
              </a:spcBef>
            </a:pPr>
            <a:r>
              <a:rPr lang="en-US" sz="1000" dirty="0"/>
              <a:t>If fires are allowed: Never leave fires or hot coals unattended. Before leaving, DROWN, STIR and carefully FEEL for heat. </a:t>
            </a:r>
          </a:p>
          <a:p>
            <a:pPr>
              <a:spcBef>
                <a:spcPts val="600"/>
              </a:spcBef>
            </a:pPr>
            <a:r>
              <a:rPr lang="en-US" sz="1000" dirty="0"/>
              <a:t>Keep vehicles properly maintained with approved, clean spark arrestors. Stay on  designated roads.</a:t>
            </a:r>
          </a:p>
          <a:p>
            <a:pPr>
              <a:spcBef>
                <a:spcPts val="600"/>
              </a:spcBef>
            </a:pPr>
            <a:r>
              <a:rPr lang="en-US" sz="1000" dirty="0"/>
              <a:t>Fireworks are prohibited on public lands. Enjoy fireworks at sponsored local community events instead.</a:t>
            </a:r>
          </a:p>
        </p:txBody>
      </p:sp>
      <p:pic>
        <p:nvPicPr>
          <p:cNvPr id="7" name="chains" descr="Interlocking chains&#10;" title="Trailer Chain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36779" y="1064101"/>
            <a:ext cx="460248" cy="429768"/>
          </a:xfrm>
          <a:prstGeom prst="rect">
            <a:avLst/>
          </a:prstGeom>
        </p:spPr>
      </p:pic>
      <p:pic>
        <p:nvPicPr>
          <p:cNvPr id="5" name="dry grass" descr="An picture of a car with flames under it. " title="Parking on Dry Gras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23134" y="1595700"/>
            <a:ext cx="463296" cy="429768"/>
          </a:xfrm>
          <a:prstGeom prst="rect">
            <a:avLst/>
          </a:prstGeom>
        </p:spPr>
      </p:pic>
      <p:pic>
        <p:nvPicPr>
          <p:cNvPr id="8" name="gun" descr="Picture of a handgun. " title="Know Your Target"/>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26182" y="2096718"/>
            <a:ext cx="460248" cy="429768"/>
          </a:xfrm>
          <a:prstGeom prst="rect">
            <a:avLst/>
          </a:prstGeom>
        </p:spPr>
      </p:pic>
      <p:pic>
        <p:nvPicPr>
          <p:cNvPr id="6" name="ash tray" descr="Ashtray with a lit cigarette in it. &#10;" title="Ashtray Use"/>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23134" y="2965919"/>
            <a:ext cx="460248" cy="429768"/>
          </a:xfrm>
          <a:prstGeom prst="rect">
            <a:avLst/>
          </a:prstGeom>
        </p:spPr>
      </p:pic>
      <p:sp>
        <p:nvSpPr>
          <p:cNvPr id="33" name="col 2"/>
          <p:cNvSpPr txBox="1"/>
          <p:nvPr/>
        </p:nvSpPr>
        <p:spPr>
          <a:xfrm>
            <a:off x="3173944" y="1016716"/>
            <a:ext cx="1531827" cy="2539157"/>
          </a:xfrm>
          <a:prstGeom prst="rect">
            <a:avLst/>
          </a:prstGeom>
          <a:noFill/>
        </p:spPr>
        <p:txBody>
          <a:bodyPr wrap="square" lIns="0" tIns="0" rIns="0" bIns="0" rtlCol="0">
            <a:spAutoFit/>
          </a:bodyPr>
          <a:lstStyle/>
          <a:p>
            <a:pPr>
              <a:spcBef>
                <a:spcPts val="600"/>
              </a:spcBef>
            </a:pPr>
            <a:r>
              <a:rPr lang="en-US" sz="1000" dirty="0"/>
              <a:t>Make sure trailer chains are not dragging and creating a spark. </a:t>
            </a:r>
          </a:p>
          <a:p>
            <a:pPr>
              <a:spcBef>
                <a:spcPts val="600"/>
              </a:spcBef>
            </a:pPr>
            <a:r>
              <a:rPr lang="en-US" sz="1000" dirty="0"/>
              <a:t>Avoid parking on or driving over dry, flammable vegetation.</a:t>
            </a:r>
          </a:p>
          <a:p>
            <a:pPr>
              <a:spcBef>
                <a:spcPts val="600"/>
              </a:spcBef>
            </a:pPr>
            <a:r>
              <a:rPr lang="en-US" sz="1000" dirty="0"/>
              <a:t>When shooting: Know your target and what is beyond. Avoid dry grass. Use an established range when fire danger is high. </a:t>
            </a:r>
          </a:p>
          <a:p>
            <a:pPr>
              <a:spcBef>
                <a:spcPts val="600"/>
              </a:spcBef>
            </a:pPr>
            <a:r>
              <a:rPr lang="en-US" sz="1000" dirty="0"/>
              <a:t>Use an ashtray. Do not discard smoking materials out your window or into dry grass.</a:t>
            </a:r>
          </a:p>
        </p:txBody>
      </p:sp>
      <p:pic>
        <p:nvPicPr>
          <p:cNvPr id="39" name="fs logo" descr="USDA Forest Service Logo" title="Forest Service Logo"/>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7471" y="3056917"/>
            <a:ext cx="468195" cy="498756"/>
          </a:xfrm>
          <a:prstGeom prst="rect">
            <a:avLst/>
          </a:prstGeom>
        </p:spPr>
      </p:pic>
      <p:sp>
        <p:nvSpPr>
          <p:cNvPr id="45" name="olympic"/>
          <p:cNvSpPr txBox="1"/>
          <p:nvPr/>
        </p:nvSpPr>
        <p:spPr>
          <a:xfrm>
            <a:off x="898498" y="3123187"/>
            <a:ext cx="1403400" cy="369332"/>
          </a:xfrm>
          <a:prstGeom prst="rect">
            <a:avLst/>
          </a:prstGeom>
          <a:noFill/>
        </p:spPr>
        <p:txBody>
          <a:bodyPr wrap="square" lIns="0" tIns="0" rIns="0" bIns="0" rtlCol="0">
            <a:spAutoFit/>
          </a:bodyPr>
          <a:lstStyle/>
          <a:p>
            <a:r>
              <a:rPr lang="en-US" sz="1200" b="1" dirty="0"/>
              <a:t>Olympic</a:t>
            </a:r>
          </a:p>
          <a:p>
            <a:r>
              <a:rPr lang="en-US" sz="1200" b="1" dirty="0"/>
              <a:t>National Forest</a:t>
            </a:r>
          </a:p>
        </p:txBody>
      </p:sp>
      <p:sp>
        <p:nvSpPr>
          <p:cNvPr id="35" name="too"/>
          <p:cNvSpPr txBox="1"/>
          <p:nvPr/>
        </p:nvSpPr>
        <p:spPr>
          <a:xfrm>
            <a:off x="5362380" y="341411"/>
            <a:ext cx="4350352" cy="492443"/>
          </a:xfrm>
          <a:prstGeom prst="rect">
            <a:avLst/>
          </a:prstGeom>
          <a:solidFill>
            <a:schemeClr val="tx1"/>
          </a:solidFill>
        </p:spPr>
        <p:txBody>
          <a:bodyPr wrap="square" lIns="0" tIns="0" rIns="0" bIns="0" rtlCol="0">
            <a:spAutoFit/>
          </a:bodyPr>
          <a:lstStyle/>
          <a:p>
            <a:pPr algn="ctr"/>
            <a:r>
              <a:rPr lang="en-US" sz="3200" b="1" dirty="0">
                <a:solidFill>
                  <a:schemeClr val="bg1"/>
                </a:solidFill>
              </a:rPr>
              <a:t>If it’s too hot to touch</a:t>
            </a:r>
          </a:p>
        </p:txBody>
      </p:sp>
      <p:sp>
        <p:nvSpPr>
          <p:cNvPr id="38" name="make"/>
          <p:cNvSpPr txBox="1"/>
          <p:nvPr/>
        </p:nvSpPr>
        <p:spPr>
          <a:xfrm>
            <a:off x="5362381" y="952905"/>
            <a:ext cx="2326670" cy="1154162"/>
          </a:xfrm>
          <a:prstGeom prst="rect">
            <a:avLst/>
          </a:prstGeom>
          <a:noFill/>
        </p:spPr>
        <p:txBody>
          <a:bodyPr wrap="square" lIns="0" tIns="0" rIns="0" bIns="0" rtlCol="0">
            <a:spAutoFit/>
          </a:bodyPr>
          <a:lstStyle/>
          <a:p>
            <a:r>
              <a:rPr lang="en-US" sz="1400" dirty="0"/>
              <a:t>Make sure your fire is dead out. Coals left burning can restart and spread.</a:t>
            </a:r>
          </a:p>
          <a:p>
            <a:pPr>
              <a:spcBef>
                <a:spcPts val="600"/>
              </a:spcBef>
            </a:pPr>
            <a:r>
              <a:rPr lang="en-US" sz="1400" dirty="0"/>
              <a:t>Learn about fire restrictions at:</a:t>
            </a:r>
          </a:p>
          <a:p>
            <a:r>
              <a:rPr lang="en-US" sz="1400" dirty="0" err="1"/>
              <a:t>firerestrictions.us</a:t>
            </a:r>
            <a:endParaRPr lang="en-US" sz="1400" dirty="0"/>
          </a:p>
        </p:txBody>
      </p:sp>
      <p:pic>
        <p:nvPicPr>
          <p:cNvPr id="10" name="hand" descr="Hand over embers feeling for heat." title="Feel for Heat"/>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263650" y="908566"/>
            <a:ext cx="2426397" cy="2121597"/>
          </a:xfrm>
          <a:prstGeom prst="rect">
            <a:avLst/>
          </a:prstGeom>
        </p:spPr>
      </p:pic>
      <p:pic>
        <p:nvPicPr>
          <p:cNvPr id="40" name="logo" descr="USDA Forest Service logo" title="Forest Service Logo"/>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362380" y="2268794"/>
            <a:ext cx="650629" cy="693099"/>
          </a:xfrm>
          <a:prstGeom prst="rect">
            <a:avLst/>
          </a:prstGeom>
        </p:spPr>
      </p:pic>
      <p:sp>
        <p:nvSpPr>
          <p:cNvPr id="43" name="olympic"/>
          <p:cNvSpPr txBox="1"/>
          <p:nvPr/>
        </p:nvSpPr>
        <p:spPr>
          <a:xfrm>
            <a:off x="6099404" y="2259466"/>
            <a:ext cx="915773" cy="646331"/>
          </a:xfrm>
          <a:prstGeom prst="rect">
            <a:avLst/>
          </a:prstGeom>
          <a:noFill/>
        </p:spPr>
        <p:txBody>
          <a:bodyPr wrap="square" lIns="0" tIns="0" rIns="0" bIns="0" rtlCol="0">
            <a:spAutoFit/>
          </a:bodyPr>
          <a:lstStyle/>
          <a:p>
            <a:r>
              <a:rPr lang="en-US" sz="1400" dirty="0"/>
              <a:t>Olympic National Forest</a:t>
            </a:r>
          </a:p>
        </p:txBody>
      </p:sp>
      <p:sp>
        <p:nvSpPr>
          <p:cNvPr id="37" name="leave"/>
          <p:cNvSpPr txBox="1"/>
          <p:nvPr/>
        </p:nvSpPr>
        <p:spPr>
          <a:xfrm>
            <a:off x="5362381" y="3035706"/>
            <a:ext cx="4350352" cy="492443"/>
          </a:xfrm>
          <a:prstGeom prst="rect">
            <a:avLst/>
          </a:prstGeom>
          <a:solidFill>
            <a:schemeClr val="tx1"/>
          </a:solidFill>
        </p:spPr>
        <p:txBody>
          <a:bodyPr wrap="square" lIns="0" tIns="0" rIns="0" bIns="0" rtlCol="0">
            <a:spAutoFit/>
          </a:bodyPr>
          <a:lstStyle/>
          <a:p>
            <a:pPr algn="ctr"/>
            <a:r>
              <a:rPr lang="en-US" sz="3200" b="1" dirty="0">
                <a:solidFill>
                  <a:schemeClr val="bg1"/>
                </a:solidFill>
              </a:rPr>
              <a:t>It’s too hot to leave!</a:t>
            </a:r>
          </a:p>
        </p:txBody>
      </p:sp>
      <p:pic>
        <p:nvPicPr>
          <p:cNvPr id="46" name="campfire" descr="A figure roasting marshmallows over a fire ring.  The words Campfire Safety are next to the figure." title="Figure roasting marshmellows over fire in ri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08629" y="4238587"/>
            <a:ext cx="3483810" cy="837591"/>
          </a:xfrm>
          <a:prstGeom prst="rect">
            <a:avLst/>
          </a:prstGeom>
        </p:spPr>
      </p:pic>
      <p:pic>
        <p:nvPicPr>
          <p:cNvPr id="41" name="logo" descr="USDA Forest Service logo" title="Forest Service Logo"/>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43426" y="4310722"/>
            <a:ext cx="762345" cy="812106"/>
          </a:xfrm>
          <a:prstGeom prst="rect">
            <a:avLst/>
          </a:prstGeom>
        </p:spPr>
      </p:pic>
      <p:pic>
        <p:nvPicPr>
          <p:cNvPr id="47" name="learn" descr="Figure looking at bulletin board." title="Check for Fire Restrictions"/>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47474" y="5176114"/>
            <a:ext cx="926897" cy="929648"/>
          </a:xfrm>
          <a:prstGeom prst="rect">
            <a:avLst/>
          </a:prstGeom>
        </p:spPr>
      </p:pic>
      <p:sp>
        <p:nvSpPr>
          <p:cNvPr id="51" name="learn TextBox 50"/>
          <p:cNvSpPr txBox="1"/>
          <p:nvPr/>
        </p:nvSpPr>
        <p:spPr>
          <a:xfrm>
            <a:off x="355418" y="6101104"/>
            <a:ext cx="1019229" cy="1000274"/>
          </a:xfrm>
          <a:prstGeom prst="rect">
            <a:avLst/>
          </a:prstGeom>
          <a:noFill/>
        </p:spPr>
        <p:txBody>
          <a:bodyPr wrap="square" lIns="0" tIns="0" rIns="0" bIns="0" rtlCol="0">
            <a:spAutoFit/>
          </a:bodyPr>
          <a:lstStyle/>
          <a:p>
            <a:r>
              <a:rPr lang="en-US" b="1" dirty="0"/>
              <a:t>LEARN</a:t>
            </a:r>
          </a:p>
          <a:p>
            <a:r>
              <a:rPr lang="en-US" sz="900" dirty="0"/>
              <a:t>Check local offices, bulletin boards, websites and visitor centers for current fire restrictions.</a:t>
            </a:r>
          </a:p>
        </p:txBody>
      </p:sp>
      <p:pic>
        <p:nvPicPr>
          <p:cNvPr id="48" name="drown" descr="Bucket pouring water on campfire." title="Drown Campfire"/>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476774" y="5176120"/>
            <a:ext cx="926591" cy="929342"/>
          </a:xfrm>
          <a:prstGeom prst="rect">
            <a:avLst/>
          </a:prstGeom>
        </p:spPr>
      </p:pic>
      <p:sp>
        <p:nvSpPr>
          <p:cNvPr id="52" name="drown TextBox 51"/>
          <p:cNvSpPr txBox="1"/>
          <p:nvPr/>
        </p:nvSpPr>
        <p:spPr>
          <a:xfrm>
            <a:off x="1476774" y="6101104"/>
            <a:ext cx="1019229" cy="861774"/>
          </a:xfrm>
          <a:prstGeom prst="rect">
            <a:avLst/>
          </a:prstGeom>
          <a:noFill/>
        </p:spPr>
        <p:txBody>
          <a:bodyPr wrap="square" lIns="0" tIns="0" rIns="0" bIns="0" rtlCol="0">
            <a:spAutoFit/>
          </a:bodyPr>
          <a:lstStyle/>
          <a:p>
            <a:r>
              <a:rPr lang="en-US" b="1" dirty="0"/>
              <a:t>DROWN</a:t>
            </a:r>
          </a:p>
          <a:p>
            <a:r>
              <a:rPr lang="en-US" sz="900" dirty="0"/>
              <a:t>Drown the campfire ashes with lots of water. Don’t take chances–use a lot!</a:t>
            </a:r>
          </a:p>
        </p:txBody>
      </p:sp>
      <p:pic>
        <p:nvPicPr>
          <p:cNvPr id="49" name="shovel" descr="Stirring embers in drowned campfire with a shovel." title="Stir Campfire Out"/>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587607" y="5184996"/>
            <a:ext cx="962829" cy="928547"/>
          </a:xfrm>
          <a:prstGeom prst="rect">
            <a:avLst/>
          </a:prstGeom>
        </p:spPr>
      </p:pic>
      <p:sp>
        <p:nvSpPr>
          <p:cNvPr id="53" name="shovel text"/>
          <p:cNvSpPr txBox="1"/>
          <p:nvPr/>
        </p:nvSpPr>
        <p:spPr>
          <a:xfrm>
            <a:off x="2640898" y="6086626"/>
            <a:ext cx="1019229" cy="1000274"/>
          </a:xfrm>
          <a:prstGeom prst="rect">
            <a:avLst/>
          </a:prstGeom>
          <a:noFill/>
        </p:spPr>
        <p:txBody>
          <a:bodyPr wrap="square" lIns="0" tIns="0" rIns="0" bIns="0" rtlCol="0">
            <a:spAutoFit/>
          </a:bodyPr>
          <a:lstStyle/>
          <a:p>
            <a:r>
              <a:rPr lang="en-US" b="1" dirty="0"/>
              <a:t>STIR</a:t>
            </a:r>
          </a:p>
          <a:p>
            <a:r>
              <a:rPr lang="en-US" sz="900" dirty="0"/>
              <a:t>Stir the remains, add more water and stir again. Be sure all burned material has been put out cold.</a:t>
            </a:r>
          </a:p>
        </p:txBody>
      </p:sp>
      <p:pic>
        <p:nvPicPr>
          <p:cNvPr id="50" name="feel" descr="Hand over campfire embers feeling for heat." title="Feel Campfire for Heat "/>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742603" y="5176120"/>
            <a:ext cx="963168" cy="926015"/>
          </a:xfrm>
          <a:prstGeom prst="rect">
            <a:avLst/>
          </a:prstGeom>
        </p:spPr>
      </p:pic>
      <p:sp>
        <p:nvSpPr>
          <p:cNvPr id="54" name="feel TextBox 53"/>
          <p:cNvSpPr txBox="1"/>
          <p:nvPr/>
        </p:nvSpPr>
        <p:spPr>
          <a:xfrm>
            <a:off x="3804397" y="6086626"/>
            <a:ext cx="901374" cy="1000274"/>
          </a:xfrm>
          <a:prstGeom prst="rect">
            <a:avLst/>
          </a:prstGeom>
          <a:noFill/>
        </p:spPr>
        <p:txBody>
          <a:bodyPr wrap="square" lIns="0" tIns="0" rIns="0" bIns="0" rtlCol="0">
            <a:spAutoFit/>
          </a:bodyPr>
          <a:lstStyle/>
          <a:p>
            <a:r>
              <a:rPr lang="en-US" b="1" dirty="0"/>
              <a:t>FEEL</a:t>
            </a:r>
          </a:p>
          <a:p>
            <a:r>
              <a:rPr lang="en-US" sz="900" dirty="0"/>
              <a:t>Feel materials with your bare hand. If it is hot to touch, it’s too hot to leave!</a:t>
            </a:r>
          </a:p>
        </p:txBody>
      </p:sp>
      <p:sp>
        <p:nvSpPr>
          <p:cNvPr id="58" name=" revRectangle 57" descr="black rectangle, decorative" title="black rectangle, decorative"/>
          <p:cNvSpPr/>
          <p:nvPr/>
        </p:nvSpPr>
        <p:spPr>
          <a:xfrm>
            <a:off x="355418" y="7163272"/>
            <a:ext cx="4342406" cy="276802"/>
          </a:xfrm>
          <a:prstGeom prst="rect">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learn moreTextBox 58"/>
          <p:cNvSpPr txBox="1"/>
          <p:nvPr/>
        </p:nvSpPr>
        <p:spPr>
          <a:xfrm>
            <a:off x="355418" y="7149924"/>
            <a:ext cx="4342406" cy="261610"/>
          </a:xfrm>
          <a:prstGeom prst="rect">
            <a:avLst/>
          </a:prstGeom>
          <a:noFill/>
        </p:spPr>
        <p:txBody>
          <a:bodyPr wrap="square" rtlCol="0">
            <a:spAutoFit/>
          </a:bodyPr>
          <a:lstStyle/>
          <a:p>
            <a:pPr algn="ctr"/>
            <a:r>
              <a:rPr lang="en-US" sz="1100" b="1" dirty="0">
                <a:solidFill>
                  <a:schemeClr val="bg1"/>
                </a:solidFill>
              </a:rPr>
              <a:t>Learn more at Olympic National Forest: </a:t>
            </a:r>
            <a:r>
              <a:rPr lang="en-US" sz="1100" b="1" dirty="0" err="1">
                <a:solidFill>
                  <a:schemeClr val="bg1"/>
                </a:solidFill>
              </a:rPr>
              <a:t>www.fs.usda.gov</a:t>
            </a:r>
            <a:r>
              <a:rPr lang="en-US" sz="1100" b="1" dirty="0">
                <a:solidFill>
                  <a:schemeClr val="bg1"/>
                </a:solidFill>
              </a:rPr>
              <a:t>/</a:t>
            </a:r>
            <a:r>
              <a:rPr lang="en-US" sz="1100" b="1" dirty="0" err="1">
                <a:solidFill>
                  <a:schemeClr val="bg1"/>
                </a:solidFill>
              </a:rPr>
              <a:t>olympic</a:t>
            </a:r>
            <a:endParaRPr lang="en-US" sz="1100" b="1" dirty="0">
              <a:solidFill>
                <a:schemeClr val="bg1"/>
              </a:solidFill>
            </a:endParaRPr>
          </a:p>
        </p:txBody>
      </p:sp>
      <p:pic>
        <p:nvPicPr>
          <p:cNvPr id="56" name="alt" descr="Icons of a lantern, propane stoves, &#10;and portable cooking stove. " title="Campfire Alternatives"/>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337000" y="4238587"/>
            <a:ext cx="4375733" cy="2103294"/>
          </a:xfrm>
          <a:prstGeom prst="rect">
            <a:avLst/>
          </a:prstGeom>
        </p:spPr>
      </p:pic>
      <p:sp>
        <p:nvSpPr>
          <p:cNvPr id="55" name="alt TextBox 54"/>
          <p:cNvSpPr txBox="1"/>
          <p:nvPr/>
        </p:nvSpPr>
        <p:spPr>
          <a:xfrm>
            <a:off x="5341561" y="6501213"/>
            <a:ext cx="3326273" cy="587340"/>
          </a:xfrm>
          <a:prstGeom prst="rect">
            <a:avLst/>
          </a:prstGeom>
          <a:noFill/>
        </p:spPr>
        <p:txBody>
          <a:bodyPr wrap="square" lIns="0" tIns="0" rIns="0" bIns="0" rtlCol="0">
            <a:spAutoFit/>
          </a:bodyPr>
          <a:lstStyle/>
          <a:p>
            <a:pPr>
              <a:lnSpc>
                <a:spcPts val="1260"/>
              </a:lnSpc>
              <a:spcBef>
                <a:spcPts val="400"/>
              </a:spcBef>
            </a:pPr>
            <a:r>
              <a:rPr lang="en-US" sz="1050" dirty="0"/>
              <a:t>A backpacking stove is a great alternate source for cooking.</a:t>
            </a:r>
          </a:p>
          <a:p>
            <a:pPr>
              <a:lnSpc>
                <a:spcPts val="1260"/>
              </a:lnSpc>
              <a:spcBef>
                <a:spcPts val="400"/>
              </a:spcBef>
            </a:pPr>
            <a:r>
              <a:rPr lang="en-US" sz="1050" dirty="0"/>
              <a:t>Use lanterns for light in place of a campfire.</a:t>
            </a:r>
          </a:p>
          <a:p>
            <a:pPr>
              <a:lnSpc>
                <a:spcPts val="1260"/>
              </a:lnSpc>
              <a:spcBef>
                <a:spcPts val="400"/>
              </a:spcBef>
            </a:pPr>
            <a:r>
              <a:rPr lang="en-US" sz="1050" dirty="0"/>
              <a:t>The stars and darkness are a fun change from a campfire.</a:t>
            </a:r>
          </a:p>
        </p:txBody>
      </p:sp>
      <p:pic>
        <p:nvPicPr>
          <p:cNvPr id="63" name="logo" descr="USDA Forest Service logo" title="Forest Service Logo"/>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938915" y="6375462"/>
            <a:ext cx="740490" cy="788825"/>
          </a:xfrm>
          <a:prstGeom prst="rect">
            <a:avLst/>
          </a:prstGeom>
        </p:spPr>
      </p:pic>
      <p:sp>
        <p:nvSpPr>
          <p:cNvPr id="61" name="blackRectangle 60" descr="black rectangle, decorative" title="black rectangle, decorative"/>
          <p:cNvSpPr/>
          <p:nvPr/>
        </p:nvSpPr>
        <p:spPr>
          <a:xfrm>
            <a:off x="5336999" y="7163272"/>
            <a:ext cx="4342406" cy="276802"/>
          </a:xfrm>
          <a:prstGeom prst="rect">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learn more TextBox 61" descr="black rectangle, decorative" title="black rectangle, decorative"/>
          <p:cNvSpPr txBox="1"/>
          <p:nvPr/>
        </p:nvSpPr>
        <p:spPr>
          <a:xfrm>
            <a:off x="5336999" y="7192128"/>
            <a:ext cx="4342406" cy="261610"/>
          </a:xfrm>
          <a:prstGeom prst="rect">
            <a:avLst/>
          </a:prstGeom>
          <a:noFill/>
        </p:spPr>
        <p:txBody>
          <a:bodyPr wrap="square" rtlCol="0">
            <a:spAutoFit/>
          </a:bodyPr>
          <a:lstStyle/>
          <a:p>
            <a:pPr algn="ctr"/>
            <a:r>
              <a:rPr lang="en-US" sz="1100" b="1" dirty="0">
                <a:solidFill>
                  <a:schemeClr val="bg1"/>
                </a:solidFill>
              </a:rPr>
              <a:t>Learn more at Olympic National Forest: </a:t>
            </a:r>
            <a:r>
              <a:rPr lang="en-US" sz="1100" b="1" dirty="0" err="1">
                <a:solidFill>
                  <a:schemeClr val="bg1"/>
                </a:solidFill>
              </a:rPr>
              <a:t>www.fs.usda.gov</a:t>
            </a:r>
            <a:r>
              <a:rPr lang="en-US" sz="1100" b="1" dirty="0">
                <a:solidFill>
                  <a:schemeClr val="bg1"/>
                </a:solidFill>
              </a:rPr>
              <a:t>/</a:t>
            </a:r>
            <a:r>
              <a:rPr lang="en-US" sz="1100" b="1" dirty="0" err="1">
                <a:solidFill>
                  <a:schemeClr val="bg1"/>
                </a:solidFill>
              </a:rPr>
              <a:t>olympic</a:t>
            </a:r>
            <a:endParaRPr lang="en-US" sz="1100" b="1" dirty="0">
              <a:solidFill>
                <a:schemeClr val="bg1"/>
              </a:solidFill>
            </a:endParaRPr>
          </a:p>
        </p:txBody>
      </p:sp>
      <p:cxnSp>
        <p:nvCxnSpPr>
          <p:cNvPr id="42" name="Straight Connector 41" descr="Trim line" title="Trim line"/>
          <p:cNvCxnSpPr/>
          <p:nvPr/>
        </p:nvCxnSpPr>
        <p:spPr>
          <a:xfrm>
            <a:off x="5013533" y="422490"/>
            <a:ext cx="0" cy="6985168"/>
          </a:xfrm>
          <a:prstGeom prst="line">
            <a:avLst/>
          </a:prstGeom>
          <a:ln w="1905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descr="Trim line" title="Trim line"/>
          <p:cNvCxnSpPr/>
          <p:nvPr/>
        </p:nvCxnSpPr>
        <p:spPr>
          <a:xfrm>
            <a:off x="279126" y="3908782"/>
            <a:ext cx="9421240" cy="0"/>
          </a:xfrm>
          <a:prstGeom prst="line">
            <a:avLst/>
          </a:prstGeom>
          <a:ln w="1905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5621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a:extLst>
              <a:ext uri="{FF2B5EF4-FFF2-40B4-BE49-F238E27FC236}">
                <a16:creationId xmlns:a16="http://schemas.microsoft.com/office/drawing/2014/main" id="{86E7FE4C-E221-134A-9C5A-06F0E1DBD2E0}"/>
              </a:ext>
            </a:extLst>
          </p:cNvPr>
          <p:cNvSpPr>
            <a:spLocks noGrp="1"/>
          </p:cNvSpPr>
          <p:nvPr>
            <p:ph type="ctrTitle"/>
          </p:nvPr>
        </p:nvSpPr>
        <p:spPr>
          <a:xfrm>
            <a:off x="917345" y="1204301"/>
            <a:ext cx="8549640" cy="1666028"/>
          </a:xfrm>
        </p:spPr>
        <p:txBody>
          <a:bodyPr/>
          <a:lstStyle/>
          <a:p>
            <a:r>
              <a:rPr lang="en-US" dirty="0"/>
              <a:t>Did you know</a:t>
            </a:r>
          </a:p>
        </p:txBody>
      </p:sp>
      <p:pic>
        <p:nvPicPr>
          <p:cNvPr id="5" name="1fern" descr="Fern" title="Fern"/>
          <p:cNvPicPr>
            <a:picLocks noChangeAspect="1"/>
          </p:cNvPicPr>
          <p:nvPr/>
        </p:nvPicPr>
        <p:blipFill>
          <a:blip r:embed="rId3">
            <a:alphaModFix amt="60000"/>
            <a:extLst>
              <a:ext uri="{28A0092B-C50C-407E-A947-70E740481C1C}">
                <a14:useLocalDpi xmlns:a14="http://schemas.microsoft.com/office/drawing/2010/main" val="0"/>
              </a:ext>
            </a:extLst>
          </a:blip>
          <a:stretch>
            <a:fillRect/>
          </a:stretch>
        </p:blipFill>
        <p:spPr>
          <a:xfrm>
            <a:off x="279126" y="290557"/>
            <a:ext cx="2150034" cy="3239385"/>
          </a:xfrm>
          <a:prstGeom prst="rect">
            <a:avLst/>
          </a:prstGeom>
        </p:spPr>
      </p:pic>
      <p:pic>
        <p:nvPicPr>
          <p:cNvPr id="3" name="1did" descr="Did you know" title="Did you know"/>
          <p:cNvPicPr>
            <a:picLocks noChangeAspect="1"/>
          </p:cNvPicPr>
          <p:nvPr/>
        </p:nvPicPr>
        <p:blipFill>
          <a:blip r:embed="rId4">
            <a:duotone>
              <a:prstClr val="black"/>
              <a:schemeClr val="accent6">
                <a:tint val="45000"/>
                <a:satMod val="400000"/>
              </a:schemeClr>
            </a:duotone>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val="0"/>
              </a:ext>
            </a:extLst>
          </a:blip>
          <a:stretch>
            <a:fillRect/>
          </a:stretch>
        </p:blipFill>
        <p:spPr>
          <a:xfrm>
            <a:off x="1050366" y="422490"/>
            <a:ext cx="3736962" cy="430047"/>
          </a:xfrm>
          <a:prstGeom prst="rect">
            <a:avLst/>
          </a:prstGeom>
        </p:spPr>
      </p:pic>
      <p:sp>
        <p:nvSpPr>
          <p:cNvPr id="2" name="1TextBox 1"/>
          <p:cNvSpPr txBox="1"/>
          <p:nvPr/>
        </p:nvSpPr>
        <p:spPr>
          <a:xfrm>
            <a:off x="2121071" y="998435"/>
            <a:ext cx="2666256" cy="2446823"/>
          </a:xfrm>
          <a:prstGeom prst="rect">
            <a:avLst/>
          </a:prstGeom>
          <a:noFill/>
        </p:spPr>
        <p:txBody>
          <a:bodyPr wrap="square" lIns="0" tIns="0" rIns="0" bIns="0" rtlCol="0">
            <a:spAutoFit/>
          </a:bodyPr>
          <a:lstStyle/>
          <a:p>
            <a:pPr marL="285750" indent="-285750">
              <a:spcBef>
                <a:spcPts val="600"/>
              </a:spcBef>
              <a:buFont typeface="Wingdings" charset="2"/>
              <a:buChar char="u"/>
            </a:pPr>
            <a:r>
              <a:rPr lang="en-US" sz="1200" b="1" dirty="0"/>
              <a:t>Spring on the Olympic Peninsula this year is the driest since 1895! That’s  130 years!</a:t>
            </a:r>
          </a:p>
          <a:p>
            <a:pPr marL="285750" indent="-285750">
              <a:spcBef>
                <a:spcPts val="600"/>
              </a:spcBef>
              <a:buFont typeface="Wingdings" charset="2"/>
              <a:buChar char="u"/>
            </a:pPr>
            <a:r>
              <a:rPr lang="en-US" sz="1200" b="1" dirty="0"/>
              <a:t>One inch of rain will protect the forest from wildfire for about 3 days! We need rain!</a:t>
            </a:r>
          </a:p>
          <a:p>
            <a:pPr marL="285750" indent="-285750">
              <a:spcBef>
                <a:spcPts val="600"/>
              </a:spcBef>
              <a:buFont typeface="Wingdings" charset="2"/>
              <a:buChar char="u"/>
            </a:pPr>
            <a:r>
              <a:rPr lang="en-US" sz="1200" b="1" dirty="0"/>
              <a:t>The forest looks green, but has only ½ of the moisture it should have, it’s a dry green, please be careful!</a:t>
            </a:r>
          </a:p>
          <a:p>
            <a:pPr marL="285750" indent="-285750">
              <a:spcBef>
                <a:spcPts val="600"/>
              </a:spcBef>
              <a:buFont typeface="Wingdings" charset="2"/>
              <a:buChar char="u"/>
            </a:pPr>
            <a:r>
              <a:rPr lang="en-US" sz="1200" b="1" dirty="0"/>
              <a:t>Snowpack on the mountains was less than 5% of average and melted off 4 month earlier than normal. </a:t>
            </a:r>
          </a:p>
        </p:txBody>
      </p:sp>
      <p:pic>
        <p:nvPicPr>
          <p:cNvPr id="17" name="2fern" descr="Fern" title="Fern"/>
          <p:cNvPicPr>
            <a:picLocks noChangeAspect="1"/>
          </p:cNvPicPr>
          <p:nvPr/>
        </p:nvPicPr>
        <p:blipFill>
          <a:blip r:embed="rId3">
            <a:alphaModFix amt="60000"/>
            <a:extLst>
              <a:ext uri="{28A0092B-C50C-407E-A947-70E740481C1C}">
                <a14:useLocalDpi xmlns:a14="http://schemas.microsoft.com/office/drawing/2010/main" val="0"/>
              </a:ext>
            </a:extLst>
          </a:blip>
          <a:stretch>
            <a:fillRect/>
          </a:stretch>
        </p:blipFill>
        <p:spPr>
          <a:xfrm>
            <a:off x="5192165" y="290557"/>
            <a:ext cx="2150034" cy="3239385"/>
          </a:xfrm>
          <a:prstGeom prst="rect">
            <a:avLst/>
          </a:prstGeom>
        </p:spPr>
      </p:pic>
      <p:pic>
        <p:nvPicPr>
          <p:cNvPr id="20" name="2did" descr="Did you know" title="Did you know"/>
          <p:cNvPicPr>
            <a:picLocks noChangeAspect="1"/>
          </p:cNvPicPr>
          <p:nvPr/>
        </p:nvPicPr>
        <p:blipFill>
          <a:blip r:embed="rId4">
            <a:duotone>
              <a:prstClr val="black"/>
              <a:schemeClr val="accent6">
                <a:tint val="45000"/>
                <a:satMod val="400000"/>
              </a:schemeClr>
            </a:duotone>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val="0"/>
              </a:ext>
            </a:extLst>
          </a:blip>
          <a:stretch>
            <a:fillRect/>
          </a:stretch>
        </p:blipFill>
        <p:spPr>
          <a:xfrm>
            <a:off x="5963405" y="422490"/>
            <a:ext cx="3736962" cy="430047"/>
          </a:xfrm>
          <a:prstGeom prst="rect">
            <a:avLst/>
          </a:prstGeom>
        </p:spPr>
      </p:pic>
      <p:sp>
        <p:nvSpPr>
          <p:cNvPr id="21" name="2TextBox 20"/>
          <p:cNvSpPr txBox="1"/>
          <p:nvPr/>
        </p:nvSpPr>
        <p:spPr>
          <a:xfrm>
            <a:off x="7034110" y="998435"/>
            <a:ext cx="2666256" cy="2446823"/>
          </a:xfrm>
          <a:prstGeom prst="rect">
            <a:avLst/>
          </a:prstGeom>
          <a:noFill/>
        </p:spPr>
        <p:txBody>
          <a:bodyPr wrap="square" lIns="0" tIns="0" rIns="0" bIns="0" rtlCol="0">
            <a:spAutoFit/>
          </a:bodyPr>
          <a:lstStyle/>
          <a:p>
            <a:pPr marL="285750" indent="-285750">
              <a:spcBef>
                <a:spcPts val="600"/>
              </a:spcBef>
              <a:buFont typeface="Wingdings" charset="2"/>
              <a:buChar char="u"/>
            </a:pPr>
            <a:r>
              <a:rPr lang="en-US" sz="1200" b="1" dirty="0"/>
              <a:t>Spring on the Olympic Peninsula this year is the driest since 1895! That’s  130 years!</a:t>
            </a:r>
          </a:p>
          <a:p>
            <a:pPr marL="285750" indent="-285750">
              <a:spcBef>
                <a:spcPts val="600"/>
              </a:spcBef>
              <a:buFont typeface="Wingdings" charset="2"/>
              <a:buChar char="u"/>
            </a:pPr>
            <a:r>
              <a:rPr lang="en-US" sz="1200" b="1" dirty="0"/>
              <a:t>One inch of rain will protect the forest from wildfire for about 3 days! We need rain!</a:t>
            </a:r>
          </a:p>
          <a:p>
            <a:pPr marL="285750" indent="-285750">
              <a:spcBef>
                <a:spcPts val="600"/>
              </a:spcBef>
              <a:buFont typeface="Wingdings" charset="2"/>
              <a:buChar char="u"/>
            </a:pPr>
            <a:r>
              <a:rPr lang="en-US" sz="1200" b="1" dirty="0"/>
              <a:t>The forest looks green, but has only ½ of the moisture it should have, it’s a dry green, please be careful!</a:t>
            </a:r>
          </a:p>
          <a:p>
            <a:pPr marL="285750" indent="-285750">
              <a:spcBef>
                <a:spcPts val="600"/>
              </a:spcBef>
              <a:buFont typeface="Wingdings" charset="2"/>
              <a:buChar char="u"/>
            </a:pPr>
            <a:r>
              <a:rPr lang="en-US" sz="1200" b="1" dirty="0"/>
              <a:t>Snowpack on the mountains was less than 5% of average and melted off 4 month earlier than normal. </a:t>
            </a:r>
          </a:p>
        </p:txBody>
      </p:sp>
      <p:pic>
        <p:nvPicPr>
          <p:cNvPr id="18" name="3fern" descr="Fern" title="Fern"/>
          <p:cNvPicPr>
            <a:picLocks noChangeAspect="1"/>
          </p:cNvPicPr>
          <p:nvPr/>
        </p:nvPicPr>
        <p:blipFill>
          <a:blip r:embed="rId3">
            <a:alphaModFix amt="60000"/>
            <a:extLst>
              <a:ext uri="{28A0092B-C50C-407E-A947-70E740481C1C}">
                <a14:useLocalDpi xmlns:a14="http://schemas.microsoft.com/office/drawing/2010/main" val="0"/>
              </a:ext>
            </a:extLst>
          </a:blip>
          <a:stretch>
            <a:fillRect/>
          </a:stretch>
        </p:blipFill>
        <p:spPr>
          <a:xfrm>
            <a:off x="279126" y="4168273"/>
            <a:ext cx="2150034" cy="3239385"/>
          </a:xfrm>
          <a:prstGeom prst="rect">
            <a:avLst/>
          </a:prstGeom>
        </p:spPr>
      </p:pic>
      <p:pic>
        <p:nvPicPr>
          <p:cNvPr id="23" name="3did" descr="Did you know" title="Did you know"/>
          <p:cNvPicPr>
            <a:picLocks noChangeAspect="1"/>
          </p:cNvPicPr>
          <p:nvPr/>
        </p:nvPicPr>
        <p:blipFill>
          <a:blip r:embed="rId4">
            <a:duotone>
              <a:prstClr val="black"/>
              <a:schemeClr val="accent6">
                <a:tint val="45000"/>
                <a:satMod val="400000"/>
              </a:schemeClr>
            </a:duotone>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val="0"/>
              </a:ext>
            </a:extLst>
          </a:blip>
          <a:stretch>
            <a:fillRect/>
          </a:stretch>
        </p:blipFill>
        <p:spPr>
          <a:xfrm>
            <a:off x="1091006" y="4273130"/>
            <a:ext cx="3736962" cy="430047"/>
          </a:xfrm>
          <a:prstGeom prst="rect">
            <a:avLst/>
          </a:prstGeom>
        </p:spPr>
      </p:pic>
      <p:sp>
        <p:nvSpPr>
          <p:cNvPr id="24" name="3TextBox 23"/>
          <p:cNvSpPr txBox="1"/>
          <p:nvPr/>
        </p:nvSpPr>
        <p:spPr>
          <a:xfrm>
            <a:off x="2161711" y="4838915"/>
            <a:ext cx="2666256" cy="2446823"/>
          </a:xfrm>
          <a:prstGeom prst="rect">
            <a:avLst/>
          </a:prstGeom>
          <a:noFill/>
        </p:spPr>
        <p:txBody>
          <a:bodyPr wrap="square" lIns="0" tIns="0" rIns="0" bIns="0" rtlCol="0">
            <a:spAutoFit/>
          </a:bodyPr>
          <a:lstStyle/>
          <a:p>
            <a:pPr marL="285750" indent="-285750">
              <a:spcBef>
                <a:spcPts val="600"/>
              </a:spcBef>
              <a:buFont typeface="Wingdings" charset="2"/>
              <a:buChar char="u"/>
            </a:pPr>
            <a:r>
              <a:rPr lang="en-US" sz="1200" b="1" dirty="0"/>
              <a:t>Spring on the Olympic Peninsula this year is the driest since 1895! That’s  130 years!</a:t>
            </a:r>
          </a:p>
          <a:p>
            <a:pPr marL="285750" indent="-285750">
              <a:spcBef>
                <a:spcPts val="600"/>
              </a:spcBef>
              <a:buFont typeface="Wingdings" charset="2"/>
              <a:buChar char="u"/>
            </a:pPr>
            <a:r>
              <a:rPr lang="en-US" sz="1200" b="1" dirty="0"/>
              <a:t>One inch of rain will protect the forest from wildfire for about 3 days! We need rain!</a:t>
            </a:r>
          </a:p>
          <a:p>
            <a:pPr marL="285750" indent="-285750">
              <a:spcBef>
                <a:spcPts val="600"/>
              </a:spcBef>
              <a:buFont typeface="Wingdings" charset="2"/>
              <a:buChar char="u"/>
            </a:pPr>
            <a:r>
              <a:rPr lang="en-US" sz="1200" b="1" dirty="0"/>
              <a:t>The forest looks green, but has only ½ of the moisture it should have, it’s a dry green, please be careful!</a:t>
            </a:r>
          </a:p>
          <a:p>
            <a:pPr marL="285750" indent="-285750">
              <a:spcBef>
                <a:spcPts val="600"/>
              </a:spcBef>
              <a:buFont typeface="Wingdings" charset="2"/>
              <a:buChar char="u"/>
            </a:pPr>
            <a:r>
              <a:rPr lang="en-US" sz="1200" b="1" dirty="0"/>
              <a:t>Snowpack on the mountains was less than 5% of average and melted off 4 month earlier than normal. </a:t>
            </a:r>
          </a:p>
        </p:txBody>
      </p:sp>
      <p:pic>
        <p:nvPicPr>
          <p:cNvPr id="28" name="4fern" descr="Fern" title="Fern"/>
          <p:cNvPicPr>
            <a:picLocks noChangeAspect="1"/>
          </p:cNvPicPr>
          <p:nvPr/>
        </p:nvPicPr>
        <p:blipFill>
          <a:blip r:embed="rId3">
            <a:alphaModFix amt="60000"/>
            <a:extLst>
              <a:ext uri="{28A0092B-C50C-407E-A947-70E740481C1C}">
                <a14:useLocalDpi xmlns:a14="http://schemas.microsoft.com/office/drawing/2010/main" val="0"/>
              </a:ext>
            </a:extLst>
          </a:blip>
          <a:stretch>
            <a:fillRect/>
          </a:stretch>
        </p:blipFill>
        <p:spPr>
          <a:xfrm>
            <a:off x="5192165" y="4168273"/>
            <a:ext cx="2150034" cy="3239385"/>
          </a:xfrm>
          <a:prstGeom prst="rect">
            <a:avLst/>
          </a:prstGeom>
        </p:spPr>
      </p:pic>
      <p:pic>
        <p:nvPicPr>
          <p:cNvPr id="26" name="4did" descr="Did you know" title="Did you know"/>
          <p:cNvPicPr>
            <a:picLocks noChangeAspect="1"/>
          </p:cNvPicPr>
          <p:nvPr/>
        </p:nvPicPr>
        <p:blipFill>
          <a:blip r:embed="rId4">
            <a:duotone>
              <a:prstClr val="black"/>
              <a:schemeClr val="accent6">
                <a:tint val="45000"/>
                <a:satMod val="400000"/>
              </a:schemeClr>
            </a:duotone>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val="0"/>
              </a:ext>
            </a:extLst>
          </a:blip>
          <a:stretch>
            <a:fillRect/>
          </a:stretch>
        </p:blipFill>
        <p:spPr>
          <a:xfrm>
            <a:off x="6004045" y="4273130"/>
            <a:ext cx="3736962" cy="430047"/>
          </a:xfrm>
          <a:prstGeom prst="rect">
            <a:avLst/>
          </a:prstGeom>
        </p:spPr>
      </p:pic>
      <p:sp>
        <p:nvSpPr>
          <p:cNvPr id="27" name="4TextBox 26"/>
          <p:cNvSpPr txBox="1"/>
          <p:nvPr/>
        </p:nvSpPr>
        <p:spPr>
          <a:xfrm>
            <a:off x="7074750" y="4838915"/>
            <a:ext cx="2666256" cy="2446823"/>
          </a:xfrm>
          <a:prstGeom prst="rect">
            <a:avLst/>
          </a:prstGeom>
          <a:noFill/>
        </p:spPr>
        <p:txBody>
          <a:bodyPr wrap="square" lIns="0" tIns="0" rIns="0" bIns="0" rtlCol="0">
            <a:spAutoFit/>
          </a:bodyPr>
          <a:lstStyle/>
          <a:p>
            <a:pPr marL="285750" indent="-285750">
              <a:spcBef>
                <a:spcPts val="600"/>
              </a:spcBef>
              <a:buFont typeface="Wingdings" charset="2"/>
              <a:buChar char="u"/>
            </a:pPr>
            <a:r>
              <a:rPr lang="en-US" sz="1200" b="1" dirty="0"/>
              <a:t>Spring on the Olympic Peninsula this year is the driest since 1895! That’s  130 years!</a:t>
            </a:r>
          </a:p>
          <a:p>
            <a:pPr marL="285750" indent="-285750">
              <a:spcBef>
                <a:spcPts val="600"/>
              </a:spcBef>
              <a:buFont typeface="Wingdings" charset="2"/>
              <a:buChar char="u"/>
            </a:pPr>
            <a:r>
              <a:rPr lang="en-US" sz="1200" b="1" dirty="0"/>
              <a:t>One inch of rain will protect the forest from wildfire for about 3 days! We need rain!</a:t>
            </a:r>
          </a:p>
          <a:p>
            <a:pPr marL="285750" indent="-285750">
              <a:spcBef>
                <a:spcPts val="600"/>
              </a:spcBef>
              <a:buFont typeface="Wingdings" charset="2"/>
              <a:buChar char="u"/>
            </a:pPr>
            <a:r>
              <a:rPr lang="en-US" sz="1200" b="1" dirty="0"/>
              <a:t>The forest looks green, but has only ½ of the moisture it should have, it’s a dry green, please be careful!</a:t>
            </a:r>
          </a:p>
          <a:p>
            <a:pPr marL="285750" indent="-285750">
              <a:spcBef>
                <a:spcPts val="600"/>
              </a:spcBef>
              <a:buFont typeface="Wingdings" charset="2"/>
              <a:buChar char="u"/>
            </a:pPr>
            <a:r>
              <a:rPr lang="en-US" sz="1200" b="1" dirty="0"/>
              <a:t>Snowpack on the mountains was less than 5% of average and melted off 4 month earlier than normal. </a:t>
            </a:r>
          </a:p>
        </p:txBody>
      </p:sp>
      <p:cxnSp>
        <p:nvCxnSpPr>
          <p:cNvPr id="73" name="Straight Connector 72" descr="trim line" title="trim line"/>
          <p:cNvCxnSpPr/>
          <p:nvPr/>
        </p:nvCxnSpPr>
        <p:spPr>
          <a:xfrm>
            <a:off x="5013533" y="422490"/>
            <a:ext cx="0" cy="6985168"/>
          </a:xfrm>
          <a:prstGeom prst="line">
            <a:avLst/>
          </a:prstGeom>
          <a:ln w="1905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descr="trim line" title="trim line"/>
          <p:cNvCxnSpPr/>
          <p:nvPr/>
        </p:nvCxnSpPr>
        <p:spPr>
          <a:xfrm>
            <a:off x="279126" y="3908782"/>
            <a:ext cx="9421240" cy="0"/>
          </a:xfrm>
          <a:prstGeom prst="line">
            <a:avLst/>
          </a:prstGeom>
          <a:ln w="1905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6642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366</TotalTime>
  <Words>778</Words>
  <Application>Microsoft Office PowerPoint</Application>
  <PresentationFormat>Custom</PresentationFormat>
  <Paragraphs>52</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Wingdings</vt:lpstr>
      <vt:lpstr>Office Theme</vt:lpstr>
      <vt:lpstr>Did you know postcard</vt:lpstr>
      <vt:lpstr>Did you know</vt:lpstr>
    </vt:vector>
  </TitlesOfParts>
  <Manager/>
  <Company>US Forest Service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Did you know card </dc:title>
  <dc:subject/>
  <dc:creator>Gwen Hensley</dc:creator>
  <cp:keywords>Fire Restrictions</cp:keywords>
  <dc:description/>
  <cp:lastModifiedBy>dmshaffer</cp:lastModifiedBy>
  <cp:revision>49</cp:revision>
  <dcterms:created xsi:type="dcterms:W3CDTF">2014-07-24T03:46:57Z</dcterms:created>
  <dcterms:modified xsi:type="dcterms:W3CDTF">2018-11-13T22:30:02Z</dcterms:modified>
  <cp:category/>
</cp:coreProperties>
</file>