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058400" cy="15544800"/>
  <p:notesSz cx="6858000" cy="9144000"/>
  <p:defaultTextStyle>
    <a:defPPr>
      <a:defRPr lang="en-US"/>
    </a:defPPr>
    <a:lvl1pPr marL="0" algn="l" defTabSz="73152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73152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73152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73152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73152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73152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73152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73152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73152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96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>
      <p:cViewPr varScale="1">
        <p:scale>
          <a:sx n="52" d="100"/>
          <a:sy n="52" d="100"/>
        </p:scale>
        <p:origin x="1176" y="90"/>
      </p:cViewPr>
      <p:guideLst>
        <p:guide orient="horz" pos="4896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4828964"/>
            <a:ext cx="8549640" cy="33320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8808720"/>
            <a:ext cx="7040880" cy="3972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1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63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2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5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D4872-89D6-EA4A-BD96-43ACBE3FB266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F675-96E7-CC41-B83B-B8DC0709C3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57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D4872-89D6-EA4A-BD96-43ACBE3FB266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F675-96E7-CC41-B83B-B8DC0709C3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40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1410548"/>
            <a:ext cx="2488407" cy="300640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1410548"/>
            <a:ext cx="7301071" cy="300640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D4872-89D6-EA4A-BD96-43ACBE3FB266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F675-96E7-CC41-B83B-B8DC0709C3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31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D4872-89D6-EA4A-BD96-43ACBE3FB266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F675-96E7-CC41-B83B-B8DC0709C3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690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9988974"/>
            <a:ext cx="8549640" cy="3087370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6588551"/>
            <a:ext cx="8549640" cy="3400424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152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6304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1945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4pPr>
            <a:lvl5pPr marL="292608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5pPr>
            <a:lvl6pPr marL="365760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6pPr>
            <a:lvl7pPr marL="43891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7pPr>
            <a:lvl8pPr marL="512064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8pPr>
            <a:lvl9pPr marL="5852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D4872-89D6-EA4A-BD96-43ACBE3FB266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F675-96E7-CC41-B83B-B8DC0709C3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359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8222194"/>
            <a:ext cx="4894738" cy="23252430"/>
          </a:xfrm>
        </p:spPr>
        <p:txBody>
          <a:bodyPr/>
          <a:lstStyle>
            <a:lvl1pPr>
              <a:defRPr sz="45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8222194"/>
            <a:ext cx="4894739" cy="23252430"/>
          </a:xfrm>
        </p:spPr>
        <p:txBody>
          <a:bodyPr/>
          <a:lstStyle>
            <a:lvl1pPr>
              <a:defRPr sz="45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D4872-89D6-EA4A-BD96-43ACBE3FB266}" type="datetimeFigureOut"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F675-96E7-CC41-B83B-B8DC0709C3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09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622513"/>
            <a:ext cx="9052560" cy="259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3479590"/>
            <a:ext cx="4444207" cy="1450127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900" b="1"/>
            </a:lvl3pPr>
            <a:lvl4pPr marL="2194560" indent="0">
              <a:buNone/>
              <a:defRPr sz="2600" b="1"/>
            </a:lvl4pPr>
            <a:lvl5pPr marL="2926080" indent="0">
              <a:buNone/>
              <a:defRPr sz="2600" b="1"/>
            </a:lvl5pPr>
            <a:lvl6pPr marL="3657600" indent="0">
              <a:buNone/>
              <a:defRPr sz="2600" b="1"/>
            </a:lvl6pPr>
            <a:lvl7pPr marL="4389120" indent="0">
              <a:buNone/>
              <a:defRPr sz="2600" b="1"/>
            </a:lvl7pPr>
            <a:lvl8pPr marL="5120640" indent="0">
              <a:buNone/>
              <a:defRPr sz="2600" b="1"/>
            </a:lvl8pPr>
            <a:lvl9pPr marL="5852160" indent="0">
              <a:buNone/>
              <a:defRPr sz="2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4929717"/>
            <a:ext cx="4444207" cy="8956253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3479590"/>
            <a:ext cx="4445953" cy="1450127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31520" indent="0">
              <a:buNone/>
              <a:defRPr sz="3200" b="1"/>
            </a:lvl2pPr>
            <a:lvl3pPr marL="1463040" indent="0">
              <a:buNone/>
              <a:defRPr sz="2900" b="1"/>
            </a:lvl3pPr>
            <a:lvl4pPr marL="2194560" indent="0">
              <a:buNone/>
              <a:defRPr sz="2600" b="1"/>
            </a:lvl4pPr>
            <a:lvl5pPr marL="2926080" indent="0">
              <a:buNone/>
              <a:defRPr sz="2600" b="1"/>
            </a:lvl5pPr>
            <a:lvl6pPr marL="3657600" indent="0">
              <a:buNone/>
              <a:defRPr sz="2600" b="1"/>
            </a:lvl6pPr>
            <a:lvl7pPr marL="4389120" indent="0">
              <a:buNone/>
              <a:defRPr sz="2600" b="1"/>
            </a:lvl7pPr>
            <a:lvl8pPr marL="5120640" indent="0">
              <a:buNone/>
              <a:defRPr sz="2600" b="1"/>
            </a:lvl8pPr>
            <a:lvl9pPr marL="5852160" indent="0">
              <a:buNone/>
              <a:defRPr sz="2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4929717"/>
            <a:ext cx="4445953" cy="8956253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D4872-89D6-EA4A-BD96-43ACBE3FB266}" type="datetimeFigureOut">
              <a:t>11/9/2018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F675-96E7-CC41-B83B-B8DC0709C3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449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D4872-89D6-EA4A-BD96-43ACBE3FB266}" type="datetimeFigureOut">
              <a:t>11/9/2018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F675-96E7-CC41-B83B-B8DC0709C3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586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D4872-89D6-EA4A-BD96-43ACBE3FB266}" type="datetimeFigureOut">
              <a:t>11/9/2018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F675-96E7-CC41-B83B-B8DC0709C3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387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618913"/>
            <a:ext cx="3309144" cy="263398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618915"/>
            <a:ext cx="5622925" cy="13267056"/>
          </a:xfrm>
        </p:spPr>
        <p:txBody>
          <a:bodyPr/>
          <a:lstStyle>
            <a:lvl1pPr>
              <a:defRPr sz="5100"/>
            </a:lvl1pPr>
            <a:lvl2pPr>
              <a:defRPr sz="4500"/>
            </a:lvl2pPr>
            <a:lvl3pPr>
              <a:defRPr sz="38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3252895"/>
            <a:ext cx="3309144" cy="10633076"/>
          </a:xfrm>
        </p:spPr>
        <p:txBody>
          <a:bodyPr/>
          <a:lstStyle>
            <a:lvl1pPr marL="0" indent="0">
              <a:buNone/>
              <a:defRPr sz="2200"/>
            </a:lvl1pPr>
            <a:lvl2pPr marL="731520" indent="0">
              <a:buNone/>
              <a:defRPr sz="1900"/>
            </a:lvl2pPr>
            <a:lvl3pPr marL="1463040" indent="0">
              <a:buNone/>
              <a:defRPr sz="1600"/>
            </a:lvl3pPr>
            <a:lvl4pPr marL="2194560" indent="0">
              <a:buNone/>
              <a:defRPr sz="1400"/>
            </a:lvl4pPr>
            <a:lvl5pPr marL="2926080" indent="0">
              <a:buNone/>
              <a:defRPr sz="1400"/>
            </a:lvl5pPr>
            <a:lvl6pPr marL="3657600" indent="0">
              <a:buNone/>
              <a:defRPr sz="1400"/>
            </a:lvl6pPr>
            <a:lvl7pPr marL="4389120" indent="0">
              <a:buNone/>
              <a:defRPr sz="1400"/>
            </a:lvl7pPr>
            <a:lvl8pPr marL="5120640" indent="0">
              <a:buNone/>
              <a:defRPr sz="1400"/>
            </a:lvl8pPr>
            <a:lvl9pPr marL="585216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D4872-89D6-EA4A-BD96-43ACBE3FB266}" type="datetimeFigureOut"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F675-96E7-CC41-B83B-B8DC0709C3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330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10881360"/>
            <a:ext cx="6035040" cy="1284606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1388957"/>
            <a:ext cx="6035040" cy="9326880"/>
          </a:xfrm>
        </p:spPr>
        <p:txBody>
          <a:bodyPr/>
          <a:lstStyle>
            <a:lvl1pPr marL="0" indent="0">
              <a:buNone/>
              <a:defRPr sz="5100"/>
            </a:lvl1pPr>
            <a:lvl2pPr marL="731520" indent="0">
              <a:buNone/>
              <a:defRPr sz="4500"/>
            </a:lvl2pPr>
            <a:lvl3pPr marL="1463040" indent="0">
              <a:buNone/>
              <a:defRPr sz="3800"/>
            </a:lvl3pPr>
            <a:lvl4pPr marL="2194560" indent="0">
              <a:buNone/>
              <a:defRPr sz="3200"/>
            </a:lvl4pPr>
            <a:lvl5pPr marL="2926080" indent="0">
              <a:buNone/>
              <a:defRPr sz="3200"/>
            </a:lvl5pPr>
            <a:lvl6pPr marL="3657600" indent="0">
              <a:buNone/>
              <a:defRPr sz="3200"/>
            </a:lvl6pPr>
            <a:lvl7pPr marL="4389120" indent="0">
              <a:buNone/>
              <a:defRPr sz="3200"/>
            </a:lvl7pPr>
            <a:lvl8pPr marL="5120640" indent="0">
              <a:buNone/>
              <a:defRPr sz="3200"/>
            </a:lvl8pPr>
            <a:lvl9pPr marL="5852160" indent="0">
              <a:buNone/>
              <a:defRPr sz="3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12165966"/>
            <a:ext cx="6035040" cy="1824354"/>
          </a:xfrm>
        </p:spPr>
        <p:txBody>
          <a:bodyPr/>
          <a:lstStyle>
            <a:lvl1pPr marL="0" indent="0">
              <a:buNone/>
              <a:defRPr sz="2200"/>
            </a:lvl1pPr>
            <a:lvl2pPr marL="731520" indent="0">
              <a:buNone/>
              <a:defRPr sz="1900"/>
            </a:lvl2pPr>
            <a:lvl3pPr marL="1463040" indent="0">
              <a:buNone/>
              <a:defRPr sz="1600"/>
            </a:lvl3pPr>
            <a:lvl4pPr marL="2194560" indent="0">
              <a:buNone/>
              <a:defRPr sz="1400"/>
            </a:lvl4pPr>
            <a:lvl5pPr marL="2926080" indent="0">
              <a:buNone/>
              <a:defRPr sz="1400"/>
            </a:lvl5pPr>
            <a:lvl6pPr marL="3657600" indent="0">
              <a:buNone/>
              <a:defRPr sz="1400"/>
            </a:lvl6pPr>
            <a:lvl7pPr marL="4389120" indent="0">
              <a:buNone/>
              <a:defRPr sz="1400"/>
            </a:lvl7pPr>
            <a:lvl8pPr marL="5120640" indent="0">
              <a:buNone/>
              <a:defRPr sz="1400"/>
            </a:lvl8pPr>
            <a:lvl9pPr marL="585216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D4872-89D6-EA4A-BD96-43ACBE3FB266}" type="datetimeFigureOut">
              <a:t>11/9/2018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CF675-96E7-CC41-B83B-B8DC0709C3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78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622513"/>
            <a:ext cx="9052560" cy="2590800"/>
          </a:xfrm>
          <a:prstGeom prst="rect">
            <a:avLst/>
          </a:prstGeom>
        </p:spPr>
        <p:txBody>
          <a:bodyPr vert="horz" lIns="146304" tIns="73152" rIns="146304" bIns="7315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3627121"/>
            <a:ext cx="9052560" cy="10258849"/>
          </a:xfrm>
          <a:prstGeom prst="rect">
            <a:avLst/>
          </a:prstGeom>
        </p:spPr>
        <p:txBody>
          <a:bodyPr vert="horz" lIns="146304" tIns="73152" rIns="146304" bIns="7315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14407728"/>
            <a:ext cx="2346960" cy="82761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D4872-89D6-EA4A-BD96-43ACBE3FB266}" type="datetimeFigureOut">
              <a:t>11/9/2018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14407728"/>
            <a:ext cx="3185160" cy="82761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14407728"/>
            <a:ext cx="2346960" cy="82761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CF675-96E7-CC41-B83B-B8DC0709C3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380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1520" rtl="0" eaLnBrk="1" latinLnBrk="0" hangingPunct="1">
        <a:spcBef>
          <a:spcPct val="0"/>
        </a:spcBef>
        <a:buNone/>
        <a:defRPr sz="7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731520" rtl="0" eaLnBrk="1" latinLnBrk="0" hangingPunct="1">
        <a:spcBef>
          <a:spcPct val="20000"/>
        </a:spcBef>
        <a:buFont typeface="Arial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188720" indent="-457200" algn="l" defTabSz="73152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indent="-365760" algn="l" defTabSz="731520" rtl="0" eaLnBrk="1" latinLnBrk="0" hangingPunct="1">
        <a:spcBef>
          <a:spcPct val="20000"/>
        </a:spcBef>
        <a:buFont typeface="Arial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0" indent="-365760" algn="l" defTabSz="73152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indent="-365760" algn="l" defTabSz="73152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73152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73152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73152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73152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73152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73152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73152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73152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73152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D8E4BF9-23A0-9549-BC05-96BA628F4A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 fires due to wildfire danger</a:t>
            </a:r>
          </a:p>
        </p:txBody>
      </p:sp>
      <p:pic>
        <p:nvPicPr>
          <p:cNvPr id="27" name="no fires" descr="No fires due to wildfire danger, flame under red prohibited symbol" title="No fires due to wildfire danger, flame under red prohibited symbo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55" y="363131"/>
            <a:ext cx="9144000" cy="2231220"/>
          </a:xfrm>
          <a:prstGeom prst="rect">
            <a:avLst/>
          </a:prstGeom>
        </p:spPr>
      </p:pic>
      <p:sp>
        <p:nvSpPr>
          <p:cNvPr id="28" name="all open TextBox 27"/>
          <p:cNvSpPr txBox="1"/>
          <p:nvPr/>
        </p:nvSpPr>
        <p:spPr>
          <a:xfrm>
            <a:off x="471190" y="2772148"/>
            <a:ext cx="9144000" cy="1107995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2400" dirty="0"/>
              <a:t>All open fires are prohibited on the Deschutes National Forest, the </a:t>
            </a:r>
            <a:r>
              <a:rPr lang="en-US" sz="2400" dirty="0" err="1"/>
              <a:t>Ochoco</a:t>
            </a:r>
            <a:r>
              <a:rPr lang="en-US" sz="2400" dirty="0"/>
              <a:t> National Forest and Crooked River National Grassland, and the Prineville District, BLM. </a:t>
            </a:r>
          </a:p>
        </p:txBody>
      </p:sp>
      <p:sp>
        <p:nvSpPr>
          <p:cNvPr id="29" name="permitted TextBox 28"/>
          <p:cNvSpPr txBox="1"/>
          <p:nvPr/>
        </p:nvSpPr>
        <p:spPr>
          <a:xfrm>
            <a:off x="470642" y="4077244"/>
            <a:ext cx="4496313" cy="571500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3600" b="1" dirty="0">
                <a:solidFill>
                  <a:schemeClr val="bg1"/>
                </a:solidFill>
              </a:rPr>
              <a:t>PERMITTED</a:t>
            </a:r>
          </a:p>
        </p:txBody>
      </p:sp>
      <p:pic>
        <p:nvPicPr>
          <p:cNvPr id="32" name="3feet Picture 31" descr="Figure smoking in a 3 foot cleared circle with a green ok check" title="Figure smoking in a 3 foot cleared circle with a green ok check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820135"/>
            <a:ext cx="2170845" cy="1917676"/>
          </a:xfrm>
          <a:prstGeom prst="rect">
            <a:avLst/>
          </a:prstGeom>
        </p:spPr>
      </p:pic>
      <p:pic>
        <p:nvPicPr>
          <p:cNvPr id="31" name="boat Picture 30" descr="Figure smoking in a boat with green check" title="Figure smoking in a boat with green check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102" y="4820135"/>
            <a:ext cx="2146495" cy="1887534"/>
          </a:xfrm>
          <a:prstGeom prst="rect">
            <a:avLst/>
          </a:prstGeom>
        </p:spPr>
      </p:pic>
      <p:pic>
        <p:nvPicPr>
          <p:cNvPr id="34" name="car Picture 33" descr="Figure smoking in a vehicle with a green ok check" title="Figure smoking in a vehicle with a green ok check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64" y="6916515"/>
            <a:ext cx="2158729" cy="1898292"/>
          </a:xfrm>
          <a:prstGeom prst="rect">
            <a:avLst/>
          </a:prstGeom>
        </p:spPr>
      </p:pic>
      <p:pic>
        <p:nvPicPr>
          <p:cNvPr id="33" name="tent Picture 32" descr="Figure smoking in a tent site with a green ok check" title="Figure smoking in a tent site with a green ok check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556" y="6916515"/>
            <a:ext cx="2148901" cy="1898292"/>
          </a:xfrm>
          <a:prstGeom prst="rect">
            <a:avLst/>
          </a:prstGeom>
        </p:spPr>
      </p:pic>
      <p:sp>
        <p:nvSpPr>
          <p:cNvPr id="26" name="you can smoke TextBox 25"/>
          <p:cNvSpPr txBox="1"/>
          <p:nvPr/>
        </p:nvSpPr>
        <p:spPr>
          <a:xfrm>
            <a:off x="470642" y="8900030"/>
            <a:ext cx="449631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/>
              <a:t>You can smoke in an enclosed vehicle or building, in a </a:t>
            </a:r>
          </a:p>
          <a:p>
            <a:r>
              <a:rPr lang="en-US" sz="1600" dirty="0"/>
              <a:t>designated campground, in boats on lakes and rivers, or while stopped in an area at least 3 feet in diameter that is clear of all flammable material.</a:t>
            </a:r>
          </a:p>
        </p:txBody>
      </p:sp>
      <p:pic>
        <p:nvPicPr>
          <p:cNvPr id="36" name="colemsn Picture 35" descr="Green portable green cookig stove. 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90" y="10025377"/>
            <a:ext cx="2143803" cy="1558834"/>
          </a:xfrm>
          <a:prstGeom prst="rect">
            <a:avLst/>
          </a:prstGeom>
        </p:spPr>
      </p:pic>
      <p:pic>
        <p:nvPicPr>
          <p:cNvPr id="37" name="lantern Picture 36" descr="Green lanter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675" y="10025377"/>
            <a:ext cx="846504" cy="1524000"/>
          </a:xfrm>
          <a:prstGeom prst="rect">
            <a:avLst/>
          </a:prstGeom>
        </p:spPr>
      </p:pic>
      <p:pic>
        <p:nvPicPr>
          <p:cNvPr id="35" name="propaner Picture 34" descr="A green back pack stove.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919" y="10025377"/>
            <a:ext cx="1249619" cy="1524000"/>
          </a:xfrm>
          <a:prstGeom prst="rect">
            <a:avLst/>
          </a:prstGeom>
        </p:spPr>
      </p:pic>
      <p:sp>
        <p:nvSpPr>
          <p:cNvPr id="38" name="portsblerTextBox 37"/>
          <p:cNvSpPr txBox="1"/>
          <p:nvPr/>
        </p:nvSpPr>
        <p:spPr>
          <a:xfrm>
            <a:off x="480274" y="11692649"/>
            <a:ext cx="441126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/>
              <a:t>Portable cooking stoves or lanterns using liquefied or bottled fuel may still be used in all areas. </a:t>
            </a:r>
          </a:p>
        </p:txBody>
      </p:sp>
      <p:sp>
        <p:nvSpPr>
          <p:cNvPr id="30" name="prohibited TextBox 29"/>
          <p:cNvSpPr txBox="1"/>
          <p:nvPr/>
        </p:nvSpPr>
        <p:spPr>
          <a:xfrm>
            <a:off x="5401790" y="4077244"/>
            <a:ext cx="4199407" cy="569387"/>
          </a:xfrm>
          <a:prstGeom prst="rect">
            <a:avLst/>
          </a:prstGeom>
          <a:solidFill>
            <a:srgbClr val="BA0000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sz="3600" b="1" dirty="0">
                <a:solidFill>
                  <a:schemeClr val="bg1"/>
                </a:solidFill>
              </a:rPr>
              <a:t>PROHIBITED</a:t>
            </a:r>
          </a:p>
        </p:txBody>
      </p:sp>
      <p:pic>
        <p:nvPicPr>
          <p:cNvPr id="9" name="cig" descr="A burning cigarette in the middle of a red circle with a line through it indicating no smoking.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94338">
            <a:off x="5558118" y="5148277"/>
            <a:ext cx="1334607" cy="1436120"/>
          </a:xfrm>
          <a:prstGeom prst="rect">
            <a:avLst/>
          </a:prstGeom>
        </p:spPr>
      </p:pic>
      <p:pic>
        <p:nvPicPr>
          <p:cNvPr id="10" name="red prohib smoke" descr="A burning cigarette icon under a red prohibited slash indicating no smoking." title="Prohibited No Smoki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283" y="4865354"/>
            <a:ext cx="1981200" cy="1981200"/>
          </a:xfrm>
          <a:prstGeom prst="rect">
            <a:avLst/>
          </a:prstGeom>
        </p:spPr>
      </p:pic>
      <p:pic>
        <p:nvPicPr>
          <p:cNvPr id="6" name="fire in ring" descr="A campfire in a metal ring icon under red prohibited slash indicating no campfires. 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881" y="5017905"/>
            <a:ext cx="1530678" cy="1490584"/>
          </a:xfrm>
          <a:prstGeom prst="rect">
            <a:avLst/>
          </a:prstGeom>
        </p:spPr>
      </p:pic>
      <p:pic>
        <p:nvPicPr>
          <p:cNvPr id="7" name="red prohib" descr="A campfire in a metal ring icon under red prohibited slash indicating no campfires. " title="Campfire icon under red prohibited slash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471" y="4883396"/>
            <a:ext cx="1981200" cy="1981200"/>
          </a:xfrm>
          <a:prstGeom prst="rect">
            <a:avLst/>
          </a:prstGeom>
        </p:spPr>
      </p:pic>
      <p:pic>
        <p:nvPicPr>
          <p:cNvPr id="21" name="grill" descr="A grill icon with flames under red prohibited slash indicating no cooking fires. " title="Grill and Cooking Fires Prohibited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015" y="7040286"/>
            <a:ext cx="1245398" cy="1560402"/>
          </a:xfrm>
          <a:prstGeom prst="rect">
            <a:avLst/>
          </a:prstGeom>
        </p:spPr>
      </p:pic>
      <p:pic>
        <p:nvPicPr>
          <p:cNvPr id="22" name="red slash" descr="A grill icon with flames under red prohibited slash indicating no cooking fires. " title="Grill and Cooking Fires Prohibited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284" y="6948920"/>
            <a:ext cx="1981200" cy="1981200"/>
          </a:xfrm>
          <a:prstGeom prst="rect">
            <a:avLst/>
          </a:prstGeom>
        </p:spPr>
      </p:pic>
      <p:pic>
        <p:nvPicPr>
          <p:cNvPr id="42" name="charcoal" descr="A briquette icon under red prohibited slash indicating no charcoal fires." title="Charcoal Fires Prohibited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64203" y="7264172"/>
            <a:ext cx="1263882" cy="1404767"/>
          </a:xfrm>
          <a:prstGeom prst="rect">
            <a:avLst/>
          </a:prstGeom>
        </p:spPr>
      </p:pic>
      <p:pic>
        <p:nvPicPr>
          <p:cNvPr id="43" name="redslash" descr="A briquette icon under red prohibited slash indicating no charcoal fires." title="Charcoal Fires Prohibited">
            <a:extLst>
              <a:ext uri="{FF2B5EF4-FFF2-40B4-BE49-F238E27FC236}">
                <a16:creationId xmlns:a16="http://schemas.microsoft.com/office/drawing/2014/main" id="{66EB3C5F-B24F-CD40-BBE8-26D4547325D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638" y="6980283"/>
            <a:ext cx="1981200" cy="1981200"/>
          </a:xfrm>
          <a:prstGeom prst="rect">
            <a:avLst/>
          </a:prstGeom>
        </p:spPr>
      </p:pic>
      <p:sp>
        <p:nvSpPr>
          <p:cNvPr id="14" name="smokeTextBox 13"/>
          <p:cNvSpPr txBox="1"/>
          <p:nvPr/>
        </p:nvSpPr>
        <p:spPr>
          <a:xfrm>
            <a:off x="5418284" y="9057797"/>
            <a:ext cx="1887534" cy="16619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6213" indent="-176213">
              <a:buFont typeface="Arial"/>
              <a:buChar char="•"/>
            </a:pPr>
            <a:r>
              <a:rPr lang="en-US" sz="1800" dirty="0"/>
              <a:t>Smoking</a:t>
            </a:r>
          </a:p>
          <a:p>
            <a:pPr marL="176213" indent="-176213">
              <a:buFont typeface="Arial"/>
              <a:buChar char="•"/>
            </a:pPr>
            <a:r>
              <a:rPr lang="en-US" sz="1800" dirty="0"/>
              <a:t>Campfires</a:t>
            </a:r>
          </a:p>
          <a:p>
            <a:pPr marL="176213" indent="-176213">
              <a:buFont typeface="Arial"/>
              <a:buChar char="•"/>
            </a:pPr>
            <a:r>
              <a:rPr lang="en-US" sz="1800" dirty="0"/>
              <a:t>Warming fires</a:t>
            </a:r>
          </a:p>
          <a:p>
            <a:pPr marL="176213" indent="-176213">
              <a:buFont typeface="Arial"/>
              <a:buChar char="•"/>
            </a:pPr>
            <a:r>
              <a:rPr lang="en-US" sz="1800" dirty="0"/>
              <a:t>Cooking fires</a:t>
            </a:r>
          </a:p>
          <a:p>
            <a:pPr marL="176213" indent="-176213">
              <a:buFont typeface="Arial"/>
              <a:buChar char="•"/>
            </a:pPr>
            <a:r>
              <a:rPr lang="en-US" sz="1800" dirty="0"/>
              <a:t>Portable propane campfires</a:t>
            </a:r>
          </a:p>
        </p:txBody>
      </p:sp>
      <p:sp>
        <p:nvSpPr>
          <p:cNvPr id="48" name="charcoalTextBox 47"/>
          <p:cNvSpPr txBox="1"/>
          <p:nvPr/>
        </p:nvSpPr>
        <p:spPr>
          <a:xfrm>
            <a:off x="7434577" y="9057797"/>
            <a:ext cx="2104646" cy="16619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6213" indent="-176213">
              <a:buFont typeface="Arial"/>
              <a:buChar char="•"/>
            </a:pPr>
            <a:r>
              <a:rPr lang="en-US" sz="1800" dirty="0"/>
              <a:t>Charcoal fires</a:t>
            </a:r>
          </a:p>
          <a:p>
            <a:pPr marL="176213" indent="-176213">
              <a:buFont typeface="Arial"/>
              <a:buChar char="•"/>
            </a:pPr>
            <a:r>
              <a:rPr lang="en-US" sz="1800" dirty="0"/>
              <a:t>Biomass or particle wood-burning stoves</a:t>
            </a:r>
          </a:p>
          <a:p>
            <a:pPr marL="176213" indent="-176213">
              <a:buFont typeface="Arial"/>
              <a:buChar char="•"/>
            </a:pPr>
            <a:r>
              <a:rPr lang="en-US" sz="1800" dirty="0"/>
              <a:t>Wood pellet grills or smokers.</a:t>
            </a:r>
          </a:p>
        </p:txBody>
      </p:sp>
      <p:sp>
        <p:nvSpPr>
          <p:cNvPr id="47" name="noexceptionsTextBox 46"/>
          <p:cNvSpPr txBox="1"/>
          <p:nvPr/>
        </p:nvSpPr>
        <p:spPr>
          <a:xfrm>
            <a:off x="5418284" y="10852638"/>
            <a:ext cx="418385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/>
              <a:t>There are no exceptions for developed or hosted campgrounds.</a:t>
            </a:r>
          </a:p>
        </p:txBody>
      </p:sp>
      <p:pic>
        <p:nvPicPr>
          <p:cNvPr id="52" name="crooked" descr="Crooked River portal sign" title="Crooked River portal sign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74" y="12253079"/>
            <a:ext cx="2224401" cy="1524000"/>
          </a:xfrm>
          <a:prstGeom prst="rect">
            <a:avLst/>
          </a:prstGeom>
        </p:spPr>
      </p:pic>
      <p:sp>
        <p:nvSpPr>
          <p:cNvPr id="59" name="crooked text"/>
          <p:cNvSpPr txBox="1">
            <a:spLocks/>
          </p:cNvSpPr>
          <p:nvPr/>
        </p:nvSpPr>
        <p:spPr>
          <a:xfrm>
            <a:off x="548599" y="13837428"/>
            <a:ext cx="2116436" cy="80816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nl-NL" sz="1100" b="1" dirty="0" err="1"/>
              <a:t>Crooked River National Grassland</a:t>
            </a:r>
          </a:p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nl-NL" sz="1100" dirty="0" err="1"/>
              <a:t>274 SW 4th Street</a:t>
            </a:r>
          </a:p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nl-NL" sz="1100" dirty="0" err="1"/>
              <a:t>Madras, Oregon 97741</a:t>
            </a:r>
          </a:p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nl-NL" sz="1100" dirty="0" err="1"/>
              <a:t>(541) 416-6640</a:t>
            </a:r>
            <a:endParaRPr lang="de-DE" sz="1100" dirty="0" err="1"/>
          </a:p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de-DE" sz="1100" dirty="0" err="1"/>
              <a:t>www.fs.usda.gov/ochoco</a:t>
            </a:r>
          </a:p>
        </p:txBody>
      </p:sp>
      <p:pic>
        <p:nvPicPr>
          <p:cNvPr id="56" name="dechute" descr="Deschutes portal sign" title="Deschutes portal sign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910" y="12253079"/>
            <a:ext cx="2204357" cy="1524000"/>
          </a:xfrm>
          <a:prstGeom prst="rect">
            <a:avLst/>
          </a:prstGeom>
        </p:spPr>
      </p:pic>
      <p:sp>
        <p:nvSpPr>
          <p:cNvPr id="15" name="deschutes text"/>
          <p:cNvSpPr txBox="1">
            <a:spLocks/>
          </p:cNvSpPr>
          <p:nvPr/>
        </p:nvSpPr>
        <p:spPr>
          <a:xfrm>
            <a:off x="3016831" y="13825678"/>
            <a:ext cx="2116436" cy="80816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en-US" sz="1100" b="1" dirty="0" err="1"/>
              <a:t>Deschutes National Forest </a:t>
            </a:r>
          </a:p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de-DE" sz="1100" dirty="0" err="1"/>
              <a:t>63095 Deschutes Market Road</a:t>
            </a:r>
          </a:p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de-DE" sz="1100" dirty="0" err="1"/>
              <a:t>Bend, OR 97701</a:t>
            </a:r>
          </a:p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de-DE" sz="1100" dirty="0" err="1"/>
              <a:t>(541) 383-5300</a:t>
            </a:r>
          </a:p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en-US" sz="1100" dirty="0" err="1"/>
              <a:t>www.fs.usda.gov/deschutes</a:t>
            </a:r>
          </a:p>
        </p:txBody>
      </p:sp>
      <p:pic>
        <p:nvPicPr>
          <p:cNvPr id="54" name="ochoco" descr="Ochoco portal sign" title="Ochoco portal sig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856" y="12253079"/>
            <a:ext cx="2204356" cy="1524000"/>
          </a:xfrm>
          <a:prstGeom prst="rect">
            <a:avLst/>
          </a:prstGeom>
        </p:spPr>
      </p:pic>
      <p:sp>
        <p:nvSpPr>
          <p:cNvPr id="57" name="och text"/>
          <p:cNvSpPr txBox="1">
            <a:spLocks/>
          </p:cNvSpPr>
          <p:nvPr/>
        </p:nvSpPr>
        <p:spPr>
          <a:xfrm>
            <a:off x="5498035" y="13825678"/>
            <a:ext cx="2116436" cy="80816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en-US" sz="1100" b="1" dirty="0" err="1"/>
              <a:t>Ochoco National Forest</a:t>
            </a:r>
          </a:p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en-US" sz="1100" dirty="0" err="1"/>
              <a:t>3160 NE Third Street</a:t>
            </a:r>
          </a:p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en-US" sz="1100" dirty="0" err="1"/>
              <a:t>Prineville, Oregon 97754</a:t>
            </a:r>
          </a:p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en-US" sz="1100" dirty="0" err="1"/>
              <a:t>(541) 416-6500</a:t>
            </a:r>
            <a:endParaRPr lang="de-DE" sz="1100" dirty="0" err="1"/>
          </a:p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en-US" sz="1100" dirty="0" err="1"/>
              <a:t>www.fs.usda.gov/ochoco</a:t>
            </a:r>
          </a:p>
        </p:txBody>
      </p:sp>
      <p:sp>
        <p:nvSpPr>
          <p:cNvPr id="58" name="prine text"/>
          <p:cNvSpPr txBox="1">
            <a:spLocks/>
          </p:cNvSpPr>
          <p:nvPr/>
        </p:nvSpPr>
        <p:spPr>
          <a:xfrm>
            <a:off x="7799477" y="13837428"/>
            <a:ext cx="1815713" cy="80816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en-US" sz="1100" b="1" dirty="0" err="1"/>
              <a:t>Bureau of Land Management</a:t>
            </a:r>
          </a:p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en-US" sz="1100" dirty="0" err="1"/>
              <a:t>3050 N.E. 3rd Street</a:t>
            </a:r>
          </a:p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en-US" sz="1100" dirty="0" err="1"/>
              <a:t>Prineville, OR 97754</a:t>
            </a:r>
          </a:p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en-US" sz="1100" dirty="0" err="1"/>
              <a:t>541-416-6700</a:t>
            </a:r>
          </a:p>
          <a:p>
            <a:pPr marL="0" indent="0">
              <a:lnSpc>
                <a:spcPts val="1200"/>
              </a:lnSpc>
              <a:spcBef>
                <a:spcPts val="0"/>
              </a:spcBef>
              <a:buNone/>
              <a:tabLst>
                <a:tab pos="2001838" algn="l"/>
                <a:tab pos="3587750" algn="l"/>
              </a:tabLst>
            </a:pPr>
            <a:r>
              <a:rPr lang="en-US" sz="1100" dirty="0" err="1"/>
              <a:t>www.blm.gov</a:t>
            </a:r>
          </a:p>
        </p:txBody>
      </p:sp>
      <p:pic>
        <p:nvPicPr>
          <p:cNvPr id="53" name="prineville" descr="Prineville portal sign" title="Prineville portal sign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286" y="12253079"/>
            <a:ext cx="1880273" cy="1524000"/>
          </a:xfrm>
          <a:prstGeom prst="rect">
            <a:avLst/>
          </a:prstGeom>
        </p:spPr>
      </p:pic>
      <p:sp>
        <p:nvSpPr>
          <p:cNvPr id="18" name="liable"/>
          <p:cNvSpPr txBox="1"/>
          <p:nvPr/>
        </p:nvSpPr>
        <p:spPr>
          <a:xfrm>
            <a:off x="480838" y="14714433"/>
            <a:ext cx="9144000" cy="378309"/>
          </a:xfrm>
          <a:prstGeom prst="rect">
            <a:avLst/>
          </a:prstGeom>
          <a:solidFill>
            <a:srgbClr val="0B560C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2400" b="1" dirty="0">
                <a:solidFill>
                  <a:schemeClr val="bg1"/>
                </a:solidFill>
              </a:rPr>
              <a:t>You can be held liable for suppression costs if you start a wildfire.</a:t>
            </a:r>
          </a:p>
        </p:txBody>
      </p:sp>
    </p:spTree>
    <p:extLst>
      <p:ext uri="{BB962C8B-B14F-4D97-AF65-F5344CB8AC3E}">
        <p14:creationId xmlns:p14="http://schemas.microsoft.com/office/powerpoint/2010/main" val="407283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206</Words>
  <Application>Microsoft Office PowerPoint</Application>
  <PresentationFormat>Custom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No fires due to wildfire danger</vt:lpstr>
    </vt:vector>
  </TitlesOfParts>
  <Manager/>
  <Company>US Forest Service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fires dueto wildfire danger</dc:title>
  <dc:subject/>
  <dc:creator>Gwen Hensley</dc:creator>
  <cp:keywords>Fire Restrictions</cp:keywords>
  <dc:description/>
  <cp:lastModifiedBy>dmshaffer</cp:lastModifiedBy>
  <cp:revision>25</cp:revision>
  <cp:lastPrinted>2015-08-31T00:43:17Z</cp:lastPrinted>
  <dcterms:created xsi:type="dcterms:W3CDTF">2015-08-30T23:20:30Z</dcterms:created>
  <dcterms:modified xsi:type="dcterms:W3CDTF">2018-11-09T23:15:29Z</dcterms:modified>
  <cp:category/>
</cp:coreProperties>
</file>