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7" r:id="rId2"/>
    <p:sldId id="258" r:id="rId3"/>
    <p:sldId id="259" r:id="rId4"/>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55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9"/>
    <p:restoredTop sz="93830"/>
  </p:normalViewPr>
  <p:slideViewPr>
    <p:cSldViewPr snapToGrid="0" snapToObjects="1" showGuides="1">
      <p:cViewPr varScale="1">
        <p:scale>
          <a:sx n="85" d="100"/>
          <a:sy n="85" d="100"/>
        </p:scale>
        <p:origin x="1632" y="168"/>
      </p:cViewPr>
      <p:guideLst>
        <p:guide orient="horz" pos="3144"/>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0" tIns="45715" rIns="91430" bIns="45715" rtlCol="0"/>
          <a:lstStyle>
            <a:lvl1pPr algn="r">
              <a:defRPr sz="1200"/>
            </a:lvl1pPr>
          </a:lstStyle>
          <a:p>
            <a:fld id="{5274AA63-9EE2-9B4F-895D-3836CA46B832}" type="datetimeFigureOut">
              <a:rPr lang="en-US" smtClean="0"/>
              <a:t>5/10/20</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0" tIns="45715" rIns="91430" bIns="45715" rtlCol="0" anchor="b"/>
          <a:lstStyle>
            <a:lvl1pPr algn="r">
              <a:defRPr sz="1200"/>
            </a:lvl1pPr>
          </a:lstStyle>
          <a:p>
            <a:fld id="{C07B6B23-3F29-CC42-803E-0D8F870C0277}" type="slidenum">
              <a:rPr lang="en-US" smtClean="0"/>
              <a:t>‹#›</a:t>
            </a:fld>
            <a:endParaRPr lang="en-US"/>
          </a:p>
        </p:txBody>
      </p:sp>
    </p:spTree>
    <p:extLst>
      <p:ext uri="{BB962C8B-B14F-4D97-AF65-F5344CB8AC3E}">
        <p14:creationId xmlns:p14="http://schemas.microsoft.com/office/powerpoint/2010/main" val="2126758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15D370-150D-BF42-86CC-F2BF0549617D}" type="datetimeFigureOut">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3942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44426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15951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4312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15D370-150D-BF42-86CC-F2BF0549617D}" type="datetimeFigureOut">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7530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D370-150D-BF42-86CC-F2BF0549617D}" type="datetimeFigureOut">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666365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D370-150D-BF42-86CC-F2BF0549617D}" type="datetimeFigureOut">
              <a:t>5/10/20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981546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D370-150D-BF42-86CC-F2BF0549617D}" type="datetimeFigureOut">
              <a:t>5/10/20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5843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D370-150D-BF42-86CC-F2BF0549617D}" type="datetimeFigureOut">
              <a:t>5/10/20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0572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8684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6567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F815D370-150D-BF42-86CC-F2BF0549617D}" type="datetimeFigureOut">
              <a:t>5/10/20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9B556F2F-1CE6-A641-B238-59CB92DF5E30}" type="slidenum">
              <a:t>‹#›</a:t>
            </a:fld>
            <a:endParaRPr lang="en-US"/>
          </a:p>
        </p:txBody>
      </p:sp>
    </p:spTree>
    <p:extLst>
      <p:ext uri="{BB962C8B-B14F-4D97-AF65-F5344CB8AC3E}">
        <p14:creationId xmlns:p14="http://schemas.microsoft.com/office/powerpoint/2010/main" val="34251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363F8B12-4536-3D44-B68F-157E97B037F4}"/>
              </a:ext>
            </a:extLst>
          </p:cNvPr>
          <p:cNvSpPr>
            <a:spLocks noGrp="1"/>
          </p:cNvSpPr>
          <p:nvPr>
            <p:ph type="ctrTitle"/>
          </p:nvPr>
        </p:nvSpPr>
        <p:spPr/>
        <p:txBody>
          <a:bodyPr/>
          <a:lstStyle/>
          <a:p>
            <a:r>
              <a:rPr lang="en-US" dirty="0"/>
              <a:t>Don’t let debris fires get away, Page 1</a:t>
            </a:r>
          </a:p>
        </p:txBody>
      </p:sp>
      <p:pic>
        <p:nvPicPr>
          <p:cNvPr id="17" name="poster" descr="Vintage poster with &quot;DON'T LET DEBRIS FIRES GET AWAY&quot; in black, all caps sans serif font, on a piece of crumpled paper with flames in the lower right corner of paper." title="Don't let debris fires get away">
            <a:extLst>
              <a:ext uri="{FF2B5EF4-FFF2-40B4-BE49-F238E27FC236}">
                <a16:creationId xmlns:a16="http://schemas.microsoft.com/office/drawing/2014/main" id="{29C9B15D-0B9D-8A42-9F50-D2A73B69F0A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04112" y="379126"/>
            <a:ext cx="2751216" cy="3643928"/>
          </a:xfrm>
          <a:prstGeom prst="rect">
            <a:avLst/>
          </a:prstGeom>
          <a:ln>
            <a:solidFill>
              <a:schemeClr val="tx1"/>
            </a:solidFill>
          </a:ln>
        </p:spPr>
      </p:pic>
      <p:sp>
        <p:nvSpPr>
          <p:cNvPr id="18" name="usecare">
            <a:extLst>
              <a:ext uri="{FF2B5EF4-FFF2-40B4-BE49-F238E27FC236}">
                <a16:creationId xmlns:a16="http://schemas.microsoft.com/office/drawing/2014/main" id="{B6AEC98B-271E-4441-984A-6A4906BAFAA1}"/>
              </a:ext>
            </a:extLst>
          </p:cNvPr>
          <p:cNvSpPr txBox="1"/>
          <p:nvPr/>
        </p:nvSpPr>
        <p:spPr>
          <a:xfrm>
            <a:off x="289122" y="4202731"/>
            <a:ext cx="2751216" cy="800219"/>
          </a:xfrm>
          <a:prstGeom prst="rect">
            <a:avLst/>
          </a:prstGeom>
          <a:noFill/>
        </p:spPr>
        <p:txBody>
          <a:bodyPr wrap="square" lIns="0" tIns="0" rIns="0" bIns="0" rtlCol="0">
            <a:spAutoFit/>
          </a:bodyPr>
          <a:lstStyle/>
          <a:p>
            <a:pPr algn="ctr"/>
            <a:r>
              <a:rPr lang="en-US" sz="2600" dirty="0">
                <a:solidFill>
                  <a:srgbClr val="C00000"/>
                </a:solidFill>
                <a:latin typeface="Arial Black" charset="0"/>
                <a:ea typeface="Arial Black" charset="0"/>
                <a:cs typeface="Arial Black" charset="0"/>
              </a:rPr>
              <a:t>Use Care</a:t>
            </a:r>
          </a:p>
          <a:p>
            <a:pPr algn="ctr"/>
            <a:r>
              <a:rPr lang="en-US" sz="2600" dirty="0">
                <a:solidFill>
                  <a:srgbClr val="C00000"/>
                </a:solidFill>
                <a:latin typeface="Arial Black" charset="0"/>
                <a:ea typeface="Arial Black" charset="0"/>
                <a:cs typeface="Arial Black" charset="0"/>
              </a:rPr>
              <a:t>When Burning</a:t>
            </a:r>
          </a:p>
        </p:txBody>
      </p:sp>
      <p:sp>
        <p:nvSpPr>
          <p:cNvPr id="19" name="wildfire prev">
            <a:extLst>
              <a:ext uri="{FF2B5EF4-FFF2-40B4-BE49-F238E27FC236}">
                <a16:creationId xmlns:a16="http://schemas.microsoft.com/office/drawing/2014/main" id="{1D170121-7E9B-8946-92D5-D3867DB96C01}"/>
              </a:ext>
            </a:extLst>
          </p:cNvPr>
          <p:cNvSpPr txBox="1"/>
          <p:nvPr/>
        </p:nvSpPr>
        <p:spPr>
          <a:xfrm>
            <a:off x="304112" y="5152647"/>
            <a:ext cx="2751216" cy="861774"/>
          </a:xfrm>
          <a:prstGeom prst="rect">
            <a:avLst/>
          </a:prstGeom>
          <a:noFill/>
        </p:spPr>
        <p:txBody>
          <a:bodyPr wrap="square" lIns="0" tIns="0" rIns="0" bIns="0" rtlCol="0">
            <a:spAutoFit/>
          </a:bodyPr>
          <a:lstStyle/>
          <a:p>
            <a:r>
              <a:rPr lang="en-US" sz="1400" b="1" dirty="0">
                <a:latin typeface="Arial" charset="0"/>
                <a:ea typeface="Arial" charset="0"/>
                <a:cs typeface="Arial" charset="0"/>
              </a:rPr>
              <a:t>A wildfire prevention message brought to you by the US Forest Service and (State) Department of Forestry.</a:t>
            </a:r>
          </a:p>
        </p:txBody>
      </p:sp>
      <p:sp>
        <p:nvSpPr>
          <p:cNvPr id="22" name="logo">
            <a:extLst>
              <a:ext uri="{FF2B5EF4-FFF2-40B4-BE49-F238E27FC236}">
                <a16:creationId xmlns:a16="http://schemas.microsoft.com/office/drawing/2014/main" id="{64788F26-7DE0-E94B-A304-D76BF7E1B447}"/>
              </a:ext>
            </a:extLst>
          </p:cNvPr>
          <p:cNvSpPr txBox="1"/>
          <p:nvPr/>
        </p:nvSpPr>
        <p:spPr>
          <a:xfrm>
            <a:off x="336591" y="6689769"/>
            <a:ext cx="918859" cy="169277"/>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Logo</a:t>
            </a:r>
          </a:p>
        </p:txBody>
      </p:sp>
      <p:sp>
        <p:nvSpPr>
          <p:cNvPr id="21" name="address">
            <a:extLst>
              <a:ext uri="{FF2B5EF4-FFF2-40B4-BE49-F238E27FC236}">
                <a16:creationId xmlns:a16="http://schemas.microsoft.com/office/drawing/2014/main" id="{3B261592-B661-9443-A9D7-F99D6F757E81}"/>
              </a:ext>
            </a:extLst>
          </p:cNvPr>
          <p:cNvSpPr txBox="1"/>
          <p:nvPr/>
        </p:nvSpPr>
        <p:spPr>
          <a:xfrm>
            <a:off x="1598368" y="6236860"/>
            <a:ext cx="1397000" cy="1184940"/>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Name</a:t>
            </a:r>
          </a:p>
          <a:p>
            <a:r>
              <a:rPr lang="en-US" sz="1100" b="1" dirty="0">
                <a:latin typeface="Arial" charset="0"/>
                <a:ea typeface="Arial" charset="0"/>
                <a:cs typeface="Arial" charset="0"/>
              </a:rPr>
              <a:t>Street Address</a:t>
            </a:r>
          </a:p>
          <a:p>
            <a:r>
              <a:rPr lang="en-US" sz="1100" b="1" dirty="0">
                <a:latin typeface="Arial" charset="0"/>
                <a:ea typeface="Arial" charset="0"/>
                <a:cs typeface="Arial" charset="0"/>
              </a:rPr>
              <a:t>City State Zip</a:t>
            </a:r>
          </a:p>
          <a:p>
            <a:r>
              <a:rPr lang="en-US" sz="1100" b="1" dirty="0">
                <a:latin typeface="Arial" charset="0"/>
                <a:ea typeface="Arial" charset="0"/>
                <a:cs typeface="Arial" charset="0"/>
              </a:rPr>
              <a:t>Phone</a:t>
            </a:r>
          </a:p>
          <a:p>
            <a:r>
              <a:rPr lang="en-US" sz="1100" b="1" dirty="0">
                <a:latin typeface="Arial" charset="0"/>
                <a:ea typeface="Arial" charset="0"/>
                <a:cs typeface="Arial" charset="0"/>
              </a:rPr>
              <a:t>Website</a:t>
            </a:r>
          </a:p>
          <a:p>
            <a:r>
              <a:rPr lang="en-US" sz="1100" b="1" dirty="0">
                <a:latin typeface="Arial" charset="0"/>
                <a:ea typeface="Arial" charset="0"/>
                <a:cs typeface="Arial" charset="0"/>
              </a:rPr>
              <a:t>Facebook</a:t>
            </a:r>
          </a:p>
          <a:p>
            <a:r>
              <a:rPr lang="en-US" sz="1100" b="1" dirty="0">
                <a:latin typeface="Arial" charset="0"/>
                <a:ea typeface="Arial" charset="0"/>
                <a:cs typeface="Arial" charset="0"/>
              </a:rPr>
              <a:t>Twitter</a:t>
            </a:r>
          </a:p>
        </p:txBody>
      </p:sp>
      <p:cxnSp>
        <p:nvCxnSpPr>
          <p:cNvPr id="5" name="left Connector 4"/>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23" name="poster" descr="Vintage poster with &quot;DON'T LET DEBRIS FIRES GET AWAY&quot; in black, all caps sans serif font, on a piece of crumpled paper with flames in the lower right corner of paper." title="Don't let debris fires get away">
            <a:extLst>
              <a:ext uri="{FF2B5EF4-FFF2-40B4-BE49-F238E27FC236}">
                <a16:creationId xmlns:a16="http://schemas.microsoft.com/office/drawing/2014/main" id="{7E936B73-681D-6C43-B0A2-FAA17B39BAD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650749" y="379126"/>
            <a:ext cx="2751216" cy="3643928"/>
          </a:xfrm>
          <a:prstGeom prst="rect">
            <a:avLst/>
          </a:prstGeom>
          <a:ln>
            <a:solidFill>
              <a:schemeClr val="tx1"/>
            </a:solidFill>
          </a:ln>
        </p:spPr>
      </p:pic>
      <p:sp>
        <p:nvSpPr>
          <p:cNvPr id="24" name="usecare">
            <a:extLst>
              <a:ext uri="{FF2B5EF4-FFF2-40B4-BE49-F238E27FC236}">
                <a16:creationId xmlns:a16="http://schemas.microsoft.com/office/drawing/2014/main" id="{AE6FE232-78EB-B94A-9F42-FB51581973F2}"/>
              </a:ext>
            </a:extLst>
          </p:cNvPr>
          <p:cNvSpPr txBox="1"/>
          <p:nvPr/>
        </p:nvSpPr>
        <p:spPr>
          <a:xfrm>
            <a:off x="3635759" y="4202731"/>
            <a:ext cx="2751216" cy="800219"/>
          </a:xfrm>
          <a:prstGeom prst="rect">
            <a:avLst/>
          </a:prstGeom>
          <a:noFill/>
        </p:spPr>
        <p:txBody>
          <a:bodyPr wrap="square" lIns="0" tIns="0" rIns="0" bIns="0" rtlCol="0">
            <a:spAutoFit/>
          </a:bodyPr>
          <a:lstStyle/>
          <a:p>
            <a:pPr algn="ctr"/>
            <a:r>
              <a:rPr lang="en-US" sz="2600" dirty="0">
                <a:solidFill>
                  <a:srgbClr val="C00000"/>
                </a:solidFill>
                <a:latin typeface="Arial Black" charset="0"/>
                <a:ea typeface="Arial Black" charset="0"/>
                <a:cs typeface="Arial Black" charset="0"/>
              </a:rPr>
              <a:t>Use Care</a:t>
            </a:r>
          </a:p>
          <a:p>
            <a:pPr algn="ctr"/>
            <a:r>
              <a:rPr lang="en-US" sz="2600" dirty="0">
                <a:solidFill>
                  <a:srgbClr val="C00000"/>
                </a:solidFill>
                <a:latin typeface="Arial Black" charset="0"/>
                <a:ea typeface="Arial Black" charset="0"/>
                <a:cs typeface="Arial Black" charset="0"/>
              </a:rPr>
              <a:t>When Burning</a:t>
            </a:r>
          </a:p>
        </p:txBody>
      </p:sp>
      <p:sp>
        <p:nvSpPr>
          <p:cNvPr id="25" name="wildfire prev">
            <a:extLst>
              <a:ext uri="{FF2B5EF4-FFF2-40B4-BE49-F238E27FC236}">
                <a16:creationId xmlns:a16="http://schemas.microsoft.com/office/drawing/2014/main" id="{EC0DFA50-2BAC-9346-A5C1-91317F1E482C}"/>
              </a:ext>
            </a:extLst>
          </p:cNvPr>
          <p:cNvSpPr txBox="1"/>
          <p:nvPr/>
        </p:nvSpPr>
        <p:spPr>
          <a:xfrm>
            <a:off x="3650749" y="5152647"/>
            <a:ext cx="2751216" cy="861774"/>
          </a:xfrm>
          <a:prstGeom prst="rect">
            <a:avLst/>
          </a:prstGeom>
          <a:noFill/>
        </p:spPr>
        <p:txBody>
          <a:bodyPr wrap="square" lIns="0" tIns="0" rIns="0" bIns="0" rtlCol="0">
            <a:spAutoFit/>
          </a:bodyPr>
          <a:lstStyle/>
          <a:p>
            <a:r>
              <a:rPr lang="en-US" sz="1400" b="1" dirty="0">
                <a:latin typeface="Arial" charset="0"/>
                <a:ea typeface="Arial" charset="0"/>
                <a:cs typeface="Arial" charset="0"/>
              </a:rPr>
              <a:t>A wildfire prevention message brought to you by the US Forest Service and (State) Department of Forestry.</a:t>
            </a:r>
          </a:p>
        </p:txBody>
      </p:sp>
      <p:sp>
        <p:nvSpPr>
          <p:cNvPr id="26" name="logo">
            <a:extLst>
              <a:ext uri="{FF2B5EF4-FFF2-40B4-BE49-F238E27FC236}">
                <a16:creationId xmlns:a16="http://schemas.microsoft.com/office/drawing/2014/main" id="{74CAD845-E76D-FE47-9E02-609A88DB9F24}"/>
              </a:ext>
            </a:extLst>
          </p:cNvPr>
          <p:cNvSpPr txBox="1"/>
          <p:nvPr/>
        </p:nvSpPr>
        <p:spPr>
          <a:xfrm>
            <a:off x="3683228" y="6689769"/>
            <a:ext cx="918859" cy="169277"/>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Logo</a:t>
            </a:r>
          </a:p>
        </p:txBody>
      </p:sp>
      <p:sp>
        <p:nvSpPr>
          <p:cNvPr id="27" name="address">
            <a:extLst>
              <a:ext uri="{FF2B5EF4-FFF2-40B4-BE49-F238E27FC236}">
                <a16:creationId xmlns:a16="http://schemas.microsoft.com/office/drawing/2014/main" id="{2A65D110-E502-7F40-B25E-7F47AEDCBCDD}"/>
              </a:ext>
            </a:extLst>
          </p:cNvPr>
          <p:cNvSpPr txBox="1"/>
          <p:nvPr/>
        </p:nvSpPr>
        <p:spPr>
          <a:xfrm>
            <a:off x="4945005" y="6236860"/>
            <a:ext cx="1397000" cy="1184940"/>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Name</a:t>
            </a:r>
          </a:p>
          <a:p>
            <a:r>
              <a:rPr lang="en-US" sz="1100" b="1" dirty="0">
                <a:latin typeface="Arial" charset="0"/>
                <a:ea typeface="Arial" charset="0"/>
                <a:cs typeface="Arial" charset="0"/>
              </a:rPr>
              <a:t>Street Address</a:t>
            </a:r>
          </a:p>
          <a:p>
            <a:r>
              <a:rPr lang="en-US" sz="1100" b="1" dirty="0">
                <a:latin typeface="Arial" charset="0"/>
                <a:ea typeface="Arial" charset="0"/>
                <a:cs typeface="Arial" charset="0"/>
              </a:rPr>
              <a:t>City State Zip</a:t>
            </a:r>
          </a:p>
          <a:p>
            <a:r>
              <a:rPr lang="en-US" sz="1100" b="1" dirty="0">
                <a:latin typeface="Arial" charset="0"/>
                <a:ea typeface="Arial" charset="0"/>
                <a:cs typeface="Arial" charset="0"/>
              </a:rPr>
              <a:t>Phone</a:t>
            </a:r>
          </a:p>
          <a:p>
            <a:r>
              <a:rPr lang="en-US" sz="1100" b="1" dirty="0">
                <a:latin typeface="Arial" charset="0"/>
                <a:ea typeface="Arial" charset="0"/>
                <a:cs typeface="Arial" charset="0"/>
              </a:rPr>
              <a:t>Website</a:t>
            </a:r>
          </a:p>
          <a:p>
            <a:r>
              <a:rPr lang="en-US" sz="1100" b="1" dirty="0">
                <a:latin typeface="Arial" charset="0"/>
                <a:ea typeface="Arial" charset="0"/>
                <a:cs typeface="Arial" charset="0"/>
              </a:rPr>
              <a:t>Facebook</a:t>
            </a:r>
          </a:p>
          <a:p>
            <a:r>
              <a:rPr lang="en-US" sz="1100" b="1" dirty="0">
                <a:latin typeface="Arial" charset="0"/>
                <a:ea typeface="Arial" charset="0"/>
                <a:cs typeface="Arial" charset="0"/>
              </a:rPr>
              <a:t>Twitter</a:t>
            </a:r>
          </a:p>
        </p:txBody>
      </p:sp>
      <p:cxnSp>
        <p:nvCxnSpPr>
          <p:cNvPr id="6" name="right connector"/>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28" name="poster" descr="Vintage poster with &quot;DON'T LET DEBRIS FIRES GET AWAY&quot; in black, all caps sans serif font, on a piece of crumpled paper with flames in the lower right corner of paper." title="Don't let debris fires get away">
            <a:extLst>
              <a:ext uri="{FF2B5EF4-FFF2-40B4-BE49-F238E27FC236}">
                <a16:creationId xmlns:a16="http://schemas.microsoft.com/office/drawing/2014/main" id="{7DB6AE90-FBE8-554D-82F1-408AB8B9914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001116" y="379126"/>
            <a:ext cx="2751216" cy="3643928"/>
          </a:xfrm>
          <a:prstGeom prst="rect">
            <a:avLst/>
          </a:prstGeom>
          <a:ln>
            <a:solidFill>
              <a:schemeClr val="tx1"/>
            </a:solidFill>
          </a:ln>
        </p:spPr>
      </p:pic>
      <p:sp>
        <p:nvSpPr>
          <p:cNvPr id="29" name="usecare">
            <a:extLst>
              <a:ext uri="{FF2B5EF4-FFF2-40B4-BE49-F238E27FC236}">
                <a16:creationId xmlns:a16="http://schemas.microsoft.com/office/drawing/2014/main" id="{56ABFB36-438D-9D4A-A6B1-8182ADEF7609}"/>
              </a:ext>
            </a:extLst>
          </p:cNvPr>
          <p:cNvSpPr txBox="1"/>
          <p:nvPr/>
        </p:nvSpPr>
        <p:spPr>
          <a:xfrm>
            <a:off x="6986126" y="4202731"/>
            <a:ext cx="2751216" cy="800219"/>
          </a:xfrm>
          <a:prstGeom prst="rect">
            <a:avLst/>
          </a:prstGeom>
          <a:noFill/>
        </p:spPr>
        <p:txBody>
          <a:bodyPr wrap="square" lIns="0" tIns="0" rIns="0" bIns="0" rtlCol="0">
            <a:spAutoFit/>
          </a:bodyPr>
          <a:lstStyle/>
          <a:p>
            <a:pPr algn="ctr"/>
            <a:r>
              <a:rPr lang="en-US" sz="2600" dirty="0">
                <a:solidFill>
                  <a:srgbClr val="C00000"/>
                </a:solidFill>
                <a:latin typeface="Arial Black" charset="0"/>
                <a:ea typeface="Arial Black" charset="0"/>
                <a:cs typeface="Arial Black" charset="0"/>
              </a:rPr>
              <a:t>Use Care</a:t>
            </a:r>
          </a:p>
          <a:p>
            <a:pPr algn="ctr"/>
            <a:r>
              <a:rPr lang="en-US" sz="2600" dirty="0">
                <a:solidFill>
                  <a:srgbClr val="C00000"/>
                </a:solidFill>
                <a:latin typeface="Arial Black" charset="0"/>
                <a:ea typeface="Arial Black" charset="0"/>
                <a:cs typeface="Arial Black" charset="0"/>
              </a:rPr>
              <a:t>When Burning</a:t>
            </a:r>
          </a:p>
        </p:txBody>
      </p:sp>
      <p:sp>
        <p:nvSpPr>
          <p:cNvPr id="30" name="wildfire prev">
            <a:extLst>
              <a:ext uri="{FF2B5EF4-FFF2-40B4-BE49-F238E27FC236}">
                <a16:creationId xmlns:a16="http://schemas.microsoft.com/office/drawing/2014/main" id="{AA8DEA3F-EE23-184D-AC19-33DC615704B7}"/>
              </a:ext>
            </a:extLst>
          </p:cNvPr>
          <p:cNvSpPr txBox="1"/>
          <p:nvPr/>
        </p:nvSpPr>
        <p:spPr>
          <a:xfrm>
            <a:off x="7001116" y="5152647"/>
            <a:ext cx="2751216" cy="861774"/>
          </a:xfrm>
          <a:prstGeom prst="rect">
            <a:avLst/>
          </a:prstGeom>
          <a:noFill/>
        </p:spPr>
        <p:txBody>
          <a:bodyPr wrap="square" lIns="0" tIns="0" rIns="0" bIns="0" rtlCol="0">
            <a:spAutoFit/>
          </a:bodyPr>
          <a:lstStyle/>
          <a:p>
            <a:r>
              <a:rPr lang="en-US" sz="1400" b="1" dirty="0">
                <a:latin typeface="Arial" charset="0"/>
                <a:ea typeface="Arial" charset="0"/>
                <a:cs typeface="Arial" charset="0"/>
              </a:rPr>
              <a:t>A wildfire prevention message brought to you by the US Forest Service and (State) Department of Forestry.</a:t>
            </a:r>
          </a:p>
        </p:txBody>
      </p:sp>
      <p:sp>
        <p:nvSpPr>
          <p:cNvPr id="31" name="logo">
            <a:extLst>
              <a:ext uri="{FF2B5EF4-FFF2-40B4-BE49-F238E27FC236}">
                <a16:creationId xmlns:a16="http://schemas.microsoft.com/office/drawing/2014/main" id="{9CD1053B-8503-264B-8602-6CE0166BE675}"/>
              </a:ext>
            </a:extLst>
          </p:cNvPr>
          <p:cNvSpPr txBox="1"/>
          <p:nvPr/>
        </p:nvSpPr>
        <p:spPr>
          <a:xfrm>
            <a:off x="7033595" y="6689769"/>
            <a:ext cx="918859" cy="169277"/>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Logo</a:t>
            </a:r>
          </a:p>
        </p:txBody>
      </p:sp>
      <p:sp>
        <p:nvSpPr>
          <p:cNvPr id="32" name="address">
            <a:extLst>
              <a:ext uri="{FF2B5EF4-FFF2-40B4-BE49-F238E27FC236}">
                <a16:creationId xmlns:a16="http://schemas.microsoft.com/office/drawing/2014/main" id="{E46AF6E9-6CD1-544F-9E9A-5D5C732520A9}"/>
              </a:ext>
            </a:extLst>
          </p:cNvPr>
          <p:cNvSpPr txBox="1"/>
          <p:nvPr/>
        </p:nvSpPr>
        <p:spPr>
          <a:xfrm>
            <a:off x="8295372" y="6236860"/>
            <a:ext cx="1397000" cy="1184940"/>
          </a:xfrm>
          <a:prstGeom prst="rect">
            <a:avLst/>
          </a:prstGeom>
          <a:noFill/>
        </p:spPr>
        <p:txBody>
          <a:bodyPr wrap="square" lIns="0" tIns="0" rIns="0" bIns="0" rtlCol="0">
            <a:spAutoFit/>
          </a:bodyPr>
          <a:lstStyle/>
          <a:p>
            <a:r>
              <a:rPr lang="en-US" sz="1100" b="1" dirty="0">
                <a:latin typeface="Arial" charset="0"/>
                <a:ea typeface="Arial" charset="0"/>
                <a:cs typeface="Arial" charset="0"/>
              </a:rPr>
              <a:t>Agency Name</a:t>
            </a:r>
          </a:p>
          <a:p>
            <a:r>
              <a:rPr lang="en-US" sz="1100" b="1" dirty="0">
                <a:latin typeface="Arial" charset="0"/>
                <a:ea typeface="Arial" charset="0"/>
                <a:cs typeface="Arial" charset="0"/>
              </a:rPr>
              <a:t>Street Address</a:t>
            </a:r>
          </a:p>
          <a:p>
            <a:r>
              <a:rPr lang="en-US" sz="1100" b="1" dirty="0">
                <a:latin typeface="Arial" charset="0"/>
                <a:ea typeface="Arial" charset="0"/>
                <a:cs typeface="Arial" charset="0"/>
              </a:rPr>
              <a:t>City State Zip</a:t>
            </a:r>
          </a:p>
          <a:p>
            <a:r>
              <a:rPr lang="en-US" sz="1100" b="1" dirty="0">
                <a:latin typeface="Arial" charset="0"/>
                <a:ea typeface="Arial" charset="0"/>
                <a:cs typeface="Arial" charset="0"/>
              </a:rPr>
              <a:t>Phone</a:t>
            </a:r>
          </a:p>
          <a:p>
            <a:r>
              <a:rPr lang="en-US" sz="1100" b="1" dirty="0">
                <a:latin typeface="Arial" charset="0"/>
                <a:ea typeface="Arial" charset="0"/>
                <a:cs typeface="Arial" charset="0"/>
              </a:rPr>
              <a:t>Website</a:t>
            </a:r>
          </a:p>
          <a:p>
            <a:r>
              <a:rPr lang="en-US" sz="1100" b="1" dirty="0">
                <a:latin typeface="Arial" charset="0"/>
                <a:ea typeface="Arial" charset="0"/>
                <a:cs typeface="Arial" charset="0"/>
              </a:rPr>
              <a:t>Facebook</a:t>
            </a:r>
          </a:p>
          <a:p>
            <a:r>
              <a:rPr lang="en-US" sz="1100" b="1" dirty="0">
                <a:latin typeface="Arial" charset="0"/>
                <a:ea typeface="Arial" charset="0"/>
                <a:cs typeface="Arial" charset="0"/>
              </a:rPr>
              <a:t>Twitter</a:t>
            </a:r>
          </a:p>
        </p:txBody>
      </p:sp>
    </p:spTree>
    <p:extLst>
      <p:ext uri="{BB962C8B-B14F-4D97-AF65-F5344CB8AC3E}">
        <p14:creationId xmlns:p14="http://schemas.microsoft.com/office/powerpoint/2010/main" val="171004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6E902390-3D46-7042-BD32-C5E20DE2F546}"/>
              </a:ext>
            </a:extLst>
          </p:cNvPr>
          <p:cNvSpPr>
            <a:spLocks noGrp="1"/>
          </p:cNvSpPr>
          <p:nvPr>
            <p:ph type="ctrTitle"/>
          </p:nvPr>
        </p:nvSpPr>
        <p:spPr>
          <a:xfrm>
            <a:off x="3375078" y="5906982"/>
            <a:ext cx="3333750" cy="303318"/>
          </a:xfrm>
        </p:spPr>
        <p:txBody>
          <a:bodyPr>
            <a:normAutofit/>
          </a:bodyPr>
          <a:lstStyle/>
          <a:p>
            <a:r>
              <a:rPr lang="en-US" sz="1000" dirty="0"/>
              <a:t>Debris burning tips, page 2</a:t>
            </a:r>
          </a:p>
        </p:txBody>
      </p:sp>
      <p:sp>
        <p:nvSpPr>
          <p:cNvPr id="65" name="Rectangle 64">
            <a:extLst>
              <a:ext uri="{FF2B5EF4-FFF2-40B4-BE49-F238E27FC236}">
                <a16:creationId xmlns:a16="http://schemas.microsoft.com/office/drawing/2014/main" id="{D5BCA9D9-62AE-874D-B372-5238B7B0CFA6}"/>
              </a:ext>
            </a:extLst>
          </p:cNvPr>
          <p:cNvSpPr/>
          <p:nvPr/>
        </p:nvSpPr>
        <p:spPr>
          <a:xfrm>
            <a:off x="321365" y="334617"/>
            <a:ext cx="2713384" cy="3225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5A96A15F-4012-5444-B956-F982961D9710}"/>
              </a:ext>
            </a:extLst>
          </p:cNvPr>
          <p:cNvSpPr txBox="1"/>
          <p:nvPr/>
        </p:nvSpPr>
        <p:spPr>
          <a:xfrm>
            <a:off x="340824" y="353807"/>
            <a:ext cx="2693925" cy="276999"/>
          </a:xfrm>
          <a:prstGeom prst="rect">
            <a:avLst/>
          </a:prstGeom>
          <a:noFill/>
        </p:spPr>
        <p:txBody>
          <a:bodyPr wrap="square" lIns="0" tIns="0" rIns="0" bIns="0" rtlCol="0">
            <a:spAutoFit/>
          </a:bodyPr>
          <a:lstStyle/>
          <a:p>
            <a:pPr algn="ctr"/>
            <a:r>
              <a:rPr lang="en-US" sz="1800" dirty="0">
                <a:solidFill>
                  <a:schemeClr val="bg1"/>
                </a:solidFill>
                <a:latin typeface="Arial Black" panose="020B0604020202020204" pitchFamily="34" charset="0"/>
                <a:ea typeface="Arial Black" charset="0"/>
                <a:cs typeface="Arial Black" panose="020B0604020202020204" pitchFamily="34" charset="0"/>
              </a:rPr>
              <a:t>Debris Burning Tips</a:t>
            </a:r>
          </a:p>
        </p:txBody>
      </p:sp>
      <p:sp>
        <p:nvSpPr>
          <p:cNvPr id="63" name="TextBox 62">
            <a:extLst>
              <a:ext uri="{FF2B5EF4-FFF2-40B4-BE49-F238E27FC236}">
                <a16:creationId xmlns:a16="http://schemas.microsoft.com/office/drawing/2014/main" id="{B8C86029-1519-144C-AA75-D98986A524CB}"/>
              </a:ext>
            </a:extLst>
          </p:cNvPr>
          <p:cNvSpPr txBox="1"/>
          <p:nvPr/>
        </p:nvSpPr>
        <p:spPr>
          <a:xfrm>
            <a:off x="321364" y="730738"/>
            <a:ext cx="2713385" cy="4655121"/>
          </a:xfrm>
          <a:prstGeom prst="rect">
            <a:avLst/>
          </a:prstGeom>
          <a:noFill/>
        </p:spPr>
        <p:txBody>
          <a:bodyPr wrap="square" lIns="0" tIns="0" rIns="0" bIns="0" rtlCol="0">
            <a:spAutoFit/>
          </a:bodyPr>
          <a:lstStyle/>
          <a:p>
            <a:pPr marL="115888" indent="-115888">
              <a:spcBef>
                <a:spcPts val="300"/>
              </a:spcBef>
              <a:buFont typeface="Arial" charset="0"/>
              <a:buChar char="•"/>
            </a:pPr>
            <a:r>
              <a:rPr lang="en-US" sz="1000" dirty="0">
                <a:latin typeface="Arial" charset="0"/>
                <a:ea typeface="Arial" charset="0"/>
                <a:cs typeface="Arial" charset="0"/>
              </a:rPr>
              <a:t>Before burning, contact local agencies to determine if burn regulations are in effect.</a:t>
            </a:r>
          </a:p>
          <a:p>
            <a:pPr marL="115888" indent="-115888">
              <a:spcBef>
                <a:spcPts val="300"/>
              </a:spcBef>
              <a:buFont typeface="Arial" charset="0"/>
              <a:buChar char="•"/>
            </a:pPr>
            <a:r>
              <a:rPr lang="en-US" sz="1000" dirty="0">
                <a:latin typeface="Arial" charset="0"/>
                <a:ea typeface="Arial" charset="0"/>
                <a:cs typeface="Arial" charset="0"/>
              </a:rPr>
              <a:t>Know your weather conditions. Avoid burning on dry, windy days.</a:t>
            </a:r>
          </a:p>
          <a:p>
            <a:pPr marL="115888" indent="-115888">
              <a:spcBef>
                <a:spcPts val="300"/>
              </a:spcBef>
              <a:buFont typeface="Arial" charset="0"/>
              <a:buChar char="•"/>
            </a:pPr>
            <a:r>
              <a:rPr lang="en-US" sz="1000" dirty="0">
                <a:latin typeface="Arial" charset="0"/>
                <a:ea typeface="Arial" charset="0"/>
                <a:cs typeface="Arial" charset="0"/>
              </a:rPr>
              <a:t>Burn before 10:00 am or </a:t>
            </a:r>
            <a:r>
              <a:rPr lang="en-US" sz="1000" dirty="0">
                <a:latin typeface="Calibri" panose="020F0502020204030204" pitchFamily="34" charset="0"/>
                <a:ea typeface="Arial" charset="0"/>
                <a:cs typeface="Calibri" panose="020F0502020204030204" pitchFamily="34" charset="0"/>
              </a:rPr>
              <a:t>after</a:t>
            </a:r>
            <a:r>
              <a:rPr lang="en-US" sz="1000" dirty="0">
                <a:latin typeface="Arial" charset="0"/>
                <a:ea typeface="Arial" charset="0"/>
                <a:cs typeface="Arial" charset="0"/>
              </a:rPr>
              <a:t> 3:00 pm.</a:t>
            </a:r>
          </a:p>
          <a:p>
            <a:pPr marL="115888" indent="-115888">
              <a:spcBef>
                <a:spcPts val="300"/>
              </a:spcBef>
              <a:buFont typeface="Arial" charset="0"/>
              <a:buChar char="•"/>
            </a:pPr>
            <a:r>
              <a:rPr lang="en-US" sz="1000" dirty="0">
                <a:latin typeface="Arial" charset="0"/>
                <a:ea typeface="Arial" charset="0"/>
                <a:cs typeface="Arial" charset="0"/>
              </a:rPr>
              <a:t>Burn piles in open fields after the grass has greened up.</a:t>
            </a:r>
          </a:p>
          <a:p>
            <a:pPr marL="115888" indent="-115888">
              <a:spcBef>
                <a:spcPts val="300"/>
              </a:spcBef>
              <a:buFont typeface="Arial" charset="0"/>
              <a:buChar char="•"/>
            </a:pPr>
            <a:r>
              <a:rPr lang="en-US" sz="1000" dirty="0">
                <a:latin typeface="Arial" charset="0"/>
                <a:ea typeface="Arial" charset="0"/>
                <a:cs typeface="Arial" charset="0"/>
              </a:rPr>
              <a:t>Avoid building debris piles under overhanging tree limbs, power lines, or close to homes or other structures.</a:t>
            </a:r>
          </a:p>
          <a:p>
            <a:pPr marL="115888" indent="-115888">
              <a:spcBef>
                <a:spcPts val="300"/>
              </a:spcBef>
              <a:buFont typeface="Arial" charset="0"/>
              <a:buChar char="•"/>
            </a:pPr>
            <a:r>
              <a:rPr lang="en-US" sz="1000" dirty="0">
                <a:latin typeface="Arial" charset="0"/>
                <a:ea typeface="Arial" charset="0"/>
                <a:cs typeface="Arial" charset="0"/>
              </a:rPr>
              <a:t>Cover debris piles with a sheet of plastic. When the surrounding vegetation is wet and you are ready to burn remove plastic and burn the piles. This reduces the chance of your fire spreading to surrounding vegetation.</a:t>
            </a:r>
          </a:p>
          <a:p>
            <a:pPr marL="115888" indent="-115888">
              <a:spcBef>
                <a:spcPts val="300"/>
              </a:spcBef>
              <a:buFont typeface="Arial" charset="0"/>
              <a:buChar char="•"/>
            </a:pPr>
            <a:r>
              <a:rPr lang="en-US" sz="1000" dirty="0">
                <a:latin typeface="Arial" charset="0"/>
                <a:ea typeface="Arial" charset="0"/>
                <a:cs typeface="Arial" charset="0"/>
              </a:rPr>
              <a:t>Make sure that your piles have no vegetation within ten feet on any side.</a:t>
            </a:r>
          </a:p>
          <a:p>
            <a:pPr marL="115888" indent="-115888">
              <a:spcBef>
                <a:spcPts val="300"/>
              </a:spcBef>
              <a:buFont typeface="Arial" charset="0"/>
              <a:buChar char="•"/>
            </a:pPr>
            <a:r>
              <a:rPr lang="en-US" sz="1000" dirty="0">
                <a:latin typeface="Arial" charset="0"/>
                <a:ea typeface="Arial" charset="0"/>
                <a:cs typeface="Arial" charset="0"/>
              </a:rPr>
              <a:t>Keep piles small. Suggested size is 5’ x 5’. If you have more debris to burn, you can always add to the burn pile later as it burns down. </a:t>
            </a:r>
          </a:p>
          <a:p>
            <a:pPr marL="115888" indent="-115888">
              <a:spcBef>
                <a:spcPts val="300"/>
              </a:spcBef>
              <a:buFont typeface="Arial" charset="0"/>
              <a:buChar char="•"/>
            </a:pPr>
            <a:r>
              <a:rPr lang="en-US" sz="1000" dirty="0">
                <a:latin typeface="Arial" charset="0"/>
                <a:ea typeface="Arial" charset="0"/>
                <a:cs typeface="Arial" charset="0"/>
              </a:rPr>
              <a:t>Have a water source and shovel located near the pile in case your fire spreads to surrounding vegetation. </a:t>
            </a:r>
          </a:p>
          <a:p>
            <a:pPr marL="115888" indent="-115888">
              <a:spcBef>
                <a:spcPts val="300"/>
              </a:spcBef>
              <a:buFont typeface="Arial" charset="0"/>
              <a:buChar char="•"/>
            </a:pPr>
            <a:r>
              <a:rPr lang="en-US" sz="1000" dirty="0">
                <a:latin typeface="Arial" charset="0"/>
                <a:ea typeface="Arial" charset="0"/>
                <a:cs typeface="Arial" charset="0"/>
              </a:rPr>
              <a:t>Stay with your burn pile until it is completely extinguished. Drown with water and stir the ashes with a rake or shovel until you are certain that the fire is completely out.</a:t>
            </a:r>
          </a:p>
        </p:txBody>
      </p:sp>
      <p:pic>
        <p:nvPicPr>
          <p:cNvPr id="68" name="Picture 67" descr="Maximum 4 foot burn pile with 10 foot on each side cleared of flammable debris. Person standing next to area with shovel, bucket and hose. In background is house with grass and trees." title="Burn Pile Illustration">
            <a:extLst>
              <a:ext uri="{FF2B5EF4-FFF2-40B4-BE49-F238E27FC236}">
                <a16:creationId xmlns:a16="http://schemas.microsoft.com/office/drawing/2014/main" id="{41FDFF47-98B9-554F-B417-53EB3B6A488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8545" y="5278356"/>
            <a:ext cx="2738482" cy="2269776"/>
          </a:xfrm>
          <a:prstGeom prst="rect">
            <a:avLst/>
          </a:prstGeom>
        </p:spPr>
      </p:pic>
      <p:cxnSp>
        <p:nvCxnSpPr>
          <p:cNvPr id="5" name="leftStraight Connector 4"/>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cxnSp>
        <p:nvCxnSpPr>
          <p:cNvPr id="6" name="Straight Connector 5"/>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sp>
        <p:nvSpPr>
          <p:cNvPr id="69" name="Rectangle 68">
            <a:extLst>
              <a:ext uri="{FF2B5EF4-FFF2-40B4-BE49-F238E27FC236}">
                <a16:creationId xmlns:a16="http://schemas.microsoft.com/office/drawing/2014/main" id="{2DC48C7D-242E-2645-9876-18061139E66D}"/>
              </a:ext>
            </a:extLst>
          </p:cNvPr>
          <p:cNvSpPr/>
          <p:nvPr/>
        </p:nvSpPr>
        <p:spPr>
          <a:xfrm>
            <a:off x="3651393" y="353807"/>
            <a:ext cx="2713384" cy="3225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C36D0B5B-8017-E44A-8702-5CDF47F39A4A}"/>
              </a:ext>
            </a:extLst>
          </p:cNvPr>
          <p:cNvSpPr txBox="1"/>
          <p:nvPr/>
        </p:nvSpPr>
        <p:spPr>
          <a:xfrm>
            <a:off x="3670852" y="372997"/>
            <a:ext cx="2693925" cy="276999"/>
          </a:xfrm>
          <a:prstGeom prst="rect">
            <a:avLst/>
          </a:prstGeom>
          <a:noFill/>
        </p:spPr>
        <p:txBody>
          <a:bodyPr wrap="square" lIns="0" tIns="0" rIns="0" bIns="0" rtlCol="0">
            <a:spAutoFit/>
          </a:bodyPr>
          <a:lstStyle/>
          <a:p>
            <a:pPr algn="ctr"/>
            <a:r>
              <a:rPr lang="en-US" sz="1800" dirty="0">
                <a:solidFill>
                  <a:schemeClr val="bg1"/>
                </a:solidFill>
                <a:latin typeface="Arial Black" panose="020B0604020202020204" pitchFamily="34" charset="0"/>
                <a:ea typeface="Arial Black" charset="0"/>
                <a:cs typeface="Arial Black" panose="020B0604020202020204" pitchFamily="34" charset="0"/>
              </a:rPr>
              <a:t>Debris Burning Tips</a:t>
            </a:r>
          </a:p>
        </p:txBody>
      </p:sp>
      <p:sp>
        <p:nvSpPr>
          <p:cNvPr id="82" name="TextBox 81">
            <a:extLst>
              <a:ext uri="{FF2B5EF4-FFF2-40B4-BE49-F238E27FC236}">
                <a16:creationId xmlns:a16="http://schemas.microsoft.com/office/drawing/2014/main" id="{ABAAF25B-D450-C54C-941F-8BCC9C3035C3}"/>
              </a:ext>
            </a:extLst>
          </p:cNvPr>
          <p:cNvSpPr txBox="1"/>
          <p:nvPr/>
        </p:nvSpPr>
        <p:spPr>
          <a:xfrm>
            <a:off x="3651392" y="749928"/>
            <a:ext cx="2713385" cy="4655121"/>
          </a:xfrm>
          <a:prstGeom prst="rect">
            <a:avLst/>
          </a:prstGeom>
          <a:noFill/>
        </p:spPr>
        <p:txBody>
          <a:bodyPr wrap="square" lIns="0" tIns="0" rIns="0" bIns="0" rtlCol="0">
            <a:spAutoFit/>
          </a:bodyPr>
          <a:lstStyle/>
          <a:p>
            <a:pPr marL="115888" indent="-115888">
              <a:spcBef>
                <a:spcPts val="300"/>
              </a:spcBef>
              <a:buFont typeface="Arial" charset="0"/>
              <a:buChar char="•"/>
            </a:pPr>
            <a:r>
              <a:rPr lang="en-US" sz="1000" dirty="0">
                <a:latin typeface="Arial" charset="0"/>
                <a:ea typeface="Arial" charset="0"/>
                <a:cs typeface="Arial" charset="0"/>
              </a:rPr>
              <a:t>Before burning, contact local agencies to determine if burn regulations are in effect.</a:t>
            </a:r>
          </a:p>
          <a:p>
            <a:pPr marL="115888" indent="-115888">
              <a:spcBef>
                <a:spcPts val="300"/>
              </a:spcBef>
              <a:buFont typeface="Arial" charset="0"/>
              <a:buChar char="•"/>
            </a:pPr>
            <a:r>
              <a:rPr lang="en-US" sz="1000" dirty="0">
                <a:latin typeface="Arial" charset="0"/>
                <a:ea typeface="Arial" charset="0"/>
                <a:cs typeface="Arial" charset="0"/>
              </a:rPr>
              <a:t>Know your weather conditions. Avoid burning on dry, windy days.</a:t>
            </a:r>
          </a:p>
          <a:p>
            <a:pPr marL="115888" indent="-115888">
              <a:spcBef>
                <a:spcPts val="300"/>
              </a:spcBef>
              <a:buFont typeface="Arial" charset="0"/>
              <a:buChar char="•"/>
            </a:pPr>
            <a:r>
              <a:rPr lang="en-US" sz="1000" dirty="0">
                <a:latin typeface="Arial" charset="0"/>
                <a:ea typeface="Arial" charset="0"/>
                <a:cs typeface="Arial" charset="0"/>
              </a:rPr>
              <a:t>Burn before 10:00 am or </a:t>
            </a:r>
            <a:r>
              <a:rPr lang="en-US" sz="1000" dirty="0">
                <a:latin typeface="Calibri" panose="020F0502020204030204" pitchFamily="34" charset="0"/>
                <a:ea typeface="Arial" charset="0"/>
                <a:cs typeface="Calibri" panose="020F0502020204030204" pitchFamily="34" charset="0"/>
              </a:rPr>
              <a:t>after</a:t>
            </a:r>
            <a:r>
              <a:rPr lang="en-US" sz="1000" dirty="0">
                <a:latin typeface="Arial" charset="0"/>
                <a:ea typeface="Arial" charset="0"/>
                <a:cs typeface="Arial" charset="0"/>
              </a:rPr>
              <a:t> 3:00 pm.</a:t>
            </a:r>
          </a:p>
          <a:p>
            <a:pPr marL="115888" indent="-115888">
              <a:spcBef>
                <a:spcPts val="300"/>
              </a:spcBef>
              <a:buFont typeface="Arial" charset="0"/>
              <a:buChar char="•"/>
            </a:pPr>
            <a:r>
              <a:rPr lang="en-US" sz="1000" dirty="0">
                <a:latin typeface="Arial" charset="0"/>
                <a:ea typeface="Arial" charset="0"/>
                <a:cs typeface="Arial" charset="0"/>
              </a:rPr>
              <a:t>Burn piles in open fields after the grass has greened up.</a:t>
            </a:r>
          </a:p>
          <a:p>
            <a:pPr marL="115888" indent="-115888">
              <a:spcBef>
                <a:spcPts val="300"/>
              </a:spcBef>
              <a:buFont typeface="Arial" charset="0"/>
              <a:buChar char="•"/>
            </a:pPr>
            <a:r>
              <a:rPr lang="en-US" sz="1000" dirty="0">
                <a:latin typeface="Arial" charset="0"/>
                <a:ea typeface="Arial" charset="0"/>
                <a:cs typeface="Arial" charset="0"/>
              </a:rPr>
              <a:t>Avoid building debris piles under overhanging tree limbs, power lines, or close to homes or other structures.</a:t>
            </a:r>
          </a:p>
          <a:p>
            <a:pPr marL="115888" indent="-115888">
              <a:spcBef>
                <a:spcPts val="300"/>
              </a:spcBef>
              <a:buFont typeface="Arial" charset="0"/>
              <a:buChar char="•"/>
            </a:pPr>
            <a:r>
              <a:rPr lang="en-US" sz="1000" dirty="0">
                <a:latin typeface="Arial" charset="0"/>
                <a:ea typeface="Arial" charset="0"/>
                <a:cs typeface="Arial" charset="0"/>
              </a:rPr>
              <a:t>Cover debris piles with a sheet of plastic. When the surrounding vegetation is wet and you are ready to burn remove plastic and burn the piles. This reduces the chance of your fire spreading to surrounding vegetation.</a:t>
            </a:r>
          </a:p>
          <a:p>
            <a:pPr marL="115888" indent="-115888">
              <a:spcBef>
                <a:spcPts val="300"/>
              </a:spcBef>
              <a:buFont typeface="Arial" charset="0"/>
              <a:buChar char="•"/>
            </a:pPr>
            <a:r>
              <a:rPr lang="en-US" sz="1000" dirty="0">
                <a:latin typeface="Arial" charset="0"/>
                <a:ea typeface="Arial" charset="0"/>
                <a:cs typeface="Arial" charset="0"/>
              </a:rPr>
              <a:t>Make sure that your piles have no vegetation within ten feet on any side.</a:t>
            </a:r>
          </a:p>
          <a:p>
            <a:pPr marL="115888" indent="-115888">
              <a:spcBef>
                <a:spcPts val="300"/>
              </a:spcBef>
              <a:buFont typeface="Arial" charset="0"/>
              <a:buChar char="•"/>
            </a:pPr>
            <a:r>
              <a:rPr lang="en-US" sz="1000" dirty="0">
                <a:latin typeface="Arial" charset="0"/>
                <a:ea typeface="Arial" charset="0"/>
                <a:cs typeface="Arial" charset="0"/>
              </a:rPr>
              <a:t>Keep piles small. Suggested size is 5’ x 5’. If you have more debris to burn, you can always add to the burn pile later as it burns down. </a:t>
            </a:r>
          </a:p>
          <a:p>
            <a:pPr marL="115888" indent="-115888">
              <a:spcBef>
                <a:spcPts val="300"/>
              </a:spcBef>
              <a:buFont typeface="Arial" charset="0"/>
              <a:buChar char="•"/>
            </a:pPr>
            <a:r>
              <a:rPr lang="en-US" sz="1000" dirty="0">
                <a:latin typeface="Arial" charset="0"/>
                <a:ea typeface="Arial" charset="0"/>
                <a:cs typeface="Arial" charset="0"/>
              </a:rPr>
              <a:t>Have a water source and shovel located near the pile in case your fire spreads to surrounding vegetation. </a:t>
            </a:r>
          </a:p>
          <a:p>
            <a:pPr marL="115888" indent="-115888">
              <a:spcBef>
                <a:spcPts val="300"/>
              </a:spcBef>
              <a:buFont typeface="Arial" charset="0"/>
              <a:buChar char="•"/>
            </a:pPr>
            <a:r>
              <a:rPr lang="en-US" sz="1000" dirty="0">
                <a:latin typeface="Arial" charset="0"/>
                <a:ea typeface="Arial" charset="0"/>
                <a:cs typeface="Arial" charset="0"/>
              </a:rPr>
              <a:t>Stay with your burn pile until it is completely extinguished. Drown with water and stir the ashes with a rake or shovel until you are certain that the fire is completely out.</a:t>
            </a:r>
          </a:p>
        </p:txBody>
      </p:sp>
      <p:pic>
        <p:nvPicPr>
          <p:cNvPr id="83" name="Picture 82" descr="Maximum 4 foot burn pile with 10 foot on each side cleared of flammable debris. Person standing next to area with shovel, bucket and hose. In background is house with grass and trees." title="Burn Pile Illustration">
            <a:extLst>
              <a:ext uri="{FF2B5EF4-FFF2-40B4-BE49-F238E27FC236}">
                <a16:creationId xmlns:a16="http://schemas.microsoft.com/office/drawing/2014/main" id="{F2021C76-3CD1-1A4E-B4BF-263A9F0CD5B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648573" y="5297546"/>
            <a:ext cx="2738482" cy="2269776"/>
          </a:xfrm>
          <a:prstGeom prst="rect">
            <a:avLst/>
          </a:prstGeom>
        </p:spPr>
      </p:pic>
      <p:sp>
        <p:nvSpPr>
          <p:cNvPr id="88" name="Rectangle 87">
            <a:extLst>
              <a:ext uri="{FF2B5EF4-FFF2-40B4-BE49-F238E27FC236}">
                <a16:creationId xmlns:a16="http://schemas.microsoft.com/office/drawing/2014/main" id="{6ED42934-B7B3-E64C-9A5F-5F15B9EEB8DA}"/>
              </a:ext>
            </a:extLst>
          </p:cNvPr>
          <p:cNvSpPr/>
          <p:nvPr/>
        </p:nvSpPr>
        <p:spPr>
          <a:xfrm>
            <a:off x="7011144" y="360962"/>
            <a:ext cx="2713384" cy="3225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B650C6BE-1CF0-2746-92CF-B579E68CF681}"/>
              </a:ext>
            </a:extLst>
          </p:cNvPr>
          <p:cNvSpPr txBox="1"/>
          <p:nvPr/>
        </p:nvSpPr>
        <p:spPr>
          <a:xfrm>
            <a:off x="7030603" y="380152"/>
            <a:ext cx="2693925" cy="276999"/>
          </a:xfrm>
          <a:prstGeom prst="rect">
            <a:avLst/>
          </a:prstGeom>
          <a:noFill/>
        </p:spPr>
        <p:txBody>
          <a:bodyPr wrap="square" lIns="0" tIns="0" rIns="0" bIns="0" rtlCol="0">
            <a:spAutoFit/>
          </a:bodyPr>
          <a:lstStyle/>
          <a:p>
            <a:pPr algn="ctr"/>
            <a:r>
              <a:rPr lang="en-US" sz="1800" dirty="0">
                <a:solidFill>
                  <a:schemeClr val="bg1"/>
                </a:solidFill>
                <a:latin typeface="Arial Black" panose="020B0604020202020204" pitchFamily="34" charset="0"/>
                <a:ea typeface="Arial Black" charset="0"/>
                <a:cs typeface="Arial Black" panose="020B0604020202020204" pitchFamily="34" charset="0"/>
              </a:rPr>
              <a:t>Debris Burning Tips</a:t>
            </a:r>
          </a:p>
        </p:txBody>
      </p:sp>
      <p:sp>
        <p:nvSpPr>
          <p:cNvPr id="90" name="TextBox 89">
            <a:extLst>
              <a:ext uri="{FF2B5EF4-FFF2-40B4-BE49-F238E27FC236}">
                <a16:creationId xmlns:a16="http://schemas.microsoft.com/office/drawing/2014/main" id="{C97A52AF-3389-9C46-B7A8-8860A81B7C81}"/>
              </a:ext>
            </a:extLst>
          </p:cNvPr>
          <p:cNvSpPr txBox="1"/>
          <p:nvPr/>
        </p:nvSpPr>
        <p:spPr>
          <a:xfrm>
            <a:off x="7011143" y="757083"/>
            <a:ext cx="2713385" cy="4655121"/>
          </a:xfrm>
          <a:prstGeom prst="rect">
            <a:avLst/>
          </a:prstGeom>
          <a:noFill/>
        </p:spPr>
        <p:txBody>
          <a:bodyPr wrap="square" lIns="0" tIns="0" rIns="0" bIns="0" rtlCol="0">
            <a:spAutoFit/>
          </a:bodyPr>
          <a:lstStyle/>
          <a:p>
            <a:pPr marL="115888" indent="-115888">
              <a:spcBef>
                <a:spcPts val="300"/>
              </a:spcBef>
              <a:buFont typeface="Arial" charset="0"/>
              <a:buChar char="•"/>
            </a:pPr>
            <a:r>
              <a:rPr lang="en-US" sz="1000" dirty="0">
                <a:latin typeface="Arial" charset="0"/>
                <a:ea typeface="Arial" charset="0"/>
                <a:cs typeface="Arial" charset="0"/>
              </a:rPr>
              <a:t>Before burning, contact local agencies to determine if burn regulations are in effect.</a:t>
            </a:r>
          </a:p>
          <a:p>
            <a:pPr marL="115888" indent="-115888">
              <a:spcBef>
                <a:spcPts val="300"/>
              </a:spcBef>
              <a:buFont typeface="Arial" charset="0"/>
              <a:buChar char="•"/>
            </a:pPr>
            <a:r>
              <a:rPr lang="en-US" sz="1000" dirty="0">
                <a:latin typeface="Arial" charset="0"/>
                <a:ea typeface="Arial" charset="0"/>
                <a:cs typeface="Arial" charset="0"/>
              </a:rPr>
              <a:t>Know your weather conditions. Avoid burning on dry, windy days.</a:t>
            </a:r>
          </a:p>
          <a:p>
            <a:pPr marL="115888" indent="-115888">
              <a:spcBef>
                <a:spcPts val="300"/>
              </a:spcBef>
              <a:buFont typeface="Arial" charset="0"/>
              <a:buChar char="•"/>
            </a:pPr>
            <a:r>
              <a:rPr lang="en-US" sz="1000" dirty="0">
                <a:latin typeface="Arial" charset="0"/>
                <a:ea typeface="Arial" charset="0"/>
                <a:cs typeface="Arial" charset="0"/>
              </a:rPr>
              <a:t>Burn before 10:00 am or </a:t>
            </a:r>
            <a:r>
              <a:rPr lang="en-US" sz="1000" dirty="0">
                <a:latin typeface="Calibri" panose="020F0502020204030204" pitchFamily="34" charset="0"/>
                <a:ea typeface="Arial" charset="0"/>
                <a:cs typeface="Calibri" panose="020F0502020204030204" pitchFamily="34" charset="0"/>
              </a:rPr>
              <a:t>after</a:t>
            </a:r>
            <a:r>
              <a:rPr lang="en-US" sz="1000" dirty="0">
                <a:latin typeface="Arial" charset="0"/>
                <a:ea typeface="Arial" charset="0"/>
                <a:cs typeface="Arial" charset="0"/>
              </a:rPr>
              <a:t> 3:00 pm.</a:t>
            </a:r>
          </a:p>
          <a:p>
            <a:pPr marL="115888" indent="-115888">
              <a:spcBef>
                <a:spcPts val="300"/>
              </a:spcBef>
              <a:buFont typeface="Arial" charset="0"/>
              <a:buChar char="•"/>
            </a:pPr>
            <a:r>
              <a:rPr lang="en-US" sz="1000" dirty="0">
                <a:latin typeface="Arial" charset="0"/>
                <a:ea typeface="Arial" charset="0"/>
                <a:cs typeface="Arial" charset="0"/>
              </a:rPr>
              <a:t>Burn piles in open fields after the grass has greened up.</a:t>
            </a:r>
          </a:p>
          <a:p>
            <a:pPr marL="115888" indent="-115888">
              <a:spcBef>
                <a:spcPts val="300"/>
              </a:spcBef>
              <a:buFont typeface="Arial" charset="0"/>
              <a:buChar char="•"/>
            </a:pPr>
            <a:r>
              <a:rPr lang="en-US" sz="1000" dirty="0">
                <a:latin typeface="Arial" charset="0"/>
                <a:ea typeface="Arial" charset="0"/>
                <a:cs typeface="Arial" charset="0"/>
              </a:rPr>
              <a:t>Avoid building debris piles under overhanging tree limbs, power lines, or close to homes or other structures.</a:t>
            </a:r>
          </a:p>
          <a:p>
            <a:pPr marL="115888" indent="-115888">
              <a:spcBef>
                <a:spcPts val="300"/>
              </a:spcBef>
              <a:buFont typeface="Arial" charset="0"/>
              <a:buChar char="•"/>
            </a:pPr>
            <a:r>
              <a:rPr lang="en-US" sz="1000" dirty="0">
                <a:latin typeface="Arial" charset="0"/>
                <a:ea typeface="Arial" charset="0"/>
                <a:cs typeface="Arial" charset="0"/>
              </a:rPr>
              <a:t>Cover debris piles with a sheet of plastic. When the surrounding vegetation is wet and you are ready to burn remove plastic and burn the piles. This reduces the chance of your fire spreading to surrounding vegetation.</a:t>
            </a:r>
          </a:p>
          <a:p>
            <a:pPr marL="115888" indent="-115888">
              <a:spcBef>
                <a:spcPts val="300"/>
              </a:spcBef>
              <a:buFont typeface="Arial" charset="0"/>
              <a:buChar char="•"/>
            </a:pPr>
            <a:r>
              <a:rPr lang="en-US" sz="1000" dirty="0">
                <a:latin typeface="Arial" charset="0"/>
                <a:ea typeface="Arial" charset="0"/>
                <a:cs typeface="Arial" charset="0"/>
              </a:rPr>
              <a:t>Make sure that your piles have no vegetation within ten feet on any side.</a:t>
            </a:r>
          </a:p>
          <a:p>
            <a:pPr marL="115888" indent="-115888">
              <a:spcBef>
                <a:spcPts val="300"/>
              </a:spcBef>
              <a:buFont typeface="Arial" charset="0"/>
              <a:buChar char="•"/>
            </a:pPr>
            <a:r>
              <a:rPr lang="en-US" sz="1000" dirty="0">
                <a:latin typeface="Arial" charset="0"/>
                <a:ea typeface="Arial" charset="0"/>
                <a:cs typeface="Arial" charset="0"/>
              </a:rPr>
              <a:t>Keep piles small. Suggested size is 5’ x 5’. If you have more debris to burn, you can always add to the burn pile later as it burns down. </a:t>
            </a:r>
          </a:p>
          <a:p>
            <a:pPr marL="115888" indent="-115888">
              <a:spcBef>
                <a:spcPts val="300"/>
              </a:spcBef>
              <a:buFont typeface="Arial" charset="0"/>
              <a:buChar char="•"/>
            </a:pPr>
            <a:r>
              <a:rPr lang="en-US" sz="1000" dirty="0">
                <a:latin typeface="Arial" charset="0"/>
                <a:ea typeface="Arial" charset="0"/>
                <a:cs typeface="Arial" charset="0"/>
              </a:rPr>
              <a:t>Have a water source and shovel located near the pile in case your fire spreads to surrounding vegetation. </a:t>
            </a:r>
          </a:p>
          <a:p>
            <a:pPr marL="115888" indent="-115888">
              <a:spcBef>
                <a:spcPts val="300"/>
              </a:spcBef>
              <a:buFont typeface="Arial" charset="0"/>
              <a:buChar char="•"/>
            </a:pPr>
            <a:r>
              <a:rPr lang="en-US" sz="1000" dirty="0">
                <a:latin typeface="Arial" charset="0"/>
                <a:ea typeface="Arial" charset="0"/>
                <a:cs typeface="Arial" charset="0"/>
              </a:rPr>
              <a:t>Stay with your burn pile until it is completely extinguished. Drown with water and stir the ashes with a rake or shovel until you are certain that the fire is completely out.</a:t>
            </a:r>
          </a:p>
        </p:txBody>
      </p:sp>
      <p:pic>
        <p:nvPicPr>
          <p:cNvPr id="91" name="Picture 90" descr="Maximum 4 foot burn pile with 10 foot on each side cleared of flammable debris. Person standing next to area with shovel, bucket and hose. In background is house with grass and trees." title="Burn Pile Illustration">
            <a:extLst>
              <a:ext uri="{FF2B5EF4-FFF2-40B4-BE49-F238E27FC236}">
                <a16:creationId xmlns:a16="http://schemas.microsoft.com/office/drawing/2014/main" id="{DFB6FCD0-83C4-5F4C-861B-5396359E8A2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08324" y="5304701"/>
            <a:ext cx="2738482" cy="2269776"/>
          </a:xfrm>
          <a:prstGeom prst="rect">
            <a:avLst/>
          </a:prstGeom>
        </p:spPr>
      </p:pic>
    </p:spTree>
    <p:extLst>
      <p:ext uri="{BB962C8B-B14F-4D97-AF65-F5344CB8AC3E}">
        <p14:creationId xmlns:p14="http://schemas.microsoft.com/office/powerpoint/2010/main" val="2177516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85B9A-BB91-FF42-9E01-E3DF2D1F0AAE}"/>
              </a:ext>
            </a:extLst>
          </p:cNvPr>
          <p:cNvSpPr>
            <a:spLocks noGrp="1"/>
          </p:cNvSpPr>
          <p:nvPr>
            <p:ph type="title"/>
          </p:nvPr>
        </p:nvSpPr>
        <p:spPr/>
        <p:txBody>
          <a:bodyPr/>
          <a:lstStyle/>
          <a:p>
            <a:r>
              <a:rPr lang="en-US" dirty="0"/>
              <a:t>Debris burning tips, accessible</a:t>
            </a:r>
          </a:p>
        </p:txBody>
      </p:sp>
      <p:sp>
        <p:nvSpPr>
          <p:cNvPr id="3" name="Content Placeholder 2">
            <a:extLst>
              <a:ext uri="{FF2B5EF4-FFF2-40B4-BE49-F238E27FC236}">
                <a16:creationId xmlns:a16="http://schemas.microsoft.com/office/drawing/2014/main" id="{1D65B964-137B-A943-9BE9-09945D172E83}"/>
              </a:ext>
            </a:extLst>
          </p:cNvPr>
          <p:cNvSpPr>
            <a:spLocks noGrp="1"/>
          </p:cNvSpPr>
          <p:nvPr>
            <p:ph idx="1"/>
          </p:nvPr>
        </p:nvSpPr>
        <p:spPr>
          <a:xfrm>
            <a:off x="583597" y="1745821"/>
            <a:ext cx="3453260" cy="4158032"/>
          </a:xfrm>
        </p:spPr>
        <p:txBody>
          <a:bodyPr lIns="0" tIns="0" rIns="0" bIns="0">
            <a:noAutofit/>
          </a:bodyPr>
          <a:lstStyle/>
          <a:p>
            <a:pPr marL="0" indent="0">
              <a:buNone/>
            </a:pPr>
            <a:r>
              <a:rPr lang="en-US" sz="1400" dirty="0"/>
              <a:t>Image: Don't let debris fires get away. Vintage poster with "DON'T LET DEBRIS FIRES GET AWAY" in black, all caps sans serif font, on a piece of crumpled paper with flames in the lower right corner of paper.</a:t>
            </a:r>
          </a:p>
          <a:p>
            <a:pPr marL="0" indent="0">
              <a:buNone/>
            </a:pPr>
            <a:r>
              <a:rPr lang="en-US" sz="1400" dirty="0">
                <a:ea typeface="Arial Black" charset="0"/>
                <a:cs typeface="Arial Black" charset="0"/>
              </a:rPr>
              <a:t>Use Care When Burning</a:t>
            </a:r>
          </a:p>
          <a:p>
            <a:pPr marL="0" indent="0">
              <a:buNone/>
            </a:pPr>
            <a:r>
              <a:rPr lang="en-US" sz="1400" dirty="0">
                <a:ea typeface="Arial" charset="0"/>
                <a:cs typeface="Arial" charset="0"/>
              </a:rPr>
              <a:t>A wildfire prevention message brought to you by the US Forest Service and (State) Department of Forestry.</a:t>
            </a:r>
          </a:p>
          <a:p>
            <a:pPr marL="0" indent="0">
              <a:buNone/>
            </a:pPr>
            <a:r>
              <a:rPr lang="en-US" sz="1400" dirty="0">
                <a:ea typeface="Arial Black" charset="0"/>
                <a:cs typeface="Arial Black" charset="0"/>
              </a:rPr>
              <a:t>Agency logo</a:t>
            </a:r>
          </a:p>
          <a:p>
            <a:pPr marL="0" indent="0">
              <a:buNone/>
            </a:pPr>
            <a:r>
              <a:rPr lang="en-US" sz="1400" dirty="0">
                <a:ea typeface="Arial Black" charset="0"/>
                <a:cs typeface="Arial Black" charset="0"/>
              </a:rPr>
              <a:t>Agency Name</a:t>
            </a:r>
          </a:p>
          <a:p>
            <a:pPr marL="0" indent="0">
              <a:buNone/>
            </a:pPr>
            <a:r>
              <a:rPr lang="en-US" sz="1400" dirty="0">
                <a:ea typeface="Arial Black" charset="0"/>
                <a:cs typeface="Arial Black" charset="0"/>
              </a:rPr>
              <a:t>Street Address</a:t>
            </a:r>
          </a:p>
          <a:p>
            <a:pPr marL="0" indent="0">
              <a:buNone/>
            </a:pPr>
            <a:r>
              <a:rPr lang="en-US" sz="1400" dirty="0">
                <a:ea typeface="Arial Black" charset="0"/>
                <a:cs typeface="Arial Black" charset="0"/>
              </a:rPr>
              <a:t>City State Zip</a:t>
            </a:r>
          </a:p>
          <a:p>
            <a:pPr marL="0" indent="0">
              <a:buNone/>
            </a:pPr>
            <a:r>
              <a:rPr lang="en-US" sz="1400" dirty="0">
                <a:ea typeface="Arial Black" charset="0"/>
                <a:cs typeface="Arial Black" charset="0"/>
              </a:rPr>
              <a:t>Phone</a:t>
            </a:r>
          </a:p>
          <a:p>
            <a:pPr marL="0" indent="0">
              <a:buNone/>
            </a:pPr>
            <a:r>
              <a:rPr lang="en-US" sz="1400" dirty="0">
                <a:ea typeface="Arial Black" charset="0"/>
                <a:cs typeface="Arial Black" charset="0"/>
              </a:rPr>
              <a:t>Website</a:t>
            </a:r>
          </a:p>
          <a:p>
            <a:pPr marL="0" indent="0">
              <a:buNone/>
            </a:pPr>
            <a:r>
              <a:rPr lang="en-US" sz="1400" dirty="0">
                <a:ea typeface="Arial Black" charset="0"/>
                <a:cs typeface="Arial Black" charset="0"/>
              </a:rPr>
              <a:t>Facebook</a:t>
            </a:r>
          </a:p>
          <a:p>
            <a:pPr marL="0" indent="0">
              <a:buNone/>
            </a:pPr>
            <a:r>
              <a:rPr lang="en-US" sz="1400" dirty="0">
                <a:ea typeface="Arial Black" charset="0"/>
                <a:cs typeface="Arial Black" charset="0"/>
              </a:rPr>
              <a:t>Twitter</a:t>
            </a:r>
            <a:endParaRPr lang="en-US" sz="1400" dirty="0"/>
          </a:p>
        </p:txBody>
      </p:sp>
      <p:sp>
        <p:nvSpPr>
          <p:cNvPr id="13" name="Content Placeholder 2">
            <a:extLst>
              <a:ext uri="{FF2B5EF4-FFF2-40B4-BE49-F238E27FC236}">
                <a16:creationId xmlns:a16="http://schemas.microsoft.com/office/drawing/2014/main" id="{9877A422-7AB3-6B4F-97A7-E5479E6E5A7D}"/>
              </a:ext>
            </a:extLst>
          </p:cNvPr>
          <p:cNvSpPr txBox="1">
            <a:spLocks/>
          </p:cNvSpPr>
          <p:nvPr/>
        </p:nvSpPr>
        <p:spPr>
          <a:xfrm>
            <a:off x="4335901" y="1745821"/>
            <a:ext cx="5219579" cy="5129425"/>
          </a:xfrm>
          <a:prstGeom prst="rect">
            <a:avLst/>
          </a:prstGeom>
        </p:spPr>
        <p:txBody>
          <a:bodyPr vert="horz" lIns="0" tIns="0" rIns="0" bIns="0" rtlCol="0">
            <a:noAutofit/>
          </a:bodyPr>
          <a:lst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a:lstStyle>
          <a:p>
            <a:pPr marL="115888" indent="-115888">
              <a:spcBef>
                <a:spcPts val="300"/>
              </a:spcBef>
              <a:buFont typeface="Arial" charset="0"/>
              <a:buChar char="•"/>
            </a:pPr>
            <a:r>
              <a:rPr lang="en-US" sz="1400" dirty="0">
                <a:ea typeface="Arial" charset="0"/>
                <a:cs typeface="Arial" charset="0"/>
              </a:rPr>
              <a:t>Before burning, contact local agencies to determine if burn regulations are in effect.</a:t>
            </a:r>
          </a:p>
          <a:p>
            <a:pPr marL="115888" indent="-115888">
              <a:spcBef>
                <a:spcPts val="300"/>
              </a:spcBef>
              <a:buFont typeface="Arial" charset="0"/>
              <a:buChar char="•"/>
            </a:pPr>
            <a:r>
              <a:rPr lang="en-US" sz="1400" dirty="0">
                <a:ea typeface="Arial" charset="0"/>
                <a:cs typeface="Arial" charset="0"/>
              </a:rPr>
              <a:t>Know your weather conditions. Avoid burning on dry, windy days.</a:t>
            </a:r>
          </a:p>
          <a:p>
            <a:pPr marL="115888" indent="-115888">
              <a:spcBef>
                <a:spcPts val="300"/>
              </a:spcBef>
              <a:buFont typeface="Arial" charset="0"/>
              <a:buChar char="•"/>
            </a:pPr>
            <a:r>
              <a:rPr lang="en-US" sz="1400" dirty="0">
                <a:ea typeface="Arial" charset="0"/>
                <a:cs typeface="Arial" charset="0"/>
              </a:rPr>
              <a:t>Burn before 10:00 am or </a:t>
            </a:r>
            <a:r>
              <a:rPr lang="en-US" sz="1400" dirty="0">
                <a:ea typeface="Arial" charset="0"/>
                <a:cs typeface="Calibri" panose="020F0502020204030204" pitchFamily="34" charset="0"/>
              </a:rPr>
              <a:t>after</a:t>
            </a:r>
            <a:r>
              <a:rPr lang="en-US" sz="1400" dirty="0">
                <a:ea typeface="Arial" charset="0"/>
                <a:cs typeface="Arial" charset="0"/>
              </a:rPr>
              <a:t> 3:00 pm.</a:t>
            </a:r>
          </a:p>
          <a:p>
            <a:pPr marL="115888" indent="-115888">
              <a:spcBef>
                <a:spcPts val="300"/>
              </a:spcBef>
              <a:buFont typeface="Arial" charset="0"/>
              <a:buChar char="•"/>
            </a:pPr>
            <a:r>
              <a:rPr lang="en-US" sz="1400" dirty="0">
                <a:ea typeface="Arial" charset="0"/>
                <a:cs typeface="Arial" charset="0"/>
              </a:rPr>
              <a:t>Burn piles in open fields after the grass has greened up.</a:t>
            </a:r>
          </a:p>
          <a:p>
            <a:pPr marL="115888" indent="-115888">
              <a:spcBef>
                <a:spcPts val="300"/>
              </a:spcBef>
              <a:buFont typeface="Arial" charset="0"/>
              <a:buChar char="•"/>
            </a:pPr>
            <a:r>
              <a:rPr lang="en-US" sz="1400" dirty="0">
                <a:ea typeface="Arial" charset="0"/>
                <a:cs typeface="Arial" charset="0"/>
              </a:rPr>
              <a:t>Avoid building debris piles under overhanging tree limbs, power lines, or close to homes or other structures.</a:t>
            </a:r>
          </a:p>
          <a:p>
            <a:pPr marL="115888" indent="-115888">
              <a:spcBef>
                <a:spcPts val="300"/>
              </a:spcBef>
              <a:buFont typeface="Arial" charset="0"/>
              <a:buChar char="•"/>
            </a:pPr>
            <a:r>
              <a:rPr lang="en-US" sz="1400" dirty="0">
                <a:ea typeface="Arial" charset="0"/>
                <a:cs typeface="Arial" charset="0"/>
              </a:rPr>
              <a:t>Cover debris piles with a sheet of plastic. When the surrounding vegetation is wet and you are ready to burn remove plastic and burn the piles. This reduces the chance of your fire spreading to surrounding vegetation.</a:t>
            </a:r>
          </a:p>
          <a:p>
            <a:pPr marL="115888" indent="-115888">
              <a:spcBef>
                <a:spcPts val="300"/>
              </a:spcBef>
              <a:buFont typeface="Arial" charset="0"/>
              <a:buChar char="•"/>
            </a:pPr>
            <a:r>
              <a:rPr lang="en-US" sz="1400" dirty="0">
                <a:ea typeface="Arial" charset="0"/>
                <a:cs typeface="Arial" charset="0"/>
              </a:rPr>
              <a:t>Make sure that your piles have no vegetation within ten feet on any side.</a:t>
            </a:r>
          </a:p>
          <a:p>
            <a:pPr marL="115888" indent="-115888">
              <a:spcBef>
                <a:spcPts val="300"/>
              </a:spcBef>
              <a:buFont typeface="Arial" charset="0"/>
              <a:buChar char="•"/>
            </a:pPr>
            <a:r>
              <a:rPr lang="en-US" sz="1400" dirty="0">
                <a:ea typeface="Arial" charset="0"/>
                <a:cs typeface="Arial" charset="0"/>
              </a:rPr>
              <a:t>Keep piles small. Suggested size is 5’ x 5’. If you have more debris to burn, you can always add to the burn pile later as it burns down. </a:t>
            </a:r>
          </a:p>
          <a:p>
            <a:pPr marL="115888" indent="-115888">
              <a:spcBef>
                <a:spcPts val="300"/>
              </a:spcBef>
              <a:buFont typeface="Arial" charset="0"/>
              <a:buChar char="•"/>
            </a:pPr>
            <a:r>
              <a:rPr lang="en-US" sz="1400" dirty="0">
                <a:ea typeface="Arial" charset="0"/>
                <a:cs typeface="Arial" charset="0"/>
              </a:rPr>
              <a:t>Have a water source and shovel located near the pile in case your fire spreads to surrounding vegetation. </a:t>
            </a:r>
          </a:p>
          <a:p>
            <a:pPr marL="115888" indent="-115888">
              <a:spcBef>
                <a:spcPts val="300"/>
              </a:spcBef>
              <a:buFont typeface="Arial" charset="0"/>
              <a:buChar char="•"/>
            </a:pPr>
            <a:r>
              <a:rPr lang="en-US" sz="1400" dirty="0">
                <a:ea typeface="Arial" charset="0"/>
                <a:cs typeface="Arial" charset="0"/>
              </a:rPr>
              <a:t>Stay with your burn pile until it is completely extinguished. Drown with water and stir the ashes with a rake or shovel until you are certain that the fire is completely out.</a:t>
            </a:r>
          </a:p>
          <a:p>
            <a:pPr marL="0" indent="0">
              <a:spcBef>
                <a:spcPts val="300"/>
              </a:spcBef>
              <a:buNone/>
            </a:pPr>
            <a:r>
              <a:rPr lang="en-US" sz="1400" dirty="0" err="1">
                <a:ea typeface="Arial" charset="0"/>
                <a:cs typeface="Arial" charset="0"/>
              </a:rPr>
              <a:t>Imsge</a:t>
            </a:r>
            <a:r>
              <a:rPr lang="en-US" sz="1400" dirty="0">
                <a:ea typeface="Arial" charset="0"/>
                <a:cs typeface="Arial" charset="0"/>
              </a:rPr>
              <a:t>: Maximum 4 foot burn pile with 10 foot on each side cleared of flammable debris. Person standing next to area with shovel, bucket and hose. In background is house with grass and trees.</a:t>
            </a:r>
          </a:p>
          <a:p>
            <a:pPr marL="0" indent="0">
              <a:buFont typeface="Arial"/>
              <a:buNone/>
            </a:pPr>
            <a:endParaRPr lang="en-US" sz="1400" dirty="0"/>
          </a:p>
        </p:txBody>
      </p:sp>
    </p:spTree>
    <p:extLst>
      <p:ext uri="{BB962C8B-B14F-4D97-AF65-F5344CB8AC3E}">
        <p14:creationId xmlns:p14="http://schemas.microsoft.com/office/powerpoint/2010/main" val="26682757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1105</Words>
  <Application>Microsoft Macintosh PowerPoint</Application>
  <PresentationFormat>Custom</PresentationFormat>
  <Paragraphs>91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Arial Black</vt:lpstr>
      <vt:lpstr>Calibri</vt:lpstr>
      <vt:lpstr>Office Theme</vt:lpstr>
      <vt:lpstr>Don’t let debris fires get away, Page 1</vt:lpstr>
      <vt:lpstr>Debris burning tips, page 2</vt:lpstr>
      <vt:lpstr>Debris burning tips, accessible</vt:lpstr>
    </vt:vector>
  </TitlesOfParts>
  <Manager>NWCG</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let debris fires get away</dc:title>
  <dc:subject>Debris Burning</dc:subject>
  <dc:creator>Gwen Hensley</dc:creator>
  <cp:keywords>Debris Burning, debris fires</cp:keywords>
  <dc:description/>
  <cp:lastModifiedBy>Gwen Hensley</cp:lastModifiedBy>
  <cp:revision>74</cp:revision>
  <cp:lastPrinted>2018-05-04T15:45:29Z</cp:lastPrinted>
  <dcterms:created xsi:type="dcterms:W3CDTF">2016-10-18T20:24:45Z</dcterms:created>
  <dcterms:modified xsi:type="dcterms:W3CDTF">2020-05-10T15:14:33Z</dcterms:modified>
  <cp:category>Debris Burning</cp:category>
</cp:coreProperties>
</file>