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"/>
  </p:notesMasterIdLst>
  <p:sldIdLst>
    <p:sldId id="256" r:id="rId2"/>
    <p:sldId id="257" r:id="rId3"/>
  </p:sldIdLst>
  <p:sldSz cx="10058400" cy="7772400"/>
  <p:notesSz cx="6858000" cy="9144000"/>
  <p:defaultTextStyle>
    <a:defPPr>
      <a:defRPr lang="en-US"/>
    </a:defPPr>
    <a:lvl1pPr marL="0" algn="l" defTabSz="509412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1pPr>
    <a:lvl2pPr marL="509412" algn="l" defTabSz="509412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2pPr>
    <a:lvl3pPr marL="1018824" algn="l" defTabSz="509412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3pPr>
    <a:lvl4pPr marL="1528237" algn="l" defTabSz="509412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4pPr>
    <a:lvl5pPr marL="2037649" algn="l" defTabSz="509412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5pPr>
    <a:lvl6pPr marL="2547061" algn="l" defTabSz="509412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6pPr>
    <a:lvl7pPr marL="3056473" algn="l" defTabSz="509412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7pPr>
    <a:lvl8pPr marL="3565886" algn="l" defTabSz="509412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8pPr>
    <a:lvl9pPr marL="4075298" algn="l" defTabSz="509412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448">
          <p15:clr>
            <a:srgbClr val="A4A3A4"/>
          </p15:clr>
        </p15:guide>
        <p15:guide id="2" pos="316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40"/>
    <a:srgbClr val="990F23"/>
    <a:srgbClr val="0C4B27"/>
    <a:srgbClr val="F7F3DF"/>
    <a:srgbClr val="EDECB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4"/>
    <p:restoredTop sz="89085" autoAdjust="0"/>
  </p:normalViewPr>
  <p:slideViewPr>
    <p:cSldViewPr snapToGrid="0" snapToObjects="1">
      <p:cViewPr>
        <p:scale>
          <a:sx n="50" d="100"/>
          <a:sy n="50" d="100"/>
        </p:scale>
        <p:origin x="596" y="64"/>
      </p:cViewPr>
      <p:guideLst>
        <p:guide orient="horz" pos="2448"/>
        <p:guide pos="3168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C99D7F-0587-5D42-A19D-B68D18ABC0BC}" type="datetimeFigureOut">
              <a:t>10/12/2018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09675" y="685800"/>
            <a:ext cx="44386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E456DD-67E3-BF42-84EA-8934B79FDC43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92660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E456DD-67E3-BF42-84EA-8934B79FDC43}" type="slidenum"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73331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4380" y="2414482"/>
            <a:ext cx="8549640" cy="1666028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8760" y="4404360"/>
            <a:ext cx="7040880" cy="198628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094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188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282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3764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5470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0564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5658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07529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C2BF7F-D9E2-0147-8F38-B6B3B9081C0B}" type="datetimeFigureOut">
              <a:t>10/12/2018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7ECFE9-D483-B745-B909-40EAE7AB33A2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42080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C2BF7F-D9E2-0147-8F38-B6B3B9081C0B}" type="datetimeFigureOut">
              <a:t>10/12/2018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7ECFE9-D483-B745-B909-40EAE7AB33A2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50358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022272" y="352637"/>
            <a:ext cx="2488407" cy="751691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53562" y="352637"/>
            <a:ext cx="7301071" cy="751691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C2BF7F-D9E2-0147-8F38-B6B3B9081C0B}" type="datetimeFigureOut">
              <a:t>10/12/2018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7ECFE9-D483-B745-B909-40EAE7AB33A2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0263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C2BF7F-D9E2-0147-8F38-B6B3B9081C0B}" type="datetimeFigureOut">
              <a:t>10/12/2018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7ECFE9-D483-B745-B909-40EAE7AB33A2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78028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4544" y="4994487"/>
            <a:ext cx="8549640" cy="1543685"/>
          </a:xfrm>
        </p:spPr>
        <p:txBody>
          <a:bodyPr anchor="t"/>
          <a:lstStyle>
            <a:lvl1pPr algn="l">
              <a:defRPr sz="45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4544" y="3294275"/>
            <a:ext cx="8549640" cy="1700212"/>
          </a:xfrm>
        </p:spPr>
        <p:txBody>
          <a:bodyPr anchor="b"/>
          <a:lstStyle>
            <a:lvl1pPr marL="0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509412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101882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52823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203764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54706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305647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56588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407529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C2BF7F-D9E2-0147-8F38-B6B3B9081C0B}" type="datetimeFigureOut">
              <a:t>10/12/2018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7ECFE9-D483-B745-B909-40EAE7AB33A2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86374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53562" y="2054648"/>
            <a:ext cx="4894738" cy="5814907"/>
          </a:xfrm>
        </p:spPr>
        <p:txBody>
          <a:bodyPr/>
          <a:lstStyle>
            <a:lvl1pPr>
              <a:defRPr sz="3100"/>
            </a:lvl1pPr>
            <a:lvl2pPr>
              <a:defRPr sz="27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15941" y="2054648"/>
            <a:ext cx="4894739" cy="5814907"/>
          </a:xfrm>
        </p:spPr>
        <p:txBody>
          <a:bodyPr/>
          <a:lstStyle>
            <a:lvl1pPr>
              <a:defRPr sz="3100"/>
            </a:lvl1pPr>
            <a:lvl2pPr>
              <a:defRPr sz="27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C2BF7F-D9E2-0147-8F38-B6B3B9081C0B}" type="datetimeFigureOut">
              <a:t>10/12/2018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7ECFE9-D483-B745-B909-40EAE7AB33A2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84811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311256"/>
            <a:ext cx="9052560" cy="12954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2920" y="1739795"/>
            <a:ext cx="4444207" cy="725064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09412" indent="0">
              <a:buNone/>
              <a:defRPr sz="2200" b="1"/>
            </a:lvl2pPr>
            <a:lvl3pPr marL="1018824" indent="0">
              <a:buNone/>
              <a:defRPr sz="2000" b="1"/>
            </a:lvl3pPr>
            <a:lvl4pPr marL="1528237" indent="0">
              <a:buNone/>
              <a:defRPr sz="1800" b="1"/>
            </a:lvl4pPr>
            <a:lvl5pPr marL="2037649" indent="0">
              <a:buNone/>
              <a:defRPr sz="1800" b="1"/>
            </a:lvl5pPr>
            <a:lvl6pPr marL="2547061" indent="0">
              <a:buNone/>
              <a:defRPr sz="1800" b="1"/>
            </a:lvl6pPr>
            <a:lvl7pPr marL="3056473" indent="0">
              <a:buNone/>
              <a:defRPr sz="1800" b="1"/>
            </a:lvl7pPr>
            <a:lvl8pPr marL="3565886" indent="0">
              <a:buNone/>
              <a:defRPr sz="1800" b="1"/>
            </a:lvl8pPr>
            <a:lvl9pPr marL="4075298" indent="0">
              <a:buNone/>
              <a:defRPr sz="18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2920" y="2464859"/>
            <a:ext cx="4444207" cy="4478126"/>
          </a:xfrm>
        </p:spPr>
        <p:txBody>
          <a:bodyPr/>
          <a:lstStyle>
            <a:lvl1pPr>
              <a:defRPr sz="27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09528" y="1739795"/>
            <a:ext cx="4445953" cy="725064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09412" indent="0">
              <a:buNone/>
              <a:defRPr sz="2200" b="1"/>
            </a:lvl2pPr>
            <a:lvl3pPr marL="1018824" indent="0">
              <a:buNone/>
              <a:defRPr sz="2000" b="1"/>
            </a:lvl3pPr>
            <a:lvl4pPr marL="1528237" indent="0">
              <a:buNone/>
              <a:defRPr sz="1800" b="1"/>
            </a:lvl4pPr>
            <a:lvl5pPr marL="2037649" indent="0">
              <a:buNone/>
              <a:defRPr sz="1800" b="1"/>
            </a:lvl5pPr>
            <a:lvl6pPr marL="2547061" indent="0">
              <a:buNone/>
              <a:defRPr sz="1800" b="1"/>
            </a:lvl6pPr>
            <a:lvl7pPr marL="3056473" indent="0">
              <a:buNone/>
              <a:defRPr sz="1800" b="1"/>
            </a:lvl7pPr>
            <a:lvl8pPr marL="3565886" indent="0">
              <a:buNone/>
              <a:defRPr sz="1800" b="1"/>
            </a:lvl8pPr>
            <a:lvl9pPr marL="4075298" indent="0">
              <a:buNone/>
              <a:defRPr sz="18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09528" y="2464859"/>
            <a:ext cx="4445953" cy="4478126"/>
          </a:xfrm>
        </p:spPr>
        <p:txBody>
          <a:bodyPr/>
          <a:lstStyle>
            <a:lvl1pPr>
              <a:defRPr sz="27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C2BF7F-D9E2-0147-8F38-B6B3B9081C0B}" type="datetimeFigureOut">
              <a:t>10/12/2018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7ECFE9-D483-B745-B909-40EAE7AB33A2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0440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C2BF7F-D9E2-0147-8F38-B6B3B9081C0B}" type="datetimeFigureOut">
              <a:t>10/12/2018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7ECFE9-D483-B745-B909-40EAE7AB33A2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97404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C2BF7F-D9E2-0147-8F38-B6B3B9081C0B}" type="datetimeFigureOut">
              <a:t>10/12/2018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7ECFE9-D483-B745-B909-40EAE7AB33A2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74919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1" y="309457"/>
            <a:ext cx="3309144" cy="1316990"/>
          </a:xfrm>
        </p:spPr>
        <p:txBody>
          <a:bodyPr anchor="b"/>
          <a:lstStyle>
            <a:lvl1pPr algn="l">
              <a:defRPr sz="22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32555" y="309457"/>
            <a:ext cx="5622925" cy="6633528"/>
          </a:xfrm>
        </p:spPr>
        <p:txBody>
          <a:bodyPr/>
          <a:lstStyle>
            <a:lvl1pPr>
              <a:defRPr sz="3600"/>
            </a:lvl1pPr>
            <a:lvl2pPr>
              <a:defRPr sz="3100"/>
            </a:lvl2pPr>
            <a:lvl3pPr>
              <a:defRPr sz="27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2921" y="1626447"/>
            <a:ext cx="3309144" cy="5316538"/>
          </a:xfrm>
        </p:spPr>
        <p:txBody>
          <a:bodyPr/>
          <a:lstStyle>
            <a:lvl1pPr marL="0" indent="0">
              <a:buNone/>
              <a:defRPr sz="1600"/>
            </a:lvl1pPr>
            <a:lvl2pPr marL="509412" indent="0">
              <a:buNone/>
              <a:defRPr sz="1300"/>
            </a:lvl2pPr>
            <a:lvl3pPr marL="1018824" indent="0">
              <a:buNone/>
              <a:defRPr sz="1100"/>
            </a:lvl3pPr>
            <a:lvl4pPr marL="1528237" indent="0">
              <a:buNone/>
              <a:defRPr sz="1000"/>
            </a:lvl4pPr>
            <a:lvl5pPr marL="2037649" indent="0">
              <a:buNone/>
              <a:defRPr sz="1000"/>
            </a:lvl5pPr>
            <a:lvl6pPr marL="2547061" indent="0">
              <a:buNone/>
              <a:defRPr sz="1000"/>
            </a:lvl6pPr>
            <a:lvl7pPr marL="3056473" indent="0">
              <a:buNone/>
              <a:defRPr sz="1000"/>
            </a:lvl7pPr>
            <a:lvl8pPr marL="3565886" indent="0">
              <a:buNone/>
              <a:defRPr sz="1000"/>
            </a:lvl8pPr>
            <a:lvl9pPr marL="4075298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C2BF7F-D9E2-0147-8F38-B6B3B9081C0B}" type="datetimeFigureOut">
              <a:t>10/12/2018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7ECFE9-D483-B745-B909-40EAE7AB33A2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6247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1517" y="5440680"/>
            <a:ext cx="6035040" cy="642303"/>
          </a:xfrm>
        </p:spPr>
        <p:txBody>
          <a:bodyPr anchor="b"/>
          <a:lstStyle>
            <a:lvl1pPr algn="l">
              <a:defRPr sz="22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71517" y="694478"/>
            <a:ext cx="6035040" cy="4663440"/>
          </a:xfrm>
        </p:spPr>
        <p:txBody>
          <a:bodyPr/>
          <a:lstStyle>
            <a:lvl1pPr marL="0" indent="0">
              <a:buNone/>
              <a:defRPr sz="3600"/>
            </a:lvl1pPr>
            <a:lvl2pPr marL="509412" indent="0">
              <a:buNone/>
              <a:defRPr sz="3100"/>
            </a:lvl2pPr>
            <a:lvl3pPr marL="1018824" indent="0">
              <a:buNone/>
              <a:defRPr sz="2700"/>
            </a:lvl3pPr>
            <a:lvl4pPr marL="1528237" indent="0">
              <a:buNone/>
              <a:defRPr sz="2200"/>
            </a:lvl4pPr>
            <a:lvl5pPr marL="2037649" indent="0">
              <a:buNone/>
              <a:defRPr sz="2200"/>
            </a:lvl5pPr>
            <a:lvl6pPr marL="2547061" indent="0">
              <a:buNone/>
              <a:defRPr sz="2200"/>
            </a:lvl6pPr>
            <a:lvl7pPr marL="3056473" indent="0">
              <a:buNone/>
              <a:defRPr sz="2200"/>
            </a:lvl7pPr>
            <a:lvl8pPr marL="3565886" indent="0">
              <a:buNone/>
              <a:defRPr sz="2200"/>
            </a:lvl8pPr>
            <a:lvl9pPr marL="4075298" indent="0">
              <a:buNone/>
              <a:defRPr sz="22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71517" y="6082983"/>
            <a:ext cx="6035040" cy="912177"/>
          </a:xfrm>
        </p:spPr>
        <p:txBody>
          <a:bodyPr/>
          <a:lstStyle>
            <a:lvl1pPr marL="0" indent="0">
              <a:buNone/>
              <a:defRPr sz="1600"/>
            </a:lvl1pPr>
            <a:lvl2pPr marL="509412" indent="0">
              <a:buNone/>
              <a:defRPr sz="1300"/>
            </a:lvl2pPr>
            <a:lvl3pPr marL="1018824" indent="0">
              <a:buNone/>
              <a:defRPr sz="1100"/>
            </a:lvl3pPr>
            <a:lvl4pPr marL="1528237" indent="0">
              <a:buNone/>
              <a:defRPr sz="1000"/>
            </a:lvl4pPr>
            <a:lvl5pPr marL="2037649" indent="0">
              <a:buNone/>
              <a:defRPr sz="1000"/>
            </a:lvl5pPr>
            <a:lvl6pPr marL="2547061" indent="0">
              <a:buNone/>
              <a:defRPr sz="1000"/>
            </a:lvl6pPr>
            <a:lvl7pPr marL="3056473" indent="0">
              <a:buNone/>
              <a:defRPr sz="1000"/>
            </a:lvl7pPr>
            <a:lvl8pPr marL="3565886" indent="0">
              <a:buNone/>
              <a:defRPr sz="1000"/>
            </a:lvl8pPr>
            <a:lvl9pPr marL="4075298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C2BF7F-D9E2-0147-8F38-B6B3B9081C0B}" type="datetimeFigureOut">
              <a:t>10/12/2018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7ECFE9-D483-B745-B909-40EAE7AB33A2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45165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02920" y="311256"/>
            <a:ext cx="9052560" cy="1295400"/>
          </a:xfrm>
          <a:prstGeom prst="rect">
            <a:avLst/>
          </a:prstGeom>
        </p:spPr>
        <p:txBody>
          <a:bodyPr vert="horz" lIns="101882" tIns="50941" rIns="101882" bIns="50941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2920" y="1813560"/>
            <a:ext cx="9052560" cy="5129425"/>
          </a:xfrm>
          <a:prstGeom prst="rect">
            <a:avLst/>
          </a:prstGeom>
        </p:spPr>
        <p:txBody>
          <a:bodyPr vert="horz" lIns="101882" tIns="50941" rIns="101882" bIns="50941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02920" y="7203864"/>
            <a:ext cx="2346960" cy="413808"/>
          </a:xfrm>
          <a:prstGeom prst="rect">
            <a:avLst/>
          </a:prstGeom>
        </p:spPr>
        <p:txBody>
          <a:bodyPr vert="horz" lIns="101882" tIns="50941" rIns="101882" bIns="50941" rtlCol="0" anchor="ctr"/>
          <a:lstStyle>
            <a:lvl1pPr algn="l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C2BF7F-D9E2-0147-8F38-B6B3B9081C0B}" type="datetimeFigureOut">
              <a:t>10/12/2018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36620" y="7203864"/>
            <a:ext cx="3185160" cy="413808"/>
          </a:xfrm>
          <a:prstGeom prst="rect">
            <a:avLst/>
          </a:prstGeom>
        </p:spPr>
        <p:txBody>
          <a:bodyPr vert="horz" lIns="101882" tIns="50941" rIns="101882" bIns="50941" rtlCol="0" anchor="ctr"/>
          <a:lstStyle>
            <a:lvl1pPr algn="ctr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208520" y="7203864"/>
            <a:ext cx="2346960" cy="413808"/>
          </a:xfrm>
          <a:prstGeom prst="rect">
            <a:avLst/>
          </a:prstGeom>
        </p:spPr>
        <p:txBody>
          <a:bodyPr vert="horz" lIns="101882" tIns="50941" rIns="101882" bIns="50941" rtlCol="0" anchor="ctr"/>
          <a:lstStyle>
            <a:lvl1pPr algn="r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7ECFE9-D483-B745-B909-40EAE7AB33A2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7439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509412" rtl="0" eaLnBrk="1" latinLnBrk="0" hangingPunct="1">
        <a:spcBef>
          <a:spcPct val="0"/>
        </a:spcBef>
        <a:buNone/>
        <a:defRPr sz="4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82059" indent="-382059" algn="l" defTabSz="509412" rtl="0" eaLnBrk="1" latinLnBrk="0" hangingPunct="1">
        <a:spcBef>
          <a:spcPct val="20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827795" indent="-318383" algn="l" defTabSz="509412" rtl="0" eaLnBrk="1" latinLnBrk="0" hangingPunct="1">
        <a:spcBef>
          <a:spcPct val="20000"/>
        </a:spcBef>
        <a:buFont typeface="Arial"/>
        <a:buChar char="–"/>
        <a:defRPr sz="3100" kern="1200">
          <a:solidFill>
            <a:schemeClr val="tx1"/>
          </a:solidFill>
          <a:latin typeface="+mn-lt"/>
          <a:ea typeface="+mn-ea"/>
          <a:cs typeface="+mn-cs"/>
        </a:defRPr>
      </a:lvl2pPr>
      <a:lvl3pPr marL="1273531" indent="-254706" algn="l" defTabSz="509412" rtl="0" eaLnBrk="1" latinLnBrk="0" hangingPunct="1">
        <a:spcBef>
          <a:spcPct val="20000"/>
        </a:spcBef>
        <a:buFont typeface="Arial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1782943" indent="-254706" algn="l" defTabSz="509412" rtl="0" eaLnBrk="1" latinLnBrk="0" hangingPunct="1">
        <a:spcBef>
          <a:spcPct val="20000"/>
        </a:spcBef>
        <a:buFont typeface="Arial"/>
        <a:buChar char="–"/>
        <a:defRPr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2292355" indent="-254706" algn="l" defTabSz="509412" rtl="0" eaLnBrk="1" latinLnBrk="0" hangingPunct="1">
        <a:spcBef>
          <a:spcPct val="20000"/>
        </a:spcBef>
        <a:buFont typeface="Arial"/>
        <a:buChar char="»"/>
        <a:defRPr sz="2200" kern="1200">
          <a:solidFill>
            <a:schemeClr val="tx1"/>
          </a:solidFill>
          <a:latin typeface="+mn-lt"/>
          <a:ea typeface="+mn-ea"/>
          <a:cs typeface="+mn-cs"/>
        </a:defRPr>
      </a:lvl5pPr>
      <a:lvl6pPr marL="2801767" indent="-254706" algn="l" defTabSz="509412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6pPr>
      <a:lvl7pPr marL="3311180" indent="-254706" algn="l" defTabSz="509412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7pPr>
      <a:lvl8pPr marL="3820592" indent="-254706" algn="l" defTabSz="509412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8pPr>
      <a:lvl9pPr marL="4330004" indent="-254706" algn="l" defTabSz="509412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0941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09412" algn="l" defTabSz="50941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18824" algn="l" defTabSz="50941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28237" algn="l" defTabSz="50941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37649" algn="l" defTabSz="50941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47061" algn="l" defTabSz="50941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56473" algn="l" defTabSz="50941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565886" algn="l" defTabSz="50941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4075298" algn="l" defTabSz="50941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No burning dates</a:t>
            </a:r>
            <a:endParaRPr lang="en-US" dirty="0"/>
          </a:p>
        </p:txBody>
      </p:sp>
      <p:pic>
        <p:nvPicPr>
          <p:cNvPr id="28" name="redx" descr="Red X for prohibited" title="Red X for prohibited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696" y="317866"/>
            <a:ext cx="1002253" cy="1002253"/>
          </a:xfrm>
          <a:prstGeom prst="rect">
            <a:avLst/>
          </a:prstGeom>
        </p:spPr>
      </p:pic>
      <p:sp>
        <p:nvSpPr>
          <p:cNvPr id="41" name="no burning text"/>
          <p:cNvSpPr txBox="1"/>
          <p:nvPr/>
        </p:nvSpPr>
        <p:spPr>
          <a:xfrm>
            <a:off x="1628098" y="421523"/>
            <a:ext cx="3107862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800" b="1" dirty="0">
                <a:solidFill>
                  <a:srgbClr val="990F23"/>
                </a:solidFill>
                <a:latin typeface="Arial Black"/>
                <a:cs typeface="Arial Black"/>
              </a:rPr>
              <a:t>No burning between</a:t>
            </a:r>
          </a:p>
          <a:p>
            <a:r>
              <a:rPr lang="en-US" sz="1800" b="1" dirty="0">
                <a:solidFill>
                  <a:srgbClr val="990F23"/>
                </a:solidFill>
                <a:latin typeface="Arial Black"/>
                <a:cs typeface="Arial Black"/>
              </a:rPr>
              <a:t>?? a.m. and ?? p.m.</a:t>
            </a:r>
          </a:p>
          <a:p>
            <a:r>
              <a:rPr lang="en-US" sz="1800" b="1" dirty="0">
                <a:solidFill>
                  <a:srgbClr val="990F23"/>
                </a:solidFill>
                <a:latin typeface="Arial Black"/>
                <a:cs typeface="Arial Black"/>
              </a:rPr>
              <a:t>Oct. 1 to Dec. 15</a:t>
            </a:r>
            <a:r>
              <a:rPr lang="en-US" sz="1800" b="1" dirty="0">
                <a:latin typeface="Arial Black"/>
                <a:cs typeface="Arial Black"/>
              </a:rPr>
              <a:t>. </a:t>
            </a:r>
          </a:p>
        </p:txBody>
      </p:sp>
      <p:pic>
        <p:nvPicPr>
          <p:cNvPr id="3" name="no burning icons" descr="No burning icons showing higher temps with thermometer and sun, wind blowing through tree, and plant wilting in the sun" title="No burning icons showing higher temps with thermometer and sun, wind blowing through tree, and plant wilting in the sun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6360" y="1413321"/>
            <a:ext cx="4419600" cy="1304544"/>
          </a:xfrm>
          <a:prstGeom prst="rect">
            <a:avLst/>
          </a:prstGeom>
        </p:spPr>
      </p:pic>
      <p:sp>
        <p:nvSpPr>
          <p:cNvPr id="38" name="higher"/>
          <p:cNvSpPr txBox="1"/>
          <p:nvPr/>
        </p:nvSpPr>
        <p:spPr>
          <a:xfrm>
            <a:off x="316360" y="2828786"/>
            <a:ext cx="1311738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00" dirty="0"/>
              <a:t>Higher temperatures during the day dry out the fuels that feed wildfires.</a:t>
            </a:r>
          </a:p>
        </p:txBody>
      </p:sp>
      <p:sp>
        <p:nvSpPr>
          <p:cNvPr id="39" name="wind"/>
          <p:cNvSpPr txBox="1"/>
          <p:nvPr/>
        </p:nvSpPr>
        <p:spPr>
          <a:xfrm>
            <a:off x="1976249" y="2828786"/>
            <a:ext cx="1146090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00" dirty="0"/>
              <a:t>Wind speed picks up during the day and can spread flames faster.</a:t>
            </a:r>
          </a:p>
        </p:txBody>
      </p:sp>
      <p:sp>
        <p:nvSpPr>
          <p:cNvPr id="40" name="humidity"/>
          <p:cNvSpPr txBox="1"/>
          <p:nvPr/>
        </p:nvSpPr>
        <p:spPr>
          <a:xfrm>
            <a:off x="3513550" y="2829608"/>
            <a:ext cx="1222410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00" dirty="0"/>
              <a:t>Humidity drops during the day, drying out the fuels that feed wildfires.</a:t>
            </a:r>
          </a:p>
        </p:txBody>
      </p:sp>
      <p:cxnSp>
        <p:nvCxnSpPr>
          <p:cNvPr id="27" name="Straight Connector 26" descr="Vertical trim line" title="Vertical trim line"/>
          <p:cNvCxnSpPr/>
          <p:nvPr/>
        </p:nvCxnSpPr>
        <p:spPr>
          <a:xfrm>
            <a:off x="5030174" y="609600"/>
            <a:ext cx="0" cy="6553200"/>
          </a:xfrm>
          <a:prstGeom prst="line">
            <a:avLst/>
          </a:prstGeom>
          <a:ln w="3175" cmpd="sng">
            <a:solidFill>
              <a:schemeClr val="bg1">
                <a:lumMod val="9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 descr="Horizontal trim line" title="Horizontal trim line"/>
          <p:cNvCxnSpPr/>
          <p:nvPr/>
        </p:nvCxnSpPr>
        <p:spPr>
          <a:xfrm>
            <a:off x="609600" y="3848100"/>
            <a:ext cx="8839200" cy="0"/>
          </a:xfrm>
          <a:prstGeom prst="line">
            <a:avLst/>
          </a:prstGeom>
          <a:ln w="3175">
            <a:solidFill>
              <a:schemeClr val="bg1">
                <a:lumMod val="9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1" name="redx" descr="Red X for prohibited" title="Red X for prohibited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4389" y="317866"/>
            <a:ext cx="1002253" cy="1002253"/>
          </a:xfrm>
          <a:prstGeom prst="rect">
            <a:avLst/>
          </a:prstGeom>
        </p:spPr>
      </p:pic>
      <p:sp>
        <p:nvSpPr>
          <p:cNvPr id="32" name="no burning text"/>
          <p:cNvSpPr txBox="1"/>
          <p:nvPr/>
        </p:nvSpPr>
        <p:spPr>
          <a:xfrm>
            <a:off x="6593791" y="421523"/>
            <a:ext cx="3107862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800" b="1" dirty="0">
                <a:solidFill>
                  <a:srgbClr val="990F23"/>
                </a:solidFill>
                <a:latin typeface="Arial Black"/>
                <a:cs typeface="Arial Black"/>
              </a:rPr>
              <a:t>No burning between</a:t>
            </a:r>
          </a:p>
          <a:p>
            <a:r>
              <a:rPr lang="en-US" sz="1800" b="1" dirty="0">
                <a:solidFill>
                  <a:srgbClr val="990F23"/>
                </a:solidFill>
                <a:latin typeface="Arial Black"/>
                <a:cs typeface="Arial Black"/>
              </a:rPr>
              <a:t>?? a.m. and ?? p.m.</a:t>
            </a:r>
          </a:p>
          <a:p>
            <a:r>
              <a:rPr lang="en-US" sz="1800" b="1" dirty="0">
                <a:solidFill>
                  <a:srgbClr val="990F23"/>
                </a:solidFill>
                <a:latin typeface="Arial Black"/>
                <a:cs typeface="Arial Black"/>
              </a:rPr>
              <a:t>Oct. 1 to Dec. 15</a:t>
            </a:r>
            <a:r>
              <a:rPr lang="en-US" sz="1800" b="1" dirty="0">
                <a:latin typeface="Arial Black"/>
                <a:cs typeface="Arial Black"/>
              </a:rPr>
              <a:t>. </a:t>
            </a:r>
          </a:p>
        </p:txBody>
      </p:sp>
      <p:pic>
        <p:nvPicPr>
          <p:cNvPr id="33" name="no burning icons" descr="No burning icons showing higher temps with thermometer and sun, wind blowing through tree, and plant wilting in the sun" title="No burning icons showing higher temps with thermometer and sun, wind blowing through tree, and plant wilting in the sun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82053" y="1413321"/>
            <a:ext cx="4419600" cy="1304544"/>
          </a:xfrm>
          <a:prstGeom prst="rect">
            <a:avLst/>
          </a:prstGeom>
        </p:spPr>
      </p:pic>
      <p:sp>
        <p:nvSpPr>
          <p:cNvPr id="34" name="higher"/>
          <p:cNvSpPr txBox="1"/>
          <p:nvPr/>
        </p:nvSpPr>
        <p:spPr>
          <a:xfrm>
            <a:off x="5282053" y="2828786"/>
            <a:ext cx="1311738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00" dirty="0"/>
              <a:t>Higher temperatures during the day dry out the fuels that feed wildfires.</a:t>
            </a:r>
          </a:p>
        </p:txBody>
      </p:sp>
      <p:sp>
        <p:nvSpPr>
          <p:cNvPr id="35" name="wind"/>
          <p:cNvSpPr txBox="1"/>
          <p:nvPr/>
        </p:nvSpPr>
        <p:spPr>
          <a:xfrm>
            <a:off x="6941942" y="2828786"/>
            <a:ext cx="1146090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00" dirty="0"/>
              <a:t>Wind speed picks up during the day and can spread flames faster.</a:t>
            </a:r>
          </a:p>
        </p:txBody>
      </p:sp>
      <p:sp>
        <p:nvSpPr>
          <p:cNvPr id="36" name="humidity"/>
          <p:cNvSpPr txBox="1"/>
          <p:nvPr/>
        </p:nvSpPr>
        <p:spPr>
          <a:xfrm>
            <a:off x="8479243" y="2829608"/>
            <a:ext cx="1222410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00" dirty="0"/>
              <a:t>Humidity drops during the day, drying out the fuels that feed wildfires.</a:t>
            </a:r>
          </a:p>
        </p:txBody>
      </p:sp>
      <p:pic>
        <p:nvPicPr>
          <p:cNvPr id="37" name="redx" descr="Red X for prohibited" title="Red X for prohibited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5803" y="4211284"/>
            <a:ext cx="1002253" cy="1002253"/>
          </a:xfrm>
          <a:prstGeom prst="rect">
            <a:avLst/>
          </a:prstGeom>
        </p:spPr>
      </p:pic>
      <p:sp>
        <p:nvSpPr>
          <p:cNvPr id="42" name="no burning text"/>
          <p:cNvSpPr txBox="1"/>
          <p:nvPr/>
        </p:nvSpPr>
        <p:spPr>
          <a:xfrm>
            <a:off x="1645205" y="4314941"/>
            <a:ext cx="3107862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800" b="1" dirty="0">
                <a:solidFill>
                  <a:srgbClr val="990F23"/>
                </a:solidFill>
                <a:latin typeface="Arial Black"/>
                <a:cs typeface="Arial Black"/>
              </a:rPr>
              <a:t>No burning between</a:t>
            </a:r>
          </a:p>
          <a:p>
            <a:r>
              <a:rPr lang="en-US" sz="1800" b="1" dirty="0">
                <a:solidFill>
                  <a:srgbClr val="990F23"/>
                </a:solidFill>
                <a:latin typeface="Arial Black"/>
                <a:cs typeface="Arial Black"/>
              </a:rPr>
              <a:t>?? a.m. and ?? p.m.</a:t>
            </a:r>
          </a:p>
          <a:p>
            <a:r>
              <a:rPr lang="en-US" sz="1800" b="1" dirty="0">
                <a:solidFill>
                  <a:srgbClr val="990F23"/>
                </a:solidFill>
                <a:latin typeface="Arial Black"/>
                <a:cs typeface="Arial Black"/>
              </a:rPr>
              <a:t>Oct. 1 to Dec. 15</a:t>
            </a:r>
            <a:r>
              <a:rPr lang="en-US" sz="1800" b="1" dirty="0">
                <a:latin typeface="Arial Black"/>
                <a:cs typeface="Arial Black"/>
              </a:rPr>
              <a:t>. </a:t>
            </a:r>
          </a:p>
        </p:txBody>
      </p:sp>
      <p:pic>
        <p:nvPicPr>
          <p:cNvPr id="43" name="no burning icons" descr="No burning icons showing higher temps with thermometer and sun, wind blowing through tree, and plant wilting in the sun" title="No burning icons showing higher temps with thermometer and sun, wind blowing through tree, and plant wilting in the sun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3467" y="5306739"/>
            <a:ext cx="4419600" cy="1304544"/>
          </a:xfrm>
          <a:prstGeom prst="rect">
            <a:avLst/>
          </a:prstGeom>
        </p:spPr>
      </p:pic>
      <p:sp>
        <p:nvSpPr>
          <p:cNvPr id="44" name="higher"/>
          <p:cNvSpPr txBox="1"/>
          <p:nvPr/>
        </p:nvSpPr>
        <p:spPr>
          <a:xfrm>
            <a:off x="333467" y="6722204"/>
            <a:ext cx="1311738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00" dirty="0"/>
              <a:t>Higher temperatures during the day dry out the fuels that feed wildfires.</a:t>
            </a:r>
          </a:p>
        </p:txBody>
      </p:sp>
      <p:sp>
        <p:nvSpPr>
          <p:cNvPr id="45" name="wind"/>
          <p:cNvSpPr txBox="1"/>
          <p:nvPr/>
        </p:nvSpPr>
        <p:spPr>
          <a:xfrm>
            <a:off x="1993356" y="6722204"/>
            <a:ext cx="1146090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00" dirty="0"/>
              <a:t>Wind speed picks up during the day and can spread flames faster.</a:t>
            </a:r>
          </a:p>
        </p:txBody>
      </p:sp>
      <p:sp>
        <p:nvSpPr>
          <p:cNvPr id="46" name="humidity"/>
          <p:cNvSpPr txBox="1"/>
          <p:nvPr/>
        </p:nvSpPr>
        <p:spPr>
          <a:xfrm>
            <a:off x="3530657" y="6723026"/>
            <a:ext cx="1222410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00" dirty="0"/>
              <a:t>Humidity drops during the day, drying out the fuels that feed wildfires.</a:t>
            </a:r>
          </a:p>
        </p:txBody>
      </p:sp>
      <p:pic>
        <p:nvPicPr>
          <p:cNvPr id="47" name="redx" descr="Red X for prohibited" title="Red X for prohibited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58367" y="4211284"/>
            <a:ext cx="1002253" cy="1002253"/>
          </a:xfrm>
          <a:prstGeom prst="rect">
            <a:avLst/>
          </a:prstGeom>
        </p:spPr>
      </p:pic>
      <p:sp>
        <p:nvSpPr>
          <p:cNvPr id="48" name="no burning text"/>
          <p:cNvSpPr txBox="1"/>
          <p:nvPr/>
        </p:nvSpPr>
        <p:spPr>
          <a:xfrm>
            <a:off x="6627769" y="4314941"/>
            <a:ext cx="3107862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800" b="1" dirty="0">
                <a:solidFill>
                  <a:srgbClr val="990F23"/>
                </a:solidFill>
                <a:latin typeface="Arial Black"/>
                <a:cs typeface="Arial Black"/>
              </a:rPr>
              <a:t>No burning between</a:t>
            </a:r>
          </a:p>
          <a:p>
            <a:r>
              <a:rPr lang="en-US" sz="1800" b="1" dirty="0">
                <a:solidFill>
                  <a:srgbClr val="990F23"/>
                </a:solidFill>
                <a:latin typeface="Arial Black"/>
                <a:cs typeface="Arial Black"/>
              </a:rPr>
              <a:t>?? a.m. and ?? p.m.</a:t>
            </a:r>
          </a:p>
          <a:p>
            <a:r>
              <a:rPr lang="en-US" sz="1800" b="1" dirty="0">
                <a:solidFill>
                  <a:srgbClr val="990F23"/>
                </a:solidFill>
                <a:latin typeface="Arial Black"/>
                <a:cs typeface="Arial Black"/>
              </a:rPr>
              <a:t>Oct. 1 to Dec. 15</a:t>
            </a:r>
            <a:r>
              <a:rPr lang="en-US" sz="1800" b="1" dirty="0">
                <a:latin typeface="Arial Black"/>
                <a:cs typeface="Arial Black"/>
              </a:rPr>
              <a:t>. </a:t>
            </a:r>
          </a:p>
        </p:txBody>
      </p:sp>
      <p:pic>
        <p:nvPicPr>
          <p:cNvPr id="49" name="no burning icons" descr="No burning icons showing higher temps with thermometer and sun, wind blowing through tree, and plant wilting in the sun" title="No burning icons showing higher temps with thermometer and sun, wind blowing through tree, and plant wilting in the sun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16031" y="5306739"/>
            <a:ext cx="4419600" cy="1304544"/>
          </a:xfrm>
          <a:prstGeom prst="rect">
            <a:avLst/>
          </a:prstGeom>
        </p:spPr>
      </p:pic>
      <p:sp>
        <p:nvSpPr>
          <p:cNvPr id="50" name="higher"/>
          <p:cNvSpPr txBox="1"/>
          <p:nvPr/>
        </p:nvSpPr>
        <p:spPr>
          <a:xfrm>
            <a:off x="5316031" y="6722204"/>
            <a:ext cx="1311738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00" dirty="0"/>
              <a:t>Higher temperatures during the day dry out the fuels that feed wildfires.</a:t>
            </a:r>
          </a:p>
        </p:txBody>
      </p:sp>
      <p:sp>
        <p:nvSpPr>
          <p:cNvPr id="51" name="wind"/>
          <p:cNvSpPr txBox="1"/>
          <p:nvPr/>
        </p:nvSpPr>
        <p:spPr>
          <a:xfrm>
            <a:off x="6975920" y="6722204"/>
            <a:ext cx="1146090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00" dirty="0"/>
              <a:t>Wind speed picks up during the day and can spread flames faster.</a:t>
            </a:r>
          </a:p>
        </p:txBody>
      </p:sp>
      <p:sp>
        <p:nvSpPr>
          <p:cNvPr id="52" name="humidity"/>
          <p:cNvSpPr txBox="1"/>
          <p:nvPr/>
        </p:nvSpPr>
        <p:spPr>
          <a:xfrm>
            <a:off x="8513221" y="6723026"/>
            <a:ext cx="1222410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00" dirty="0"/>
              <a:t>Humidity drops during the day, drying out the fuels that feed wildfires.</a:t>
            </a:r>
          </a:p>
        </p:txBody>
      </p:sp>
    </p:spTree>
    <p:extLst>
      <p:ext uri="{BB962C8B-B14F-4D97-AF65-F5344CB8AC3E}">
        <p14:creationId xmlns:p14="http://schemas.microsoft.com/office/powerpoint/2010/main" val="29245323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 hidden="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OK to burn</a:t>
            </a:r>
            <a:endParaRPr lang="en-US" dirty="0"/>
          </a:p>
        </p:txBody>
      </p:sp>
      <p:pic>
        <p:nvPicPr>
          <p:cNvPr id="3" name="green check" descr="Green circle with OK check" title="Green circle with OK check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4036" y="304719"/>
            <a:ext cx="1067174" cy="1067174"/>
          </a:xfrm>
          <a:prstGeom prst="rect">
            <a:avLst/>
          </a:prstGeom>
        </p:spPr>
      </p:pic>
      <p:sp>
        <p:nvSpPr>
          <p:cNvPr id="75" name="ok"/>
          <p:cNvSpPr txBox="1"/>
          <p:nvPr/>
        </p:nvSpPr>
        <p:spPr>
          <a:xfrm>
            <a:off x="1570102" y="467939"/>
            <a:ext cx="3396056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800" b="1" dirty="0">
                <a:solidFill>
                  <a:srgbClr val="008040"/>
                </a:solidFill>
                <a:latin typeface="Arial Black"/>
                <a:cs typeface="Arial Black"/>
              </a:rPr>
              <a:t>OK to burn between</a:t>
            </a:r>
          </a:p>
          <a:p>
            <a:r>
              <a:rPr lang="en-US" sz="1800" b="1" dirty="0">
                <a:solidFill>
                  <a:srgbClr val="008040"/>
                </a:solidFill>
                <a:latin typeface="Arial Black"/>
                <a:cs typeface="Arial Black"/>
              </a:rPr>
              <a:t>?? a.m. and ?? p.m.</a:t>
            </a:r>
          </a:p>
          <a:p>
            <a:r>
              <a:rPr lang="en-US" sz="1800" b="1" dirty="0">
                <a:solidFill>
                  <a:srgbClr val="008040"/>
                </a:solidFill>
                <a:latin typeface="Arial Black"/>
                <a:cs typeface="Arial Black"/>
              </a:rPr>
              <a:t>Oct. 1 to Dec. 15. </a:t>
            </a:r>
          </a:p>
        </p:txBody>
      </p:sp>
      <p:pic>
        <p:nvPicPr>
          <p:cNvPr id="4" name="temp" descr="Thermometer with moon" title="Thermometer with moon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0379"/>
          <a:stretch/>
        </p:blipFill>
        <p:spPr>
          <a:xfrm>
            <a:off x="429754" y="1539149"/>
            <a:ext cx="981456" cy="1010322"/>
          </a:xfrm>
          <a:prstGeom prst="rect">
            <a:avLst/>
          </a:prstGeom>
        </p:spPr>
      </p:pic>
      <p:sp>
        <p:nvSpPr>
          <p:cNvPr id="110" name="tempTextBox 109"/>
          <p:cNvSpPr txBox="1"/>
          <p:nvPr/>
        </p:nvSpPr>
        <p:spPr>
          <a:xfrm>
            <a:off x="1478735" y="1665820"/>
            <a:ext cx="826179" cy="76944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00" b="1" dirty="0"/>
              <a:t>Temperature goes down at night and fuels don’t dry out as fast.</a:t>
            </a:r>
          </a:p>
        </p:txBody>
      </p:sp>
      <p:pic>
        <p:nvPicPr>
          <p:cNvPr id="47" name="wind" descr="Tree with moon, no wind" title="Tree with moon, no wind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844"/>
          <a:stretch/>
        </p:blipFill>
        <p:spPr>
          <a:xfrm>
            <a:off x="429754" y="2595686"/>
            <a:ext cx="981456" cy="1000834"/>
          </a:xfrm>
          <a:prstGeom prst="rect">
            <a:avLst/>
          </a:prstGeom>
        </p:spPr>
      </p:pic>
      <p:sp>
        <p:nvSpPr>
          <p:cNvPr id="76" name="windTextBox 75"/>
          <p:cNvSpPr txBox="1"/>
          <p:nvPr/>
        </p:nvSpPr>
        <p:spPr>
          <a:xfrm>
            <a:off x="1478735" y="2788327"/>
            <a:ext cx="1077402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00" b="1" dirty="0"/>
              <a:t>Wind speed drops and is less likely </a:t>
            </a:r>
          </a:p>
          <a:p>
            <a:r>
              <a:rPr lang="en-US" sz="1000" b="1" dirty="0"/>
              <a:t>to re-ignite embers and spread sparks.</a:t>
            </a:r>
          </a:p>
        </p:txBody>
      </p:sp>
      <p:pic>
        <p:nvPicPr>
          <p:cNvPr id="7" name="humidity" descr="Plant with raindrops, moon" title="Plant with raindrops, moon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70639" y="1575697"/>
            <a:ext cx="932688" cy="896112"/>
          </a:xfrm>
          <a:prstGeom prst="rect">
            <a:avLst/>
          </a:prstGeom>
        </p:spPr>
      </p:pic>
      <p:sp>
        <p:nvSpPr>
          <p:cNvPr id="77" name="humidity TextBox 76"/>
          <p:cNvSpPr txBox="1"/>
          <p:nvPr/>
        </p:nvSpPr>
        <p:spPr>
          <a:xfrm>
            <a:off x="3742158" y="1659763"/>
            <a:ext cx="868782" cy="76944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00" b="1" dirty="0"/>
              <a:t>Humidity rises and fuels absorb the moisture. Re-ignition is less likely.</a:t>
            </a:r>
          </a:p>
        </p:txBody>
      </p:sp>
      <p:sp>
        <p:nvSpPr>
          <p:cNvPr id="65" name="logo"/>
          <p:cNvSpPr txBox="1"/>
          <p:nvPr/>
        </p:nvSpPr>
        <p:spPr>
          <a:xfrm>
            <a:off x="2946523" y="2997279"/>
            <a:ext cx="472334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900" dirty="0"/>
              <a:t>LOGO HERE</a:t>
            </a:r>
          </a:p>
        </p:txBody>
      </p:sp>
      <p:sp>
        <p:nvSpPr>
          <p:cNvPr id="138" name="address"/>
          <p:cNvSpPr txBox="1"/>
          <p:nvPr/>
        </p:nvSpPr>
        <p:spPr>
          <a:xfrm>
            <a:off x="3748479" y="2858535"/>
            <a:ext cx="799541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900" dirty="0"/>
              <a:t>Agency Name</a:t>
            </a:r>
          </a:p>
          <a:p>
            <a:r>
              <a:rPr lang="en-US" sz="900" dirty="0"/>
              <a:t>Street Address</a:t>
            </a:r>
          </a:p>
          <a:p>
            <a:r>
              <a:rPr lang="en-US" sz="900" dirty="0"/>
              <a:t>City State Zip</a:t>
            </a:r>
          </a:p>
          <a:p>
            <a:r>
              <a:rPr lang="en-US" sz="900" dirty="0"/>
              <a:t>Phone Number</a:t>
            </a:r>
          </a:p>
        </p:txBody>
      </p:sp>
      <p:cxnSp>
        <p:nvCxnSpPr>
          <p:cNvPr id="27" name="Straight Connector 26" descr="Trim line" title="Trim line"/>
          <p:cNvCxnSpPr/>
          <p:nvPr/>
        </p:nvCxnSpPr>
        <p:spPr>
          <a:xfrm>
            <a:off x="5030174" y="609600"/>
            <a:ext cx="0" cy="6553200"/>
          </a:xfrm>
          <a:prstGeom prst="line">
            <a:avLst/>
          </a:prstGeom>
          <a:ln w="3175" cmpd="sng">
            <a:solidFill>
              <a:schemeClr val="bg1">
                <a:lumMod val="9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 descr="Trim line" title="Trim line"/>
          <p:cNvCxnSpPr/>
          <p:nvPr/>
        </p:nvCxnSpPr>
        <p:spPr>
          <a:xfrm>
            <a:off x="609600" y="3848100"/>
            <a:ext cx="8839200" cy="0"/>
          </a:xfrm>
          <a:prstGeom prst="line">
            <a:avLst/>
          </a:prstGeom>
          <a:ln w="3175">
            <a:solidFill>
              <a:schemeClr val="bg1">
                <a:lumMod val="9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57" name="green check" descr="Green circle with OK check" title="Green circle with OK check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5831" y="304719"/>
            <a:ext cx="1067174" cy="1067174"/>
          </a:xfrm>
          <a:prstGeom prst="rect">
            <a:avLst/>
          </a:prstGeom>
        </p:spPr>
      </p:pic>
      <p:sp>
        <p:nvSpPr>
          <p:cNvPr id="58" name="ok"/>
          <p:cNvSpPr txBox="1"/>
          <p:nvPr/>
        </p:nvSpPr>
        <p:spPr>
          <a:xfrm>
            <a:off x="6551897" y="467939"/>
            <a:ext cx="3396056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800" b="1" dirty="0">
                <a:solidFill>
                  <a:srgbClr val="008040"/>
                </a:solidFill>
                <a:latin typeface="Arial Black"/>
                <a:cs typeface="Arial Black"/>
              </a:rPr>
              <a:t>OK to burn between</a:t>
            </a:r>
          </a:p>
          <a:p>
            <a:r>
              <a:rPr lang="en-US" sz="1800" b="1" dirty="0">
                <a:solidFill>
                  <a:srgbClr val="008040"/>
                </a:solidFill>
                <a:latin typeface="Arial Black"/>
                <a:cs typeface="Arial Black"/>
              </a:rPr>
              <a:t>?? a.m. and ?? p.m.</a:t>
            </a:r>
          </a:p>
          <a:p>
            <a:r>
              <a:rPr lang="en-US" sz="1800" b="1" dirty="0">
                <a:solidFill>
                  <a:srgbClr val="008040"/>
                </a:solidFill>
                <a:latin typeface="Arial Black"/>
                <a:cs typeface="Arial Black"/>
              </a:rPr>
              <a:t>Oct. 1 to Dec. 15. </a:t>
            </a:r>
          </a:p>
        </p:txBody>
      </p:sp>
      <p:pic>
        <p:nvPicPr>
          <p:cNvPr id="59" name="temp" descr="Thermometer with moon" title="Thermometer with moon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0379"/>
          <a:stretch/>
        </p:blipFill>
        <p:spPr>
          <a:xfrm>
            <a:off x="5411549" y="1539149"/>
            <a:ext cx="981456" cy="1010322"/>
          </a:xfrm>
          <a:prstGeom prst="rect">
            <a:avLst/>
          </a:prstGeom>
        </p:spPr>
      </p:pic>
      <p:sp>
        <p:nvSpPr>
          <p:cNvPr id="60" name="tempTextBox 109"/>
          <p:cNvSpPr txBox="1"/>
          <p:nvPr/>
        </p:nvSpPr>
        <p:spPr>
          <a:xfrm>
            <a:off x="6460530" y="1665820"/>
            <a:ext cx="826179" cy="76944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00" b="1" dirty="0"/>
              <a:t>Temperature goes down at night and fuels don’t dry out as fast.</a:t>
            </a:r>
          </a:p>
        </p:txBody>
      </p:sp>
      <p:pic>
        <p:nvPicPr>
          <p:cNvPr id="61" name="wind" descr="Tree with moon, no wind" title="Tree with moon, no wind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844"/>
          <a:stretch/>
        </p:blipFill>
        <p:spPr>
          <a:xfrm>
            <a:off x="5411549" y="2595686"/>
            <a:ext cx="981456" cy="1000834"/>
          </a:xfrm>
          <a:prstGeom prst="rect">
            <a:avLst/>
          </a:prstGeom>
        </p:spPr>
      </p:pic>
      <p:sp>
        <p:nvSpPr>
          <p:cNvPr id="62" name="windTextBox 75"/>
          <p:cNvSpPr txBox="1"/>
          <p:nvPr/>
        </p:nvSpPr>
        <p:spPr>
          <a:xfrm>
            <a:off x="6460530" y="2788327"/>
            <a:ext cx="1077402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00" b="1" dirty="0"/>
              <a:t>Wind speed drops and is less likely </a:t>
            </a:r>
          </a:p>
          <a:p>
            <a:r>
              <a:rPr lang="en-US" sz="1000" b="1" dirty="0"/>
              <a:t>to re-ignite embers and spread sparks.</a:t>
            </a:r>
          </a:p>
        </p:txBody>
      </p:sp>
      <p:pic>
        <p:nvPicPr>
          <p:cNvPr id="63" name="humidity" descr="Plant with raindrops, moon" title="Plant with raindrops, moon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52434" y="1575697"/>
            <a:ext cx="932688" cy="896112"/>
          </a:xfrm>
          <a:prstGeom prst="rect">
            <a:avLst/>
          </a:prstGeom>
        </p:spPr>
      </p:pic>
      <p:sp>
        <p:nvSpPr>
          <p:cNvPr id="64" name="humidity TextBox 76"/>
          <p:cNvSpPr txBox="1"/>
          <p:nvPr/>
        </p:nvSpPr>
        <p:spPr>
          <a:xfrm>
            <a:off x="8723953" y="1659763"/>
            <a:ext cx="868782" cy="76944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00" b="1" dirty="0"/>
              <a:t>Humidity rises and fuels absorb the moisture. Re-ignition is less likely.</a:t>
            </a:r>
          </a:p>
        </p:txBody>
      </p:sp>
      <p:sp>
        <p:nvSpPr>
          <p:cNvPr id="66" name="logo"/>
          <p:cNvSpPr txBox="1"/>
          <p:nvPr/>
        </p:nvSpPr>
        <p:spPr>
          <a:xfrm>
            <a:off x="7928318" y="2997279"/>
            <a:ext cx="472334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900" dirty="0"/>
              <a:t>LOGO HERE</a:t>
            </a:r>
          </a:p>
        </p:txBody>
      </p:sp>
      <p:sp>
        <p:nvSpPr>
          <p:cNvPr id="67" name="address"/>
          <p:cNvSpPr txBox="1"/>
          <p:nvPr/>
        </p:nvSpPr>
        <p:spPr>
          <a:xfrm>
            <a:off x="8730274" y="2858535"/>
            <a:ext cx="799541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900" dirty="0"/>
              <a:t>Agency Name</a:t>
            </a:r>
          </a:p>
          <a:p>
            <a:r>
              <a:rPr lang="en-US" sz="900" dirty="0"/>
              <a:t>Street Address</a:t>
            </a:r>
          </a:p>
          <a:p>
            <a:r>
              <a:rPr lang="en-US" sz="900" dirty="0"/>
              <a:t>City State Zip</a:t>
            </a:r>
          </a:p>
          <a:p>
            <a:r>
              <a:rPr lang="en-US" sz="900" dirty="0"/>
              <a:t>Phone Number</a:t>
            </a:r>
          </a:p>
        </p:txBody>
      </p:sp>
      <p:pic>
        <p:nvPicPr>
          <p:cNvPr id="89" name="green check" descr="Green circle with OK check" title="Green circle with OK check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914" y="4121990"/>
            <a:ext cx="1067174" cy="1067174"/>
          </a:xfrm>
          <a:prstGeom prst="rect">
            <a:avLst/>
          </a:prstGeom>
        </p:spPr>
      </p:pic>
      <p:sp>
        <p:nvSpPr>
          <p:cNvPr id="90" name="ok"/>
          <p:cNvSpPr txBox="1"/>
          <p:nvPr/>
        </p:nvSpPr>
        <p:spPr>
          <a:xfrm>
            <a:off x="1582980" y="4285210"/>
            <a:ext cx="3396056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800" b="1" dirty="0">
                <a:solidFill>
                  <a:srgbClr val="008040"/>
                </a:solidFill>
                <a:latin typeface="Arial Black"/>
                <a:cs typeface="Arial Black"/>
              </a:rPr>
              <a:t>OK to burn between</a:t>
            </a:r>
          </a:p>
          <a:p>
            <a:r>
              <a:rPr lang="en-US" sz="1800" b="1" dirty="0">
                <a:solidFill>
                  <a:srgbClr val="008040"/>
                </a:solidFill>
                <a:latin typeface="Arial Black"/>
                <a:cs typeface="Arial Black"/>
              </a:rPr>
              <a:t>?? a.m. and ?? p.m.</a:t>
            </a:r>
          </a:p>
          <a:p>
            <a:r>
              <a:rPr lang="en-US" sz="1800" b="1" dirty="0">
                <a:solidFill>
                  <a:srgbClr val="008040"/>
                </a:solidFill>
                <a:latin typeface="Arial Black"/>
                <a:cs typeface="Arial Black"/>
              </a:rPr>
              <a:t>Oct. 1 to Dec. 15. </a:t>
            </a:r>
          </a:p>
        </p:txBody>
      </p:sp>
      <p:pic>
        <p:nvPicPr>
          <p:cNvPr id="91" name="temp" descr="Thermometer with moon" title="Thermometer with moon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0379"/>
          <a:stretch/>
        </p:blipFill>
        <p:spPr>
          <a:xfrm>
            <a:off x="442632" y="5356420"/>
            <a:ext cx="981456" cy="1010322"/>
          </a:xfrm>
          <a:prstGeom prst="rect">
            <a:avLst/>
          </a:prstGeom>
        </p:spPr>
      </p:pic>
      <p:sp>
        <p:nvSpPr>
          <p:cNvPr id="92" name="tempTextBox 109"/>
          <p:cNvSpPr txBox="1"/>
          <p:nvPr/>
        </p:nvSpPr>
        <p:spPr>
          <a:xfrm>
            <a:off x="1491613" y="5483091"/>
            <a:ext cx="826179" cy="76944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00" b="1" dirty="0"/>
              <a:t>Temperature goes down at night and fuels don’t dry out as fast.</a:t>
            </a:r>
          </a:p>
        </p:txBody>
      </p:sp>
      <p:pic>
        <p:nvPicPr>
          <p:cNvPr id="93" name="wind" descr="Tree with moon, no wind" title="Tree with moon, no wind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844"/>
          <a:stretch/>
        </p:blipFill>
        <p:spPr>
          <a:xfrm>
            <a:off x="442632" y="6412957"/>
            <a:ext cx="981456" cy="1000834"/>
          </a:xfrm>
          <a:prstGeom prst="rect">
            <a:avLst/>
          </a:prstGeom>
        </p:spPr>
      </p:pic>
      <p:sp>
        <p:nvSpPr>
          <p:cNvPr id="94" name="windTextBox 75"/>
          <p:cNvSpPr txBox="1"/>
          <p:nvPr/>
        </p:nvSpPr>
        <p:spPr>
          <a:xfrm>
            <a:off x="1491613" y="6605598"/>
            <a:ext cx="1077402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00" b="1" dirty="0"/>
              <a:t>Wind speed drops and is less likely </a:t>
            </a:r>
          </a:p>
          <a:p>
            <a:r>
              <a:rPr lang="en-US" sz="1000" b="1" dirty="0"/>
              <a:t>to re-ignite embers and spread sparks.</a:t>
            </a:r>
          </a:p>
        </p:txBody>
      </p:sp>
      <p:pic>
        <p:nvPicPr>
          <p:cNvPr id="95" name="humidity" descr="Plant with raindrops, moon" title="Plant with raindrops, moon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83517" y="5392968"/>
            <a:ext cx="932688" cy="896112"/>
          </a:xfrm>
          <a:prstGeom prst="rect">
            <a:avLst/>
          </a:prstGeom>
        </p:spPr>
      </p:pic>
      <p:sp>
        <p:nvSpPr>
          <p:cNvPr id="96" name="humidity TextBox 76"/>
          <p:cNvSpPr txBox="1"/>
          <p:nvPr/>
        </p:nvSpPr>
        <p:spPr>
          <a:xfrm>
            <a:off x="3755036" y="5477034"/>
            <a:ext cx="868782" cy="76944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00" b="1" dirty="0"/>
              <a:t>Humidity rises and fuels absorb the moisture. Re-ignition is less likely.</a:t>
            </a:r>
          </a:p>
        </p:txBody>
      </p:sp>
      <p:sp>
        <p:nvSpPr>
          <p:cNvPr id="97" name="logo"/>
          <p:cNvSpPr txBox="1"/>
          <p:nvPr/>
        </p:nvSpPr>
        <p:spPr>
          <a:xfrm>
            <a:off x="2959401" y="6814550"/>
            <a:ext cx="472334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900" dirty="0"/>
              <a:t>LOGO HERE</a:t>
            </a:r>
          </a:p>
        </p:txBody>
      </p:sp>
      <p:sp>
        <p:nvSpPr>
          <p:cNvPr id="98" name="address"/>
          <p:cNvSpPr txBox="1"/>
          <p:nvPr/>
        </p:nvSpPr>
        <p:spPr>
          <a:xfrm>
            <a:off x="3761357" y="6675806"/>
            <a:ext cx="799541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900" dirty="0"/>
              <a:t>Agency Name</a:t>
            </a:r>
          </a:p>
          <a:p>
            <a:r>
              <a:rPr lang="en-US" sz="900" dirty="0"/>
              <a:t>Street Address</a:t>
            </a:r>
          </a:p>
          <a:p>
            <a:r>
              <a:rPr lang="en-US" sz="900" dirty="0"/>
              <a:t>City State Zip</a:t>
            </a:r>
          </a:p>
          <a:p>
            <a:r>
              <a:rPr lang="en-US" sz="900" dirty="0"/>
              <a:t>Phone Number</a:t>
            </a:r>
          </a:p>
        </p:txBody>
      </p:sp>
      <p:pic>
        <p:nvPicPr>
          <p:cNvPr id="99" name="green check" descr="Green circle with OK check" title="Green circle with OK check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5831" y="4121990"/>
            <a:ext cx="1067174" cy="1067174"/>
          </a:xfrm>
          <a:prstGeom prst="rect">
            <a:avLst/>
          </a:prstGeom>
        </p:spPr>
      </p:pic>
      <p:sp>
        <p:nvSpPr>
          <p:cNvPr id="100" name="ok"/>
          <p:cNvSpPr txBox="1"/>
          <p:nvPr/>
        </p:nvSpPr>
        <p:spPr>
          <a:xfrm>
            <a:off x="6551897" y="4285210"/>
            <a:ext cx="3396056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800" b="1" dirty="0">
                <a:solidFill>
                  <a:srgbClr val="008040"/>
                </a:solidFill>
                <a:latin typeface="Arial Black"/>
                <a:cs typeface="Arial Black"/>
              </a:rPr>
              <a:t>OK to burn between</a:t>
            </a:r>
          </a:p>
          <a:p>
            <a:r>
              <a:rPr lang="en-US" sz="1800" b="1" dirty="0">
                <a:solidFill>
                  <a:srgbClr val="008040"/>
                </a:solidFill>
                <a:latin typeface="Arial Black"/>
                <a:cs typeface="Arial Black"/>
              </a:rPr>
              <a:t>?? a.m. and ?? p.m.</a:t>
            </a:r>
          </a:p>
          <a:p>
            <a:r>
              <a:rPr lang="en-US" sz="1800" b="1" dirty="0">
                <a:solidFill>
                  <a:srgbClr val="008040"/>
                </a:solidFill>
                <a:latin typeface="Arial Black"/>
                <a:cs typeface="Arial Black"/>
              </a:rPr>
              <a:t>Oct. 1 to Dec. 15. </a:t>
            </a:r>
          </a:p>
        </p:txBody>
      </p:sp>
      <p:pic>
        <p:nvPicPr>
          <p:cNvPr id="101" name="temp" descr="Thermometer with moon" title="Thermometer with moon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0379"/>
          <a:stretch/>
        </p:blipFill>
        <p:spPr>
          <a:xfrm>
            <a:off x="5411549" y="5356420"/>
            <a:ext cx="981456" cy="1010322"/>
          </a:xfrm>
          <a:prstGeom prst="rect">
            <a:avLst/>
          </a:prstGeom>
        </p:spPr>
      </p:pic>
      <p:sp>
        <p:nvSpPr>
          <p:cNvPr id="102" name="tempTextBox 109"/>
          <p:cNvSpPr txBox="1"/>
          <p:nvPr/>
        </p:nvSpPr>
        <p:spPr>
          <a:xfrm>
            <a:off x="6460530" y="5483091"/>
            <a:ext cx="826179" cy="76944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00" b="1" dirty="0"/>
              <a:t>Temperature goes down at night and fuels don’t dry out as fast.</a:t>
            </a:r>
          </a:p>
        </p:txBody>
      </p:sp>
      <p:pic>
        <p:nvPicPr>
          <p:cNvPr id="103" name="wind" descr="Tree with moon, no wind" title="Tree with moon, no wind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844"/>
          <a:stretch/>
        </p:blipFill>
        <p:spPr>
          <a:xfrm>
            <a:off x="5411549" y="6412957"/>
            <a:ext cx="981456" cy="1000834"/>
          </a:xfrm>
          <a:prstGeom prst="rect">
            <a:avLst/>
          </a:prstGeom>
        </p:spPr>
      </p:pic>
      <p:sp>
        <p:nvSpPr>
          <p:cNvPr id="104" name="windTextBox 75"/>
          <p:cNvSpPr txBox="1"/>
          <p:nvPr/>
        </p:nvSpPr>
        <p:spPr>
          <a:xfrm>
            <a:off x="6460530" y="6605598"/>
            <a:ext cx="1077402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00" b="1" dirty="0"/>
              <a:t>Wind speed drops and is less likely </a:t>
            </a:r>
          </a:p>
          <a:p>
            <a:r>
              <a:rPr lang="en-US" sz="1000" b="1" dirty="0"/>
              <a:t>to re-ignite embers and spread sparks.</a:t>
            </a:r>
          </a:p>
        </p:txBody>
      </p:sp>
      <p:pic>
        <p:nvPicPr>
          <p:cNvPr id="105" name="humidity" descr="Plant with raindrops, moon" title="Plant with raindrops, moon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52434" y="5392968"/>
            <a:ext cx="932688" cy="896112"/>
          </a:xfrm>
          <a:prstGeom prst="rect">
            <a:avLst/>
          </a:prstGeom>
        </p:spPr>
      </p:pic>
      <p:sp>
        <p:nvSpPr>
          <p:cNvPr id="106" name="humidity TextBox 76"/>
          <p:cNvSpPr txBox="1"/>
          <p:nvPr/>
        </p:nvSpPr>
        <p:spPr>
          <a:xfrm>
            <a:off x="8723953" y="5477034"/>
            <a:ext cx="868782" cy="76944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00" b="1" dirty="0"/>
              <a:t>Humidity rises and fuels absorb the moisture. Re-ignition is less likely.</a:t>
            </a:r>
          </a:p>
        </p:txBody>
      </p:sp>
      <p:sp>
        <p:nvSpPr>
          <p:cNvPr id="107" name="logo"/>
          <p:cNvSpPr txBox="1"/>
          <p:nvPr/>
        </p:nvSpPr>
        <p:spPr>
          <a:xfrm>
            <a:off x="7928318" y="6814550"/>
            <a:ext cx="472334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900" dirty="0"/>
              <a:t>LOGO HERE</a:t>
            </a:r>
          </a:p>
        </p:txBody>
      </p:sp>
      <p:sp>
        <p:nvSpPr>
          <p:cNvPr id="108" name="address"/>
          <p:cNvSpPr txBox="1"/>
          <p:nvPr/>
        </p:nvSpPr>
        <p:spPr>
          <a:xfrm>
            <a:off x="8730274" y="6675806"/>
            <a:ext cx="799541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900" dirty="0"/>
              <a:t>Agency Name</a:t>
            </a:r>
          </a:p>
          <a:p>
            <a:r>
              <a:rPr lang="en-US" sz="900" dirty="0"/>
              <a:t>Street Address</a:t>
            </a:r>
          </a:p>
          <a:p>
            <a:r>
              <a:rPr lang="en-US" sz="900" dirty="0"/>
              <a:t>City State Zip</a:t>
            </a:r>
          </a:p>
          <a:p>
            <a:r>
              <a:rPr lang="en-US" sz="900" dirty="0"/>
              <a:t>Phone Number</a:t>
            </a:r>
          </a:p>
        </p:txBody>
      </p:sp>
    </p:spTree>
    <p:extLst>
      <p:ext uri="{BB962C8B-B14F-4D97-AF65-F5344CB8AC3E}">
        <p14:creationId xmlns:p14="http://schemas.microsoft.com/office/powerpoint/2010/main" val="78541650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93</TotalTime>
  <Words>519</Words>
  <Application>Microsoft Office PowerPoint</Application>
  <PresentationFormat>Custom</PresentationFormat>
  <Paragraphs>75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Arial Black</vt:lpstr>
      <vt:lpstr>Calibri</vt:lpstr>
      <vt:lpstr>Office Theme</vt:lpstr>
      <vt:lpstr>No burning dates</vt:lpstr>
      <vt:lpstr>OK to burn</vt:lpstr>
    </vt:vector>
  </TitlesOfParts>
  <Company>US Forest Service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Gwen Hensley</dc:creator>
  <cp:lastModifiedBy>Hensley, Gwen -FS</cp:lastModifiedBy>
  <cp:revision>16</cp:revision>
  <dcterms:created xsi:type="dcterms:W3CDTF">2016-08-31T16:23:17Z</dcterms:created>
  <dcterms:modified xsi:type="dcterms:W3CDTF">2018-10-12T20:21:52Z</dcterms:modified>
</cp:coreProperties>
</file>