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
  </p:notesMasterIdLst>
  <p:sldIdLst>
    <p:sldId id="256" r:id="rId2"/>
    <p:sldId id="257" r:id="rId3"/>
  </p:sldIdLst>
  <p:sldSz cx="7772400" cy="1005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A6050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62"/>
    <p:restoredTop sz="85725" autoAdjust="0"/>
  </p:normalViewPr>
  <p:slideViewPr>
    <p:cSldViewPr snapToGrid="0" snapToObjects="1">
      <p:cViewPr>
        <p:scale>
          <a:sx n="36" d="100"/>
          <a:sy n="36" d="100"/>
        </p:scale>
        <p:origin x="2328" y="944"/>
      </p:cViewPr>
      <p:guideLst>
        <p:guide orient="horz" pos="3168"/>
        <p:guide pos="2448"/>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9494B7-EF89-E542-8AF2-354C75DB1701}" type="datetimeFigureOut">
              <a:t>5/13/20</a:t>
            </a:fld>
            <a:endParaRPr lang="en-US"/>
          </a:p>
        </p:txBody>
      </p:sp>
      <p:sp>
        <p:nvSpPr>
          <p:cNvPr id="4" name="Slide Image Placeholder 3"/>
          <p:cNvSpPr>
            <a:spLocks noGrp="1" noRot="1" noChangeAspect="1"/>
          </p:cNvSpPr>
          <p:nvPr>
            <p:ph type="sldImg" idx="2"/>
          </p:nvPr>
        </p:nvSpPr>
        <p:spPr>
          <a:xfrm>
            <a:off x="2103438" y="685800"/>
            <a:ext cx="26511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5A4899-FEA7-674D-BF3E-509D7D000F29}" type="slidenum">
              <a:t>‹#›</a:t>
            </a:fld>
            <a:endParaRPr lang="en-US"/>
          </a:p>
        </p:txBody>
      </p:sp>
    </p:spTree>
    <p:extLst>
      <p:ext uri="{BB962C8B-B14F-4D97-AF65-F5344CB8AC3E}">
        <p14:creationId xmlns:p14="http://schemas.microsoft.com/office/powerpoint/2010/main" val="36951610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switch photos, illustrations or logos,</a:t>
            </a:r>
            <a:r>
              <a:rPr lang="en-US" baseline="0" dirty="0"/>
              <a:t> be sure to add alt tags to make it 508 compliant (Format Picture pane). </a:t>
            </a:r>
            <a:r>
              <a:rPr lang="en-US" baseline="0"/>
              <a:t>If you </a:t>
            </a:r>
            <a:r>
              <a:rPr lang="en-US" baseline="0" dirty="0"/>
              <a:t>re-arrange text, use selection pane to </a:t>
            </a:r>
            <a:r>
              <a:rPr lang="en-US" baseline="0"/>
              <a:t>fix reading order.</a:t>
            </a:r>
            <a:endParaRPr lang="en-US" dirty="0"/>
          </a:p>
        </p:txBody>
      </p:sp>
      <p:sp>
        <p:nvSpPr>
          <p:cNvPr id="4" name="Slide Number Placeholder 3"/>
          <p:cNvSpPr>
            <a:spLocks noGrp="1"/>
          </p:cNvSpPr>
          <p:nvPr>
            <p:ph type="sldNum" sz="quarter" idx="10"/>
          </p:nvPr>
        </p:nvSpPr>
        <p:spPr/>
        <p:txBody>
          <a:bodyPr/>
          <a:lstStyle/>
          <a:p>
            <a:fld id="{A95A4899-FEA7-674D-BF3E-509D7D000F29}" type="slidenum">
              <a:t>1</a:t>
            </a:fld>
            <a:endParaRPr lang="en-US"/>
          </a:p>
        </p:txBody>
      </p:sp>
    </p:spTree>
    <p:extLst>
      <p:ext uri="{BB962C8B-B14F-4D97-AF65-F5344CB8AC3E}">
        <p14:creationId xmlns:p14="http://schemas.microsoft.com/office/powerpoint/2010/main" val="1215925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65860" y="5699760"/>
            <a:ext cx="5440680" cy="257048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A440707-677D-0E46-9B93-60200316BFF9}" type="datetimeFigureOut">
              <a:rPr lang="en-US" smtClean="0"/>
              <a:t>5/13/20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BE1A47-60EA-4449-B704-8D7E8FB724C2}" type="slidenum">
              <a:rPr lang="en-US" smtClean="0"/>
              <a:t>‹#›</a:t>
            </a:fld>
            <a:endParaRPr lang="en-US"/>
          </a:p>
        </p:txBody>
      </p:sp>
    </p:spTree>
    <p:extLst>
      <p:ext uri="{BB962C8B-B14F-4D97-AF65-F5344CB8AC3E}">
        <p14:creationId xmlns:p14="http://schemas.microsoft.com/office/powerpoint/2010/main" val="828002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A440707-677D-0E46-9B93-60200316BFF9}" type="datetimeFigureOut">
              <a:rPr lang="en-US" smtClean="0"/>
              <a:t>5/13/20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BE1A47-60EA-4449-B704-8D7E8FB724C2}" type="slidenum">
              <a:rPr lang="en-US" smtClean="0"/>
              <a:t>‹#›</a:t>
            </a:fld>
            <a:endParaRPr lang="en-US"/>
          </a:p>
        </p:txBody>
      </p:sp>
    </p:spTree>
    <p:extLst>
      <p:ext uri="{BB962C8B-B14F-4D97-AF65-F5344CB8AC3E}">
        <p14:creationId xmlns:p14="http://schemas.microsoft.com/office/powerpoint/2010/main" val="21843276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790281" y="591397"/>
            <a:ext cx="1485662" cy="1258697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30598" y="591397"/>
            <a:ext cx="4330144" cy="1258697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A440707-677D-0E46-9B93-60200316BFF9}" type="datetimeFigureOut">
              <a:rPr lang="en-US" smtClean="0"/>
              <a:t>5/13/20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BE1A47-60EA-4449-B704-8D7E8FB724C2}" type="slidenum">
              <a:rPr lang="en-US" smtClean="0"/>
              <a:t>‹#›</a:t>
            </a:fld>
            <a:endParaRPr lang="en-US"/>
          </a:p>
        </p:txBody>
      </p:sp>
    </p:spTree>
    <p:extLst>
      <p:ext uri="{BB962C8B-B14F-4D97-AF65-F5344CB8AC3E}">
        <p14:creationId xmlns:p14="http://schemas.microsoft.com/office/powerpoint/2010/main" val="3737288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A440707-677D-0E46-9B93-60200316BFF9}" type="datetimeFigureOut">
              <a:rPr lang="en-US" smtClean="0"/>
              <a:t>5/13/20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BE1A47-60EA-4449-B704-8D7E8FB724C2}" type="slidenum">
              <a:rPr lang="en-US" smtClean="0"/>
              <a:t>‹#›</a:t>
            </a:fld>
            <a:endParaRPr lang="en-US"/>
          </a:p>
        </p:txBody>
      </p:sp>
    </p:spTree>
    <p:extLst>
      <p:ext uri="{BB962C8B-B14F-4D97-AF65-F5344CB8AC3E}">
        <p14:creationId xmlns:p14="http://schemas.microsoft.com/office/powerpoint/2010/main" val="690493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3966" y="6463454"/>
            <a:ext cx="6606540" cy="199771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613966" y="4263180"/>
            <a:ext cx="6606540" cy="220027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A440707-677D-0E46-9B93-60200316BFF9}" type="datetimeFigureOut">
              <a:rPr lang="en-US" smtClean="0"/>
              <a:t>5/13/20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BE1A47-60EA-4449-B704-8D7E8FB724C2}" type="slidenum">
              <a:rPr lang="en-US" smtClean="0"/>
              <a:t>‹#›</a:t>
            </a:fld>
            <a:endParaRPr lang="en-US"/>
          </a:p>
        </p:txBody>
      </p:sp>
    </p:spTree>
    <p:extLst>
      <p:ext uri="{BB962C8B-B14F-4D97-AF65-F5344CB8AC3E}">
        <p14:creationId xmlns:p14="http://schemas.microsoft.com/office/powerpoint/2010/main" val="77930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0597" y="3441277"/>
            <a:ext cx="2907903" cy="97370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368040" y="3441277"/>
            <a:ext cx="2907904" cy="97370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A440707-677D-0E46-9B93-60200316BFF9}" type="datetimeFigureOut">
              <a:rPr lang="en-US" smtClean="0"/>
              <a:t>5/13/20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BE1A47-60EA-4449-B704-8D7E8FB724C2}" type="slidenum">
              <a:rPr lang="en-US" smtClean="0"/>
              <a:t>‹#›</a:t>
            </a:fld>
            <a:endParaRPr lang="en-US"/>
          </a:p>
        </p:txBody>
      </p:sp>
    </p:spTree>
    <p:extLst>
      <p:ext uri="{BB962C8B-B14F-4D97-AF65-F5344CB8AC3E}">
        <p14:creationId xmlns:p14="http://schemas.microsoft.com/office/powerpoint/2010/main" val="17208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2802"/>
            <a:ext cx="6995160" cy="16764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88620" y="2251499"/>
            <a:ext cx="3434160"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8620" y="3189817"/>
            <a:ext cx="3434160"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948272" y="2251499"/>
            <a:ext cx="3435509"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948272" y="3189817"/>
            <a:ext cx="3435509"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A440707-677D-0E46-9B93-60200316BFF9}" type="datetimeFigureOut">
              <a:rPr lang="en-US" smtClean="0"/>
              <a:t>5/13/20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BE1A47-60EA-4449-B704-8D7E8FB724C2}" type="slidenum">
              <a:rPr lang="en-US" smtClean="0"/>
              <a:t>‹#›</a:t>
            </a:fld>
            <a:endParaRPr lang="en-US"/>
          </a:p>
        </p:txBody>
      </p:sp>
    </p:spTree>
    <p:extLst>
      <p:ext uri="{BB962C8B-B14F-4D97-AF65-F5344CB8AC3E}">
        <p14:creationId xmlns:p14="http://schemas.microsoft.com/office/powerpoint/2010/main" val="974672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A440707-677D-0E46-9B93-60200316BFF9}" type="datetimeFigureOut">
              <a:rPr lang="en-US" smtClean="0"/>
              <a:t>5/13/20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BE1A47-60EA-4449-B704-8D7E8FB724C2}" type="slidenum">
              <a:rPr lang="en-US" smtClean="0"/>
              <a:t>‹#›</a:t>
            </a:fld>
            <a:endParaRPr lang="en-US"/>
          </a:p>
        </p:txBody>
      </p:sp>
    </p:spTree>
    <p:extLst>
      <p:ext uri="{BB962C8B-B14F-4D97-AF65-F5344CB8AC3E}">
        <p14:creationId xmlns:p14="http://schemas.microsoft.com/office/powerpoint/2010/main" val="1276254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440707-677D-0E46-9B93-60200316BFF9}" type="datetimeFigureOut">
              <a:rPr lang="en-US" smtClean="0"/>
              <a:t>5/13/20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BE1A47-60EA-4449-B704-8D7E8FB724C2}" type="slidenum">
              <a:rPr lang="en-US" smtClean="0"/>
              <a:t>‹#›</a:t>
            </a:fld>
            <a:endParaRPr lang="en-US"/>
          </a:p>
        </p:txBody>
      </p:sp>
    </p:spTree>
    <p:extLst>
      <p:ext uri="{BB962C8B-B14F-4D97-AF65-F5344CB8AC3E}">
        <p14:creationId xmlns:p14="http://schemas.microsoft.com/office/powerpoint/2010/main" val="33040123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0473"/>
            <a:ext cx="2557066" cy="170434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038792" y="400474"/>
            <a:ext cx="4344988" cy="858456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88620" y="2104814"/>
            <a:ext cx="2557066" cy="688022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A440707-677D-0E46-9B93-60200316BFF9}" type="datetimeFigureOut">
              <a:rPr lang="en-US" smtClean="0"/>
              <a:t>5/13/20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BE1A47-60EA-4449-B704-8D7E8FB724C2}" type="slidenum">
              <a:rPr lang="en-US" smtClean="0"/>
              <a:t>‹#›</a:t>
            </a:fld>
            <a:endParaRPr lang="en-US"/>
          </a:p>
        </p:txBody>
      </p:sp>
    </p:spTree>
    <p:extLst>
      <p:ext uri="{BB962C8B-B14F-4D97-AF65-F5344CB8AC3E}">
        <p14:creationId xmlns:p14="http://schemas.microsoft.com/office/powerpoint/2010/main" val="2152088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3445" y="7040880"/>
            <a:ext cx="4663440" cy="831216"/>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523445" y="898737"/>
            <a:ext cx="4663440" cy="603504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523445" y="7872096"/>
            <a:ext cx="4663440" cy="1180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A440707-677D-0E46-9B93-60200316BFF9}" type="datetimeFigureOut">
              <a:rPr lang="en-US" smtClean="0"/>
              <a:t>5/13/20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BE1A47-60EA-4449-B704-8D7E8FB724C2}" type="slidenum">
              <a:rPr lang="en-US" smtClean="0"/>
              <a:t>‹#›</a:t>
            </a:fld>
            <a:endParaRPr lang="en-US"/>
          </a:p>
        </p:txBody>
      </p:sp>
    </p:spTree>
    <p:extLst>
      <p:ext uri="{BB962C8B-B14F-4D97-AF65-F5344CB8AC3E}">
        <p14:creationId xmlns:p14="http://schemas.microsoft.com/office/powerpoint/2010/main" val="926773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620" y="402802"/>
            <a:ext cx="6995160" cy="16764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88620" y="2346961"/>
            <a:ext cx="6995160" cy="663807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88620" y="9322647"/>
            <a:ext cx="1813560" cy="535517"/>
          </a:xfrm>
          <a:prstGeom prst="rect">
            <a:avLst/>
          </a:prstGeom>
        </p:spPr>
        <p:txBody>
          <a:bodyPr vert="horz" lIns="91440" tIns="45720" rIns="91440" bIns="45720" rtlCol="0" anchor="ctr"/>
          <a:lstStyle>
            <a:lvl1pPr algn="l">
              <a:defRPr sz="1200">
                <a:solidFill>
                  <a:schemeClr val="tx1">
                    <a:tint val="75000"/>
                  </a:schemeClr>
                </a:solidFill>
              </a:defRPr>
            </a:lvl1pPr>
          </a:lstStyle>
          <a:p>
            <a:fld id="{4A440707-677D-0E46-9B93-60200316BFF9}" type="datetimeFigureOut">
              <a:rPr lang="en-US" smtClean="0"/>
              <a:t>5/13/20</a:t>
            </a:fld>
            <a:endParaRPr lang="en-US"/>
          </a:p>
        </p:txBody>
      </p:sp>
      <p:sp>
        <p:nvSpPr>
          <p:cNvPr id="5" name="Footer Placeholder 4"/>
          <p:cNvSpPr>
            <a:spLocks noGrp="1"/>
          </p:cNvSpPr>
          <p:nvPr>
            <p:ph type="ftr" sz="quarter" idx="3"/>
          </p:nvPr>
        </p:nvSpPr>
        <p:spPr>
          <a:xfrm>
            <a:off x="2655570" y="9322647"/>
            <a:ext cx="2461260" cy="53551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570220" y="9322647"/>
            <a:ext cx="1813560" cy="535517"/>
          </a:xfrm>
          <a:prstGeom prst="rect">
            <a:avLst/>
          </a:prstGeom>
        </p:spPr>
        <p:txBody>
          <a:bodyPr vert="horz" lIns="91440" tIns="45720" rIns="91440" bIns="45720" rtlCol="0" anchor="ctr"/>
          <a:lstStyle>
            <a:lvl1pPr algn="r">
              <a:defRPr sz="1200">
                <a:solidFill>
                  <a:schemeClr val="tx1">
                    <a:tint val="75000"/>
                  </a:schemeClr>
                </a:solidFill>
              </a:defRPr>
            </a:lvl1pPr>
          </a:lstStyle>
          <a:p>
            <a:fld id="{72BE1A47-60EA-4449-B704-8D7E8FB724C2}" type="slidenum">
              <a:rPr lang="en-US" smtClean="0"/>
              <a:t>‹#›</a:t>
            </a:fld>
            <a:endParaRPr lang="en-US"/>
          </a:p>
        </p:txBody>
      </p:sp>
    </p:spTree>
    <p:extLst>
      <p:ext uri="{BB962C8B-B14F-4D97-AF65-F5344CB8AC3E}">
        <p14:creationId xmlns:p14="http://schemas.microsoft.com/office/powerpoint/2010/main" val="13125160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USDA Logo" descr="USDA Symbol. Black, single color United States Department of Agriculture Insignia. USDA in all caps, serif text, stacked on top of a graphic representation of the foundation of all agriculture, the soil. United States Department of Agriculture text is to the right, in sans serif upper and lower case." title="USDA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273" y="373090"/>
            <a:ext cx="1929782" cy="274320"/>
          </a:xfrm>
          <a:prstGeom prst="rect">
            <a:avLst/>
          </a:prstGeom>
        </p:spPr>
      </p:pic>
      <p:sp>
        <p:nvSpPr>
          <p:cNvPr id="8" name="red background" descr="Red rectangle that extends across width of page" title="Graphic: Rectangle"/>
          <p:cNvSpPr/>
          <p:nvPr/>
        </p:nvSpPr>
        <p:spPr>
          <a:xfrm>
            <a:off x="457200" y="694772"/>
            <a:ext cx="6858000" cy="550051"/>
          </a:xfrm>
          <a:prstGeom prst="rect">
            <a:avLst/>
          </a:prstGeom>
          <a:solidFill>
            <a:srgbClr val="A6050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Where can I have a fire" descr="White sans serif upper and lower case text" title="Where can I have a fire?"/>
          <p:cNvSpPr>
            <a:spLocks noGrp="1"/>
          </p:cNvSpPr>
          <p:nvPr>
            <p:ph type="ctrTitle" idx="4294967295"/>
          </p:nvPr>
        </p:nvSpPr>
        <p:spPr>
          <a:xfrm>
            <a:off x="464794" y="819530"/>
            <a:ext cx="6881449" cy="296420"/>
          </a:xfrm>
        </p:spPr>
        <p:txBody>
          <a:bodyPr>
            <a:noAutofit/>
          </a:bodyPr>
          <a:lstStyle/>
          <a:p>
            <a:r>
              <a:rPr lang="en-US" sz="3600" b="1" dirty="0">
                <a:solidFill>
                  <a:schemeClr val="bg1"/>
                </a:solidFill>
                <a:latin typeface="Arial Black" charset="0"/>
                <a:ea typeface="Arial Black" charset="0"/>
                <a:cs typeface="Arial Black" charset="0"/>
              </a:rPr>
              <a:t>Where Can I Have A Fire?</a:t>
            </a:r>
          </a:p>
        </p:txBody>
      </p:sp>
      <p:sp>
        <p:nvSpPr>
          <p:cNvPr id="21" name="left rectangle" descr="Rectangle" title="Rectangle"/>
          <p:cNvSpPr/>
          <p:nvPr/>
        </p:nvSpPr>
        <p:spPr>
          <a:xfrm>
            <a:off x="457200" y="1371600"/>
            <a:ext cx="3291840" cy="4114800"/>
          </a:xfrm>
          <a:prstGeom prst="rect">
            <a:avLst/>
          </a:prstGeom>
          <a:solidFill>
            <a:srgbClr val="FFFFFF"/>
          </a:solidFill>
          <a:ln w="190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chemeClr val="tx1"/>
                </a:solidFill>
              </a:ln>
              <a:noFill/>
            </a:endParaRPr>
          </a:p>
        </p:txBody>
      </p:sp>
      <p:pic>
        <p:nvPicPr>
          <p:cNvPr id="17" name="Metal Campfire ring illustration" descr="Campfire in a metal fire ring at a dewveloped site, with logs at base of flame." title="Metal Campfire R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0342" y="1470069"/>
            <a:ext cx="2233488" cy="1912577"/>
          </a:xfrm>
          <a:prstGeom prst="rect">
            <a:avLst/>
          </a:prstGeom>
        </p:spPr>
      </p:pic>
      <p:pic>
        <p:nvPicPr>
          <p:cNvPr id="16" name="Green Permitted" descr="Green circle enlosing a OK checkmark, indicating permitted." title="OK Checkmark"/>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76333" y="1460905"/>
            <a:ext cx="1280160" cy="1280160"/>
          </a:xfrm>
          <a:prstGeom prst="rect">
            <a:avLst/>
          </a:prstGeom>
        </p:spPr>
      </p:pic>
      <p:pic>
        <p:nvPicPr>
          <p:cNvPr id="7" name="Picture metal ring" descr="Metal fire ring at a developed recreation site, bare soil around exterior of ring." title="Fire ring at a developed recreation site&#13;"/>
          <p:cNvPicPr>
            <a:picLocks noChangeAspect="1"/>
          </p:cNvPicPr>
          <p:nvPr/>
        </p:nvPicPr>
        <p:blipFill rotWithShape="1">
          <a:blip r:embed="rId6">
            <a:extLst>
              <a:ext uri="{28A0092B-C50C-407E-A947-70E740481C1C}">
                <a14:useLocalDpi xmlns:a14="http://schemas.microsoft.com/office/drawing/2010/main" val="0"/>
              </a:ext>
            </a:extLst>
          </a:blip>
          <a:srcRect l="11718" t="27177" r="11497" b="11467"/>
          <a:stretch/>
        </p:blipFill>
        <p:spPr>
          <a:xfrm>
            <a:off x="457200" y="3520705"/>
            <a:ext cx="3291840" cy="1972758"/>
          </a:xfrm>
          <a:prstGeom prst="rect">
            <a:avLst/>
          </a:prstGeom>
          <a:ln w="19050" cmpd="sng">
            <a:solidFill>
              <a:schemeClr val="tx1"/>
            </a:solidFill>
          </a:ln>
        </p:spPr>
      </p:pic>
      <p:sp>
        <p:nvSpPr>
          <p:cNvPr id="5" name="Fire ring dev photo text" descr="Fire ring at a developed recreation site" title="Fire ring at a developed recreation site&#13;Fire ring at a developed recreation site"/>
          <p:cNvSpPr txBox="1"/>
          <p:nvPr/>
        </p:nvSpPr>
        <p:spPr>
          <a:xfrm>
            <a:off x="464273" y="3520705"/>
            <a:ext cx="3291840" cy="251351"/>
          </a:xfrm>
          <a:prstGeom prst="rect">
            <a:avLst/>
          </a:prstGeom>
          <a:solidFill>
            <a:schemeClr val="tx1"/>
          </a:solidFill>
        </p:spPr>
        <p:txBody>
          <a:bodyPr wrap="square" rtlCol="0">
            <a:spAutoFit/>
          </a:bodyPr>
          <a:lstStyle/>
          <a:p>
            <a:pPr algn="ctr">
              <a:lnSpc>
                <a:spcPts val="1200"/>
              </a:lnSpc>
            </a:pPr>
            <a:r>
              <a:rPr lang="en-US" sz="1200" b="1" dirty="0">
                <a:solidFill>
                  <a:schemeClr val="bg1"/>
                </a:solidFill>
              </a:rPr>
              <a:t>Fire ring at a developed recreation site</a:t>
            </a:r>
          </a:p>
        </p:txBody>
      </p:sp>
      <p:sp>
        <p:nvSpPr>
          <p:cNvPr id="20" name="right rectangle" descr="Rectangle" title="Rectangle"/>
          <p:cNvSpPr/>
          <p:nvPr/>
        </p:nvSpPr>
        <p:spPr>
          <a:xfrm>
            <a:off x="4023360" y="1374597"/>
            <a:ext cx="3291840" cy="4114800"/>
          </a:xfrm>
          <a:prstGeom prst="rect">
            <a:avLst/>
          </a:prstGeom>
          <a:solidFill>
            <a:srgbClr val="FFFFFF"/>
          </a:solidFill>
          <a:ln w="190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chemeClr val="tx1"/>
                </a:solidFill>
              </a:ln>
              <a:noFill/>
            </a:endParaRPr>
          </a:p>
        </p:txBody>
      </p:sp>
      <p:pic>
        <p:nvPicPr>
          <p:cNvPr id="26" name="Rock Campfire ring illustration" descr="Campfire in a user-developed rock ring with logs at base of flame." title="Campfire in a user-developed rock ri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63027" y="1401546"/>
            <a:ext cx="2125626" cy="2062254"/>
          </a:xfrm>
          <a:prstGeom prst="rect">
            <a:avLst/>
          </a:prstGeom>
        </p:spPr>
      </p:pic>
      <p:pic>
        <p:nvPicPr>
          <p:cNvPr id="29" name="Red prohibited X" descr="Red circle enclosing a white X, indicating prohibited" title="Prohibited X"/>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95409" y="1460905"/>
            <a:ext cx="1280160" cy="1280160"/>
          </a:xfrm>
          <a:prstGeom prst="rect">
            <a:avLst/>
          </a:prstGeom>
        </p:spPr>
      </p:pic>
      <p:pic>
        <p:nvPicPr>
          <p:cNvPr id="6" name="Fire rock ring photo" descr="Fire ring at dispersed site, incomplete circle of rocks with gaps where flames could escape to surrounding vegetation" title="Fire ring at dispersed site"/>
          <p:cNvPicPr>
            <a:picLocks noChangeAspect="1"/>
          </p:cNvPicPr>
          <p:nvPr/>
        </p:nvPicPr>
        <p:blipFill rotWithShape="1">
          <a:blip r:embed="rId9">
            <a:extLst>
              <a:ext uri="{28A0092B-C50C-407E-A947-70E740481C1C}">
                <a14:useLocalDpi xmlns:a14="http://schemas.microsoft.com/office/drawing/2010/main" val="0"/>
              </a:ext>
            </a:extLst>
          </a:blip>
          <a:srcRect l="31541" t="32668" r="28495" b="35197"/>
          <a:stretch/>
        </p:blipFill>
        <p:spPr>
          <a:xfrm>
            <a:off x="4023360" y="3550107"/>
            <a:ext cx="3291840" cy="1934905"/>
          </a:xfrm>
          <a:prstGeom prst="rect">
            <a:avLst/>
          </a:prstGeom>
          <a:ln w="19050" cmpd="sng">
            <a:solidFill>
              <a:schemeClr val="tx1"/>
            </a:solidFill>
          </a:ln>
        </p:spPr>
      </p:pic>
      <p:sp>
        <p:nvSpPr>
          <p:cNvPr id="19" name="Fire rock ring photo text"/>
          <p:cNvSpPr txBox="1"/>
          <p:nvPr/>
        </p:nvSpPr>
        <p:spPr>
          <a:xfrm>
            <a:off x="4023360" y="3520705"/>
            <a:ext cx="3291840" cy="251351"/>
          </a:xfrm>
          <a:prstGeom prst="rect">
            <a:avLst/>
          </a:prstGeom>
          <a:solidFill>
            <a:schemeClr val="tx1"/>
          </a:solidFill>
        </p:spPr>
        <p:txBody>
          <a:bodyPr wrap="square" rtlCol="0">
            <a:spAutoFit/>
          </a:bodyPr>
          <a:lstStyle/>
          <a:p>
            <a:pPr algn="ctr">
              <a:lnSpc>
                <a:spcPts val="1200"/>
              </a:lnSpc>
            </a:pPr>
            <a:r>
              <a:rPr lang="en-US" sz="1200" b="1" dirty="0">
                <a:solidFill>
                  <a:schemeClr val="bg1"/>
                </a:solidFill>
              </a:rPr>
              <a:t>Fire ring at a dispersed camping site</a:t>
            </a:r>
          </a:p>
        </p:txBody>
      </p:sp>
      <p:sp>
        <p:nvSpPr>
          <p:cNvPr id="18" name="Permitted fire text bullets"/>
          <p:cNvSpPr txBox="1">
            <a:spLocks/>
          </p:cNvSpPr>
          <p:nvPr/>
        </p:nvSpPr>
        <p:spPr>
          <a:xfrm>
            <a:off x="442907" y="5670164"/>
            <a:ext cx="3237784" cy="1809681"/>
          </a:xfrm>
          <a:prstGeom prst="rect">
            <a:avLst/>
          </a:prstGeom>
        </p:spPr>
        <p:txBody>
          <a:bodyPr vert="horz" lIns="0" tIns="0" rIns="0" bIns="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500"/>
              </a:lnSpc>
              <a:spcBef>
                <a:spcPts val="600"/>
              </a:spcBef>
              <a:buNone/>
              <a:tabLst>
                <a:tab pos="777875" algn="l"/>
                <a:tab pos="1616075" algn="l"/>
                <a:tab pos="4483100" algn="l"/>
              </a:tabLst>
            </a:pPr>
            <a:r>
              <a:rPr lang="en-US" sz="1300" dirty="0"/>
              <a:t>Fire rings at developed recreation sites are designed by the Forest Service to keep fires from spreading.</a:t>
            </a:r>
          </a:p>
          <a:p>
            <a:pPr marL="111125" indent="-111125">
              <a:lnSpc>
                <a:spcPts val="1500"/>
              </a:lnSpc>
              <a:spcBef>
                <a:spcPts val="400"/>
              </a:spcBef>
              <a:tabLst>
                <a:tab pos="777875" algn="l"/>
                <a:tab pos="1616075" algn="l"/>
                <a:tab pos="4483100" algn="l"/>
              </a:tabLst>
            </a:pPr>
            <a:r>
              <a:rPr lang="en-US" sz="1300" dirty="0"/>
              <a:t>The concrete base with a heavy steel ring keeps fire contained.</a:t>
            </a:r>
          </a:p>
          <a:p>
            <a:pPr marL="111125" indent="-111125">
              <a:lnSpc>
                <a:spcPts val="1500"/>
              </a:lnSpc>
              <a:spcBef>
                <a:spcPts val="400"/>
              </a:spcBef>
              <a:tabLst>
                <a:tab pos="777875" algn="l"/>
                <a:tab pos="1616075" algn="l"/>
                <a:tab pos="4483100" algn="l"/>
              </a:tabLst>
            </a:pPr>
            <a:r>
              <a:rPr lang="en-US" sz="1300" dirty="0"/>
              <a:t>The area around the ring is cleared of vegetation. </a:t>
            </a:r>
          </a:p>
          <a:p>
            <a:pPr marL="111125" indent="-111125">
              <a:lnSpc>
                <a:spcPts val="1500"/>
              </a:lnSpc>
              <a:spcBef>
                <a:spcPts val="400"/>
              </a:spcBef>
              <a:tabLst>
                <a:tab pos="777875" algn="l"/>
                <a:tab pos="1616075" algn="l"/>
                <a:tab pos="4483100" algn="l"/>
              </a:tabLst>
            </a:pPr>
            <a:r>
              <a:rPr lang="en-US" sz="1300" dirty="0"/>
              <a:t>Rings are located away from overhanging limbs where embers may spread.</a:t>
            </a:r>
          </a:p>
          <a:p>
            <a:pPr marL="111125" indent="-111125">
              <a:lnSpc>
                <a:spcPts val="1500"/>
              </a:lnSpc>
              <a:spcBef>
                <a:spcPts val="400"/>
              </a:spcBef>
              <a:tabLst>
                <a:tab pos="777875" algn="l"/>
                <a:tab pos="1616075" algn="l"/>
                <a:tab pos="4483100" algn="l"/>
              </a:tabLst>
            </a:pPr>
            <a:r>
              <a:rPr lang="en-US" sz="1300" dirty="0"/>
              <a:t>Rings are located in frequently patrolled areas that are easily accessible by firefighters.</a:t>
            </a:r>
          </a:p>
        </p:txBody>
      </p:sp>
      <p:pic>
        <p:nvPicPr>
          <p:cNvPr id="13" name="Lantern" descr="Pressurized gas lantern" title="Graphic: Lanern"/>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525420" y="8043159"/>
            <a:ext cx="450332" cy="810751"/>
          </a:xfrm>
          <a:prstGeom prst="rect">
            <a:avLst/>
          </a:prstGeom>
        </p:spPr>
      </p:pic>
      <p:pic>
        <p:nvPicPr>
          <p:cNvPr id="11" name="backpacker stove" descr="Pressurized gas backpacker stove" title="Graphic: Backpacker stov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464273" y="8923922"/>
            <a:ext cx="620998" cy="757352"/>
          </a:xfrm>
          <a:prstGeom prst="rect">
            <a:avLst/>
          </a:prstGeom>
        </p:spPr>
      </p:pic>
      <p:pic>
        <p:nvPicPr>
          <p:cNvPr id="12" name="gas stove" descr="Pressurized gas cook stove" title="Graphic: Gas stov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2712282" y="8923922"/>
            <a:ext cx="1091151" cy="793414"/>
          </a:xfrm>
          <a:prstGeom prst="rect">
            <a:avLst/>
          </a:prstGeom>
        </p:spPr>
      </p:pic>
      <p:sp>
        <p:nvSpPr>
          <p:cNvPr id="3" name="Campfire alternatives"/>
          <p:cNvSpPr txBox="1"/>
          <p:nvPr/>
        </p:nvSpPr>
        <p:spPr>
          <a:xfrm>
            <a:off x="1176758" y="8127443"/>
            <a:ext cx="2538272" cy="738664"/>
          </a:xfrm>
          <a:prstGeom prst="rect">
            <a:avLst/>
          </a:prstGeom>
          <a:noFill/>
        </p:spPr>
        <p:txBody>
          <a:bodyPr wrap="square" lIns="0" tIns="0" rIns="0" bIns="0" rtlCol="0">
            <a:spAutoFit/>
          </a:bodyPr>
          <a:lstStyle/>
          <a:p>
            <a:r>
              <a:rPr lang="en-US" sz="2400" b="1" dirty="0"/>
              <a:t>CAMPFIRE ALTERNATIVES</a:t>
            </a:r>
          </a:p>
        </p:txBody>
      </p:sp>
      <p:sp>
        <p:nvSpPr>
          <p:cNvPr id="4" name="Campfire alt text"/>
          <p:cNvSpPr txBox="1"/>
          <p:nvPr/>
        </p:nvSpPr>
        <p:spPr>
          <a:xfrm>
            <a:off x="1176758" y="9004166"/>
            <a:ext cx="1223643" cy="677108"/>
          </a:xfrm>
          <a:prstGeom prst="rect">
            <a:avLst/>
          </a:prstGeom>
          <a:noFill/>
        </p:spPr>
        <p:txBody>
          <a:bodyPr wrap="square" lIns="0" tIns="0" rIns="0" bIns="0" rtlCol="0">
            <a:spAutoFit/>
          </a:bodyPr>
          <a:lstStyle/>
          <a:p>
            <a:r>
              <a:rPr lang="en-US" sz="1100" dirty="0"/>
              <a:t>Consider alternatives to campfires, such as pressurized gas stoves and lanterns.</a:t>
            </a:r>
            <a:endParaRPr lang="en-US" sz="1100" b="1" dirty="0"/>
          </a:p>
        </p:txBody>
      </p:sp>
      <p:sp>
        <p:nvSpPr>
          <p:cNvPr id="30" name="Prohibited fire text bullets"/>
          <p:cNvSpPr txBox="1">
            <a:spLocks/>
          </p:cNvSpPr>
          <p:nvPr/>
        </p:nvSpPr>
        <p:spPr>
          <a:xfrm>
            <a:off x="4037635" y="5670163"/>
            <a:ext cx="3274268" cy="2656345"/>
          </a:xfrm>
          <a:prstGeom prst="rect">
            <a:avLst/>
          </a:prstGeom>
        </p:spPr>
        <p:txBody>
          <a:bodyPr vert="horz" lIns="0" tIns="0" rIns="0" bIns="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500"/>
              </a:lnSpc>
              <a:spcBef>
                <a:spcPts val="600"/>
              </a:spcBef>
              <a:buNone/>
              <a:tabLst>
                <a:tab pos="1970088" algn="l"/>
                <a:tab pos="4483100" algn="l"/>
              </a:tabLst>
            </a:pPr>
            <a:r>
              <a:rPr lang="en-US" sz="1300" dirty="0"/>
              <a:t>If you camp in a nondeveloped, backcountry site, you might find a rock or metal fire ring that others have brought in. During fire restrictions, you cannot have a fire in these “dispersed” areas since the fire cannot be effectively contained. </a:t>
            </a:r>
          </a:p>
          <a:p>
            <a:pPr marL="111125" indent="-111125">
              <a:lnSpc>
                <a:spcPts val="1500"/>
              </a:lnSpc>
              <a:spcBef>
                <a:spcPts val="600"/>
              </a:spcBef>
              <a:tabLst>
                <a:tab pos="1970088" algn="l"/>
                <a:tab pos="4483100" algn="l"/>
              </a:tabLst>
            </a:pPr>
            <a:r>
              <a:rPr lang="en-US" sz="1300" dirty="0"/>
              <a:t>Embers can easily escape rock rings when the wind picks up. </a:t>
            </a:r>
          </a:p>
          <a:p>
            <a:pPr marL="111125" indent="-111125">
              <a:lnSpc>
                <a:spcPts val="1500"/>
              </a:lnSpc>
              <a:spcBef>
                <a:spcPts val="600"/>
              </a:spcBef>
              <a:tabLst>
                <a:tab pos="1970088" algn="l"/>
                <a:tab pos="4483100" algn="l"/>
              </a:tabLst>
            </a:pPr>
            <a:r>
              <a:rPr lang="en-US" sz="1300" dirty="0"/>
              <a:t>Embers can easily drift over to nearby vegetation and start a fire.</a:t>
            </a:r>
          </a:p>
          <a:p>
            <a:pPr marL="111125" indent="-111125">
              <a:lnSpc>
                <a:spcPts val="1500"/>
              </a:lnSpc>
              <a:spcBef>
                <a:spcPts val="600"/>
              </a:spcBef>
              <a:tabLst>
                <a:tab pos="1970088" algn="l"/>
                <a:tab pos="4483100" algn="l"/>
              </a:tabLst>
            </a:pPr>
            <a:r>
              <a:rPr lang="en-US" sz="1300" dirty="0"/>
              <a:t>Coals can smolder for days and re-ignite later.</a:t>
            </a:r>
          </a:p>
          <a:p>
            <a:pPr marL="111125" indent="-111125">
              <a:lnSpc>
                <a:spcPts val="1500"/>
              </a:lnSpc>
              <a:spcBef>
                <a:spcPts val="600"/>
              </a:spcBef>
              <a:tabLst>
                <a:tab pos="1970088" algn="l"/>
                <a:tab pos="4483100" algn="l"/>
              </a:tabLst>
            </a:pPr>
            <a:r>
              <a:rPr lang="en-US" sz="1300" dirty="0"/>
              <a:t>Dispersed sites are typically in less travelled areas that are harder for firefighters to detect and access quickly.</a:t>
            </a:r>
          </a:p>
        </p:txBody>
      </p:sp>
      <p:pic>
        <p:nvPicPr>
          <p:cNvPr id="24" name="Forest Service Insignia" descr="Forest service shield with yellow outline, dark green interior with the words “Forest Service” in yellow curved along the top of shield shape; underneath is a yellow pine tree with the letter “U” in yellow to the left of the tree and the letter “S” to the right of the tree in yellow. Underneath, curved along the bottom of the shield, is “Department of Agriculture” text in yellow.&#13;&#10;" title="Graphic: Forest Service logo"/>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027412" y="8853909"/>
            <a:ext cx="862088" cy="917981"/>
          </a:xfrm>
          <a:prstGeom prst="rect">
            <a:avLst/>
          </a:prstGeom>
        </p:spPr>
      </p:pic>
      <p:sp>
        <p:nvSpPr>
          <p:cNvPr id="25" name="Forest Name and address"/>
          <p:cNvSpPr txBox="1">
            <a:spLocks/>
          </p:cNvSpPr>
          <p:nvPr/>
        </p:nvSpPr>
        <p:spPr>
          <a:xfrm>
            <a:off x="4966537" y="8923921"/>
            <a:ext cx="2641271" cy="757353"/>
          </a:xfrm>
          <a:prstGeom prst="rect">
            <a:avLst/>
          </a:prstGeom>
        </p:spPr>
        <p:txBody>
          <a:bodyPr vert="horz" lIns="0" tIns="0" rIns="0" bIns="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200"/>
              </a:lnSpc>
              <a:spcBef>
                <a:spcPts val="0"/>
              </a:spcBef>
              <a:buNone/>
              <a:tabLst>
                <a:tab pos="2451100" algn="l"/>
                <a:tab pos="3587750" algn="l"/>
              </a:tabLst>
            </a:pPr>
            <a:r>
              <a:rPr lang="en-US" sz="1100" b="1" dirty="0"/>
              <a:t>National Forest Name</a:t>
            </a:r>
          </a:p>
          <a:p>
            <a:pPr marL="0" indent="0">
              <a:lnSpc>
                <a:spcPts val="1200"/>
              </a:lnSpc>
              <a:spcBef>
                <a:spcPts val="0"/>
              </a:spcBef>
              <a:buNone/>
              <a:tabLst>
                <a:tab pos="2451100" algn="l"/>
                <a:tab pos="3587750" algn="l"/>
              </a:tabLst>
            </a:pPr>
            <a:r>
              <a:rPr lang="en-US" sz="1100" b="1" dirty="0"/>
              <a:t>Street Address</a:t>
            </a:r>
          </a:p>
          <a:p>
            <a:pPr marL="0" indent="0">
              <a:lnSpc>
                <a:spcPts val="1200"/>
              </a:lnSpc>
              <a:spcBef>
                <a:spcPts val="0"/>
              </a:spcBef>
              <a:buNone/>
              <a:tabLst>
                <a:tab pos="2451100" algn="l"/>
                <a:tab pos="3587750" algn="l"/>
              </a:tabLst>
            </a:pPr>
            <a:r>
              <a:rPr lang="en-US" sz="1100" b="1" dirty="0"/>
              <a:t>City, State, Zip</a:t>
            </a:r>
          </a:p>
          <a:p>
            <a:pPr marL="0" indent="0">
              <a:lnSpc>
                <a:spcPts val="1200"/>
              </a:lnSpc>
              <a:spcBef>
                <a:spcPts val="0"/>
              </a:spcBef>
              <a:buNone/>
              <a:tabLst>
                <a:tab pos="2451100" algn="l"/>
                <a:tab pos="3587750" algn="l"/>
              </a:tabLst>
            </a:pPr>
            <a:r>
              <a:rPr lang="en-US" sz="1100" b="1" dirty="0" err="1"/>
              <a:t>www.fs.usda.gov</a:t>
            </a:r>
            <a:r>
              <a:rPr lang="en-US" sz="1100" b="1" dirty="0"/>
              <a:t>/</a:t>
            </a:r>
            <a:r>
              <a:rPr lang="en-US" sz="1100" b="1" dirty="0" err="1"/>
              <a:t>sitenasme</a:t>
            </a:r>
            <a:endParaRPr lang="en-US" sz="1100" b="1" dirty="0"/>
          </a:p>
          <a:p>
            <a:pPr marL="0" indent="0">
              <a:lnSpc>
                <a:spcPts val="1200"/>
              </a:lnSpc>
              <a:spcBef>
                <a:spcPts val="300"/>
              </a:spcBef>
              <a:buNone/>
              <a:tabLst>
                <a:tab pos="2451100" algn="l"/>
                <a:tab pos="3587750" algn="l"/>
              </a:tabLst>
            </a:pPr>
            <a:r>
              <a:rPr lang="en-US" sz="800" dirty="0"/>
              <a:t>USDA is an equal opportunity provider, employer, and lender.</a:t>
            </a:r>
          </a:p>
        </p:txBody>
      </p:sp>
    </p:spTree>
    <p:extLst>
      <p:ext uri="{BB962C8B-B14F-4D97-AF65-F5344CB8AC3E}">
        <p14:creationId xmlns:p14="http://schemas.microsoft.com/office/powerpoint/2010/main" val="4012890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4773F-2089-1341-B363-B4BF82DB9240}"/>
              </a:ext>
            </a:extLst>
          </p:cNvPr>
          <p:cNvSpPr>
            <a:spLocks noGrp="1"/>
          </p:cNvSpPr>
          <p:nvPr>
            <p:ph type="title"/>
          </p:nvPr>
        </p:nvSpPr>
        <p:spPr>
          <a:xfrm>
            <a:off x="388620" y="242827"/>
            <a:ext cx="6995160" cy="599147"/>
          </a:xfrm>
        </p:spPr>
        <p:txBody>
          <a:bodyPr>
            <a:normAutofit/>
          </a:bodyPr>
          <a:lstStyle/>
          <a:p>
            <a:r>
              <a:rPr lang="en-US" sz="3200" dirty="0"/>
              <a:t>Where can I have a fire (accessible)</a:t>
            </a:r>
          </a:p>
        </p:txBody>
      </p:sp>
      <p:sp>
        <p:nvSpPr>
          <p:cNvPr id="29" name="TextBox 28">
            <a:extLst>
              <a:ext uri="{FF2B5EF4-FFF2-40B4-BE49-F238E27FC236}">
                <a16:creationId xmlns:a16="http://schemas.microsoft.com/office/drawing/2014/main" id="{96275856-E8A3-6145-9627-907D210A3AA7}"/>
              </a:ext>
            </a:extLst>
          </p:cNvPr>
          <p:cNvSpPr txBox="1"/>
          <p:nvPr/>
        </p:nvSpPr>
        <p:spPr>
          <a:xfrm>
            <a:off x="388620" y="996706"/>
            <a:ext cx="6995160" cy="8807336"/>
          </a:xfrm>
          <a:prstGeom prst="rect">
            <a:avLst/>
          </a:prstGeom>
          <a:noFill/>
        </p:spPr>
        <p:txBody>
          <a:bodyPr wrap="square" rtlCol="0">
            <a:noAutofit/>
          </a:bodyPr>
          <a:lstStyle/>
          <a:p>
            <a:pPr>
              <a:lnSpc>
                <a:spcPts val="1300"/>
              </a:lnSpc>
              <a:spcBef>
                <a:spcPts val="600"/>
              </a:spcBef>
              <a:tabLst>
                <a:tab pos="777875" algn="l"/>
                <a:tab pos="1616075" algn="l"/>
                <a:tab pos="4483100" algn="l"/>
              </a:tabLst>
            </a:pPr>
            <a:r>
              <a:rPr lang="en-US" sz="1200" dirty="0"/>
              <a:t>USDA Symbol. Black, single color United States Department of Agriculture Insignia. USDA in all caps, serif text, stacked on top of a graphic representation of the foundation of all agriculture, the soil. United States Department of Agriculture text is to the right, in sans serif upper and lower case.</a:t>
            </a:r>
          </a:p>
          <a:p>
            <a:pPr>
              <a:lnSpc>
                <a:spcPts val="1300"/>
              </a:lnSpc>
              <a:spcBef>
                <a:spcPts val="600"/>
              </a:spcBef>
              <a:tabLst>
                <a:tab pos="777875" algn="l"/>
                <a:tab pos="1616075" algn="l"/>
                <a:tab pos="4483100" algn="l"/>
              </a:tabLst>
            </a:pPr>
            <a:r>
              <a:rPr lang="en-US" sz="1200" dirty="0"/>
              <a:t>Image: Red rectangle that extends across width of page</a:t>
            </a:r>
          </a:p>
          <a:p>
            <a:pPr>
              <a:lnSpc>
                <a:spcPts val="1300"/>
              </a:lnSpc>
              <a:spcBef>
                <a:spcPts val="600"/>
              </a:spcBef>
              <a:tabLst>
                <a:tab pos="777875" algn="l"/>
                <a:tab pos="1616075" algn="l"/>
                <a:tab pos="4483100" algn="l"/>
              </a:tabLst>
            </a:pPr>
            <a:r>
              <a:rPr lang="en-US" sz="1200" dirty="0"/>
              <a:t>Image: Rectangle, across left half of page, enclosing graphic of metal fire ring and photo of metal fire ring</a:t>
            </a:r>
          </a:p>
          <a:p>
            <a:pPr>
              <a:lnSpc>
                <a:spcPts val="1300"/>
              </a:lnSpc>
              <a:spcBef>
                <a:spcPts val="600"/>
              </a:spcBef>
              <a:tabLst>
                <a:tab pos="777875" algn="l"/>
                <a:tab pos="1616075" algn="l"/>
                <a:tab pos="4483100" algn="l"/>
              </a:tabLst>
            </a:pPr>
            <a:r>
              <a:rPr lang="en-US" sz="1200" dirty="0"/>
              <a:t>Image: Campfire in a metal fire ring at a developed site, with logs at base of flame.</a:t>
            </a:r>
          </a:p>
          <a:p>
            <a:pPr>
              <a:lnSpc>
                <a:spcPts val="1300"/>
              </a:lnSpc>
              <a:spcBef>
                <a:spcPts val="600"/>
              </a:spcBef>
              <a:tabLst>
                <a:tab pos="777875" algn="l"/>
                <a:tab pos="1616075" algn="l"/>
                <a:tab pos="4483100" algn="l"/>
              </a:tabLst>
            </a:pPr>
            <a:r>
              <a:rPr lang="en-US" sz="1200" dirty="0"/>
              <a:t>Image: Green circle enclosing a OK checkmark, indicating permitted; touching but not obscuring image of campfire in fire ring</a:t>
            </a:r>
          </a:p>
          <a:p>
            <a:pPr>
              <a:lnSpc>
                <a:spcPts val="1300"/>
              </a:lnSpc>
              <a:spcBef>
                <a:spcPts val="600"/>
              </a:spcBef>
              <a:tabLst>
                <a:tab pos="777875" algn="l"/>
                <a:tab pos="1616075" algn="l"/>
                <a:tab pos="4483100" algn="l"/>
              </a:tabLst>
            </a:pPr>
            <a:r>
              <a:rPr lang="en-US" sz="1200" dirty="0"/>
              <a:t>Fire ring at a developed recreation site</a:t>
            </a:r>
          </a:p>
          <a:p>
            <a:pPr>
              <a:lnSpc>
                <a:spcPts val="1300"/>
              </a:lnSpc>
              <a:spcBef>
                <a:spcPts val="600"/>
              </a:spcBef>
              <a:tabLst>
                <a:tab pos="777875" algn="l"/>
                <a:tab pos="1616075" algn="l"/>
                <a:tab pos="4483100" algn="l"/>
              </a:tabLst>
            </a:pPr>
            <a:r>
              <a:rPr lang="en-US" sz="1200" dirty="0"/>
              <a:t>Image: Photo of metal fire ring at a developed recreation site, bare soil around exterior of ring.</a:t>
            </a:r>
          </a:p>
          <a:p>
            <a:pPr>
              <a:lnSpc>
                <a:spcPts val="1300"/>
              </a:lnSpc>
              <a:spcBef>
                <a:spcPts val="600"/>
              </a:spcBef>
              <a:tabLst>
                <a:tab pos="777875" algn="l"/>
                <a:tab pos="1616075" algn="l"/>
                <a:tab pos="4483100" algn="l"/>
              </a:tabLst>
            </a:pPr>
            <a:r>
              <a:rPr lang="en-US" sz="1200" dirty="0"/>
              <a:t>Fire rings at developed recreation sites are designed by the Forest Service to keep fires from spreading.</a:t>
            </a:r>
          </a:p>
          <a:p>
            <a:pPr marL="111125" indent="-111125">
              <a:lnSpc>
                <a:spcPts val="1300"/>
              </a:lnSpc>
              <a:spcBef>
                <a:spcPts val="400"/>
              </a:spcBef>
              <a:tabLst>
                <a:tab pos="777875" algn="l"/>
                <a:tab pos="1616075" algn="l"/>
                <a:tab pos="4483100" algn="l"/>
              </a:tabLst>
            </a:pPr>
            <a:r>
              <a:rPr lang="en-US" sz="1200" dirty="0"/>
              <a:t>The concrete base with a heavy steel ring keeps fire contained.</a:t>
            </a:r>
          </a:p>
          <a:p>
            <a:pPr marL="111125" indent="-111125">
              <a:lnSpc>
                <a:spcPts val="1300"/>
              </a:lnSpc>
              <a:spcBef>
                <a:spcPts val="400"/>
              </a:spcBef>
              <a:tabLst>
                <a:tab pos="777875" algn="l"/>
                <a:tab pos="1616075" algn="l"/>
                <a:tab pos="4483100" algn="l"/>
              </a:tabLst>
            </a:pPr>
            <a:r>
              <a:rPr lang="en-US" sz="1200" dirty="0"/>
              <a:t>The area around the ring is cleared of vegetation. </a:t>
            </a:r>
          </a:p>
          <a:p>
            <a:pPr marL="111125" indent="-111125">
              <a:lnSpc>
                <a:spcPts val="1300"/>
              </a:lnSpc>
              <a:spcBef>
                <a:spcPts val="400"/>
              </a:spcBef>
              <a:tabLst>
                <a:tab pos="777875" algn="l"/>
                <a:tab pos="1616075" algn="l"/>
                <a:tab pos="4483100" algn="l"/>
              </a:tabLst>
            </a:pPr>
            <a:r>
              <a:rPr lang="en-US" sz="1200" dirty="0"/>
              <a:t>Rings are located away from overhanging limbs where embers may spread.</a:t>
            </a:r>
          </a:p>
          <a:p>
            <a:pPr marL="111125" indent="-111125">
              <a:lnSpc>
                <a:spcPts val="1300"/>
              </a:lnSpc>
              <a:spcBef>
                <a:spcPts val="400"/>
              </a:spcBef>
              <a:tabLst>
                <a:tab pos="777875" algn="l"/>
                <a:tab pos="1616075" algn="l"/>
                <a:tab pos="4483100" algn="l"/>
              </a:tabLst>
            </a:pPr>
            <a:r>
              <a:rPr lang="en-US" sz="1200" dirty="0"/>
              <a:t>Rings are located in frequently patrolled areas that are easily accessible by firefighters.</a:t>
            </a:r>
          </a:p>
          <a:p>
            <a:pPr>
              <a:lnSpc>
                <a:spcPts val="1300"/>
              </a:lnSpc>
              <a:spcBef>
                <a:spcPts val="400"/>
              </a:spcBef>
              <a:tabLst>
                <a:tab pos="777875" algn="l"/>
                <a:tab pos="1616075" algn="l"/>
                <a:tab pos="4483100" algn="l"/>
              </a:tabLst>
            </a:pPr>
            <a:r>
              <a:rPr lang="en-US" sz="1200" dirty="0"/>
              <a:t>Image: Rectangle, across right half of page, enclosing a graphic of rock fire ring and photo of rock fire ring</a:t>
            </a:r>
          </a:p>
          <a:p>
            <a:pPr>
              <a:lnSpc>
                <a:spcPts val="1300"/>
              </a:lnSpc>
              <a:spcBef>
                <a:spcPts val="400"/>
              </a:spcBef>
              <a:tabLst>
                <a:tab pos="777875" algn="l"/>
                <a:tab pos="1616075" algn="l"/>
                <a:tab pos="4483100" algn="l"/>
              </a:tabLst>
            </a:pPr>
            <a:r>
              <a:rPr lang="en-US" sz="1200" dirty="0"/>
              <a:t>Image: Campfire in a user-developed rock ring with logs at base of flame.</a:t>
            </a:r>
          </a:p>
          <a:p>
            <a:pPr>
              <a:lnSpc>
                <a:spcPts val="1300"/>
              </a:lnSpc>
              <a:spcBef>
                <a:spcPts val="400"/>
              </a:spcBef>
              <a:tabLst>
                <a:tab pos="777875" algn="l"/>
                <a:tab pos="1616075" algn="l"/>
                <a:tab pos="4483100" algn="l"/>
              </a:tabLst>
            </a:pPr>
            <a:r>
              <a:rPr lang="en-US" sz="1200" dirty="0"/>
              <a:t>Image: Red circle enclosing a white X, indicating prohibited</a:t>
            </a:r>
          </a:p>
          <a:p>
            <a:pPr>
              <a:lnSpc>
                <a:spcPts val="1300"/>
              </a:lnSpc>
              <a:spcBef>
                <a:spcPts val="400"/>
              </a:spcBef>
              <a:tabLst>
                <a:tab pos="777875" algn="l"/>
                <a:tab pos="1616075" algn="l"/>
                <a:tab pos="4483100" algn="l"/>
              </a:tabLst>
            </a:pPr>
            <a:r>
              <a:rPr lang="en-US" sz="1200" dirty="0"/>
              <a:t>Fire ring at a dispersed camping sit</a:t>
            </a:r>
          </a:p>
          <a:p>
            <a:pPr>
              <a:lnSpc>
                <a:spcPts val="1300"/>
              </a:lnSpc>
              <a:spcBef>
                <a:spcPts val="400"/>
              </a:spcBef>
              <a:tabLst>
                <a:tab pos="777875" algn="l"/>
                <a:tab pos="1616075" algn="l"/>
                <a:tab pos="4483100" algn="l"/>
              </a:tabLst>
            </a:pPr>
            <a:r>
              <a:rPr lang="en-US" sz="1200" dirty="0"/>
              <a:t>Image: Photo of a fire ring at dispersed site, incomplete circle of rocks with gaps where flames could escape to surrounding vegetation</a:t>
            </a:r>
          </a:p>
          <a:p>
            <a:pPr>
              <a:lnSpc>
                <a:spcPts val="1300"/>
              </a:lnSpc>
              <a:spcBef>
                <a:spcPts val="400"/>
              </a:spcBef>
              <a:tabLst>
                <a:tab pos="777875" algn="l"/>
                <a:tab pos="1616075" algn="l"/>
                <a:tab pos="4483100" algn="l"/>
              </a:tabLst>
            </a:pPr>
            <a:r>
              <a:rPr lang="en-US" sz="1200" dirty="0"/>
              <a:t>If you camp in a </a:t>
            </a:r>
            <a:r>
              <a:rPr lang="en-US" sz="1200" dirty="0" err="1"/>
              <a:t>nondeveloped</a:t>
            </a:r>
            <a:r>
              <a:rPr lang="en-US" sz="1200" dirty="0"/>
              <a:t>, backcountry site, you might find a rock or metal fire ring that others have brought in. During fire restrictions, you cannot have a fire in these “dispersed” areas since the fire cannot be effectively contained. </a:t>
            </a:r>
          </a:p>
          <a:p>
            <a:pPr>
              <a:lnSpc>
                <a:spcPts val="1300"/>
              </a:lnSpc>
              <a:spcBef>
                <a:spcPts val="400"/>
              </a:spcBef>
              <a:tabLst>
                <a:tab pos="777875" algn="l"/>
                <a:tab pos="1616075" algn="l"/>
                <a:tab pos="4483100" algn="l"/>
              </a:tabLst>
            </a:pPr>
            <a:r>
              <a:rPr lang="en-US" sz="1200" dirty="0"/>
              <a:t>Embers can easily escape rock rings when the wind picks up. </a:t>
            </a:r>
          </a:p>
          <a:p>
            <a:pPr>
              <a:lnSpc>
                <a:spcPts val="1300"/>
              </a:lnSpc>
              <a:spcBef>
                <a:spcPts val="400"/>
              </a:spcBef>
              <a:tabLst>
                <a:tab pos="777875" algn="l"/>
                <a:tab pos="1616075" algn="l"/>
                <a:tab pos="4483100" algn="l"/>
              </a:tabLst>
            </a:pPr>
            <a:r>
              <a:rPr lang="en-US" sz="1200" dirty="0"/>
              <a:t>Embers can easily drift over to nearby vegetation and start a fire.</a:t>
            </a:r>
          </a:p>
          <a:p>
            <a:pPr>
              <a:lnSpc>
                <a:spcPts val="1300"/>
              </a:lnSpc>
              <a:spcBef>
                <a:spcPts val="400"/>
              </a:spcBef>
              <a:tabLst>
                <a:tab pos="777875" algn="l"/>
                <a:tab pos="1616075" algn="l"/>
                <a:tab pos="4483100" algn="l"/>
              </a:tabLst>
            </a:pPr>
            <a:r>
              <a:rPr lang="en-US" sz="1200" dirty="0"/>
              <a:t>Coals can smolder for days and re-ignite later.</a:t>
            </a:r>
          </a:p>
          <a:p>
            <a:pPr>
              <a:lnSpc>
                <a:spcPts val="1300"/>
              </a:lnSpc>
              <a:spcBef>
                <a:spcPts val="400"/>
              </a:spcBef>
              <a:tabLst>
                <a:tab pos="777875" algn="l"/>
                <a:tab pos="1616075" algn="l"/>
                <a:tab pos="4483100" algn="l"/>
              </a:tabLst>
            </a:pPr>
            <a:r>
              <a:rPr lang="en-US" sz="1200" dirty="0"/>
              <a:t>Dispersed sites are typically in less travelled areas that are harder for firefighters to detect and access quickly.</a:t>
            </a:r>
          </a:p>
          <a:p>
            <a:pPr>
              <a:lnSpc>
                <a:spcPts val="1300"/>
              </a:lnSpc>
              <a:spcBef>
                <a:spcPts val="400"/>
              </a:spcBef>
              <a:tabLst>
                <a:tab pos="777875" algn="l"/>
                <a:tab pos="1616075" algn="l"/>
                <a:tab pos="4483100" algn="l"/>
              </a:tabLst>
            </a:pPr>
            <a:r>
              <a:rPr lang="en-US" sz="1200" dirty="0"/>
              <a:t>Image: Pressurized gas lantern</a:t>
            </a:r>
          </a:p>
          <a:p>
            <a:pPr>
              <a:lnSpc>
                <a:spcPts val="1300"/>
              </a:lnSpc>
              <a:spcBef>
                <a:spcPts val="400"/>
              </a:spcBef>
              <a:tabLst>
                <a:tab pos="777875" algn="l"/>
                <a:tab pos="1616075" algn="l"/>
                <a:tab pos="4483100" algn="l"/>
              </a:tabLst>
            </a:pPr>
            <a:r>
              <a:rPr lang="en-US" sz="1200" dirty="0"/>
              <a:t>Image: Pressurized gas backpacker stove</a:t>
            </a:r>
          </a:p>
          <a:p>
            <a:pPr>
              <a:lnSpc>
                <a:spcPts val="1300"/>
              </a:lnSpc>
              <a:spcBef>
                <a:spcPts val="400"/>
              </a:spcBef>
              <a:tabLst>
                <a:tab pos="777875" algn="l"/>
                <a:tab pos="1616075" algn="l"/>
                <a:tab pos="4483100" algn="l"/>
              </a:tabLst>
            </a:pPr>
            <a:r>
              <a:rPr lang="en-US" sz="1200" dirty="0"/>
              <a:t>CAMPFIRE ALTERNATIVES</a:t>
            </a:r>
          </a:p>
          <a:p>
            <a:pPr>
              <a:lnSpc>
                <a:spcPts val="1300"/>
              </a:lnSpc>
              <a:spcBef>
                <a:spcPts val="400"/>
              </a:spcBef>
              <a:tabLst>
                <a:tab pos="777875" algn="l"/>
                <a:tab pos="1616075" algn="l"/>
                <a:tab pos="4483100" algn="l"/>
              </a:tabLst>
            </a:pPr>
            <a:r>
              <a:rPr lang="en-US" sz="1200" dirty="0"/>
              <a:t>Consider alternatives to campfires, such as pressurized gas stoves and lanterns.</a:t>
            </a:r>
          </a:p>
          <a:p>
            <a:pPr>
              <a:lnSpc>
                <a:spcPts val="1300"/>
              </a:lnSpc>
              <a:spcBef>
                <a:spcPts val="400"/>
              </a:spcBef>
              <a:tabLst>
                <a:tab pos="777875" algn="l"/>
                <a:tab pos="1616075" algn="l"/>
                <a:tab pos="4483100" algn="l"/>
              </a:tabLst>
            </a:pPr>
            <a:r>
              <a:rPr lang="en-US" sz="1200" dirty="0"/>
              <a:t>Image: Pressurized gas cook stove</a:t>
            </a:r>
          </a:p>
          <a:p>
            <a:pPr>
              <a:lnSpc>
                <a:spcPts val="1300"/>
              </a:lnSpc>
              <a:spcBef>
                <a:spcPts val="400"/>
              </a:spcBef>
              <a:tabLst>
                <a:tab pos="777875" algn="l"/>
                <a:tab pos="1616075" algn="l"/>
                <a:tab pos="4483100" algn="l"/>
              </a:tabLst>
            </a:pPr>
            <a:r>
              <a:rPr lang="en-US" sz="1200" dirty="0"/>
              <a:t>Image: Forest service shield with yellow outline, dark green interior with the words “Forest Service” in yellow curved along the top of shield shape; underneath is a yellow pine tree with the letter “U” in yellow to the left of the tree and the letter “S” to the right of the tree in yellow. Underneath, curved along the bottom of the shield, is “Department of Agriculture” text in yellow.</a:t>
            </a:r>
          </a:p>
          <a:p>
            <a:pPr>
              <a:lnSpc>
                <a:spcPts val="1300"/>
              </a:lnSpc>
              <a:spcBef>
                <a:spcPts val="400"/>
              </a:spcBef>
              <a:tabLst>
                <a:tab pos="777875" algn="l"/>
                <a:tab pos="1616075" algn="l"/>
                <a:tab pos="4483100" algn="l"/>
              </a:tabLst>
            </a:pPr>
            <a:r>
              <a:rPr lang="en-US" sz="1200" dirty="0"/>
              <a:t>National Forest Name</a:t>
            </a:r>
          </a:p>
          <a:p>
            <a:pPr>
              <a:lnSpc>
                <a:spcPts val="1300"/>
              </a:lnSpc>
              <a:spcBef>
                <a:spcPts val="400"/>
              </a:spcBef>
              <a:tabLst>
                <a:tab pos="777875" algn="l"/>
                <a:tab pos="1616075" algn="l"/>
                <a:tab pos="4483100" algn="l"/>
              </a:tabLst>
            </a:pPr>
            <a:r>
              <a:rPr lang="en-US" sz="1200" dirty="0"/>
              <a:t>Street Address</a:t>
            </a:r>
          </a:p>
          <a:p>
            <a:pPr>
              <a:lnSpc>
                <a:spcPts val="1300"/>
              </a:lnSpc>
              <a:spcBef>
                <a:spcPts val="400"/>
              </a:spcBef>
              <a:tabLst>
                <a:tab pos="777875" algn="l"/>
                <a:tab pos="1616075" algn="l"/>
                <a:tab pos="4483100" algn="l"/>
              </a:tabLst>
            </a:pPr>
            <a:r>
              <a:rPr lang="en-US" sz="1200" dirty="0"/>
              <a:t>City, State, Zip</a:t>
            </a:r>
          </a:p>
          <a:p>
            <a:pPr>
              <a:lnSpc>
                <a:spcPts val="1300"/>
              </a:lnSpc>
              <a:spcBef>
                <a:spcPts val="400"/>
              </a:spcBef>
              <a:tabLst>
                <a:tab pos="777875" algn="l"/>
                <a:tab pos="1616075" algn="l"/>
                <a:tab pos="4483100" algn="l"/>
              </a:tabLst>
            </a:pPr>
            <a:r>
              <a:rPr lang="en-US" sz="1200" dirty="0" err="1"/>
              <a:t>www.fs.usda.gov</a:t>
            </a:r>
            <a:r>
              <a:rPr lang="en-US" sz="1200" dirty="0"/>
              <a:t>/</a:t>
            </a:r>
            <a:r>
              <a:rPr lang="en-US" sz="1200" dirty="0" err="1"/>
              <a:t>sitenasme</a:t>
            </a:r>
            <a:endParaRPr lang="en-US" sz="1200" dirty="0"/>
          </a:p>
          <a:p>
            <a:pPr>
              <a:lnSpc>
                <a:spcPts val="1300"/>
              </a:lnSpc>
              <a:spcBef>
                <a:spcPts val="400"/>
              </a:spcBef>
              <a:tabLst>
                <a:tab pos="777875" algn="l"/>
                <a:tab pos="1616075" algn="l"/>
                <a:tab pos="4483100" algn="l"/>
              </a:tabLst>
            </a:pPr>
            <a:r>
              <a:rPr lang="en-US" sz="1200" dirty="0"/>
              <a:t>USDA is an equal opportunity provider, employer, and lender.</a:t>
            </a:r>
          </a:p>
          <a:p>
            <a:pPr>
              <a:lnSpc>
                <a:spcPts val="1300"/>
              </a:lnSpc>
              <a:spcBef>
                <a:spcPts val="400"/>
              </a:spcBef>
              <a:tabLst>
                <a:tab pos="777875" algn="l"/>
                <a:tab pos="1616075" algn="l"/>
                <a:tab pos="4483100" algn="l"/>
              </a:tabLst>
            </a:pPr>
            <a:endParaRPr lang="en-US" sz="1200" dirty="0"/>
          </a:p>
          <a:p>
            <a:pPr>
              <a:lnSpc>
                <a:spcPts val="1300"/>
              </a:lnSpc>
              <a:spcBef>
                <a:spcPts val="400"/>
              </a:spcBef>
              <a:tabLst>
                <a:tab pos="777875" algn="l"/>
                <a:tab pos="1616075" algn="l"/>
                <a:tab pos="4483100" algn="l"/>
              </a:tabLst>
            </a:pPr>
            <a:endParaRPr lang="en-US" sz="1200" dirty="0"/>
          </a:p>
          <a:p>
            <a:pPr>
              <a:lnSpc>
                <a:spcPts val="1300"/>
              </a:lnSpc>
              <a:spcBef>
                <a:spcPts val="400"/>
              </a:spcBef>
              <a:tabLst>
                <a:tab pos="777875" algn="l"/>
                <a:tab pos="1616075" algn="l"/>
                <a:tab pos="4483100" algn="l"/>
              </a:tabLst>
            </a:pPr>
            <a:endParaRPr lang="en-US" sz="1200" dirty="0"/>
          </a:p>
          <a:p>
            <a:pPr>
              <a:lnSpc>
                <a:spcPts val="1300"/>
              </a:lnSpc>
              <a:spcBef>
                <a:spcPts val="400"/>
              </a:spcBef>
              <a:tabLst>
                <a:tab pos="777875" algn="l"/>
                <a:tab pos="1616075" algn="l"/>
                <a:tab pos="4483100" algn="l"/>
              </a:tabLst>
            </a:pPr>
            <a:endParaRPr lang="en-US" sz="1200" dirty="0"/>
          </a:p>
          <a:p>
            <a:pPr>
              <a:lnSpc>
                <a:spcPts val="1300"/>
              </a:lnSpc>
              <a:spcBef>
                <a:spcPts val="400"/>
              </a:spcBef>
              <a:tabLst>
                <a:tab pos="777875" algn="l"/>
                <a:tab pos="1616075" algn="l"/>
                <a:tab pos="4483100" algn="l"/>
              </a:tabLst>
            </a:pPr>
            <a:endParaRPr lang="en-US" sz="1200" dirty="0"/>
          </a:p>
          <a:p>
            <a:pPr>
              <a:lnSpc>
                <a:spcPts val="1300"/>
              </a:lnSpc>
              <a:spcBef>
                <a:spcPts val="400"/>
              </a:spcBef>
              <a:tabLst>
                <a:tab pos="777875" algn="l"/>
                <a:tab pos="1616075" algn="l"/>
                <a:tab pos="4483100" algn="l"/>
              </a:tabLst>
            </a:pPr>
            <a:endParaRPr lang="en-US" sz="1200" dirty="0"/>
          </a:p>
          <a:p>
            <a:pPr>
              <a:lnSpc>
                <a:spcPts val="1300"/>
              </a:lnSpc>
              <a:spcBef>
                <a:spcPts val="400"/>
              </a:spcBef>
              <a:tabLst>
                <a:tab pos="777875" algn="l"/>
                <a:tab pos="1616075" algn="l"/>
                <a:tab pos="4483100" algn="l"/>
              </a:tabLst>
            </a:pPr>
            <a:endParaRPr lang="en-US" sz="1200" dirty="0"/>
          </a:p>
          <a:p>
            <a:pPr>
              <a:lnSpc>
                <a:spcPts val="1300"/>
              </a:lnSpc>
              <a:spcBef>
                <a:spcPts val="400"/>
              </a:spcBef>
              <a:tabLst>
                <a:tab pos="777875" algn="l"/>
                <a:tab pos="1616075" algn="l"/>
                <a:tab pos="4483100" algn="l"/>
              </a:tabLst>
            </a:pPr>
            <a:endParaRPr lang="en-US" sz="1200" dirty="0"/>
          </a:p>
          <a:p>
            <a:pPr>
              <a:lnSpc>
                <a:spcPts val="1300"/>
              </a:lnSpc>
              <a:spcBef>
                <a:spcPts val="400"/>
              </a:spcBef>
              <a:tabLst>
                <a:tab pos="777875" algn="l"/>
                <a:tab pos="1616075" algn="l"/>
                <a:tab pos="4483100" algn="l"/>
              </a:tabLst>
            </a:pPr>
            <a:endParaRPr lang="en-US" sz="1200" dirty="0"/>
          </a:p>
          <a:p>
            <a:pPr>
              <a:lnSpc>
                <a:spcPts val="1300"/>
              </a:lnSpc>
              <a:spcBef>
                <a:spcPts val="400"/>
              </a:spcBef>
              <a:tabLst>
                <a:tab pos="777875" algn="l"/>
                <a:tab pos="1616075" algn="l"/>
                <a:tab pos="4483100" algn="l"/>
              </a:tabLst>
            </a:pPr>
            <a:endParaRPr lang="en-US" sz="1200" dirty="0"/>
          </a:p>
          <a:p>
            <a:pPr>
              <a:lnSpc>
                <a:spcPts val="1300"/>
              </a:lnSpc>
              <a:spcBef>
                <a:spcPts val="400"/>
              </a:spcBef>
              <a:tabLst>
                <a:tab pos="777875" algn="l"/>
                <a:tab pos="1616075" algn="l"/>
                <a:tab pos="4483100" algn="l"/>
              </a:tabLst>
            </a:pPr>
            <a:endParaRPr lang="en-US" sz="1200" dirty="0"/>
          </a:p>
          <a:p>
            <a:pPr>
              <a:lnSpc>
                <a:spcPts val="1300"/>
              </a:lnSpc>
              <a:spcBef>
                <a:spcPts val="400"/>
              </a:spcBef>
              <a:tabLst>
                <a:tab pos="777875" algn="l"/>
                <a:tab pos="1616075" algn="l"/>
                <a:tab pos="4483100" algn="l"/>
              </a:tabLst>
            </a:pPr>
            <a:endParaRPr lang="en-US" sz="1200" dirty="0"/>
          </a:p>
          <a:p>
            <a:pPr marL="111125" indent="-111125">
              <a:lnSpc>
                <a:spcPts val="1300"/>
              </a:lnSpc>
              <a:spcBef>
                <a:spcPts val="400"/>
              </a:spcBef>
              <a:tabLst>
                <a:tab pos="777875" algn="l"/>
                <a:tab pos="1616075" algn="l"/>
                <a:tab pos="4483100" algn="l"/>
              </a:tabLst>
            </a:pPr>
            <a:endParaRPr lang="en-US" sz="1200" dirty="0"/>
          </a:p>
          <a:p>
            <a:pPr>
              <a:lnSpc>
                <a:spcPts val="1300"/>
              </a:lnSpc>
            </a:pPr>
            <a:endParaRPr lang="en-US" sz="1200" dirty="0"/>
          </a:p>
        </p:txBody>
      </p:sp>
    </p:spTree>
    <p:extLst>
      <p:ext uri="{BB962C8B-B14F-4D97-AF65-F5344CB8AC3E}">
        <p14:creationId xmlns:p14="http://schemas.microsoft.com/office/powerpoint/2010/main" val="24624291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1096</TotalTime>
  <Words>835</Words>
  <Application>Microsoft Macintosh PowerPoint</Application>
  <PresentationFormat>Custom</PresentationFormat>
  <Paragraphs>68</Paragraphs>
  <Slides>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Arial Black</vt:lpstr>
      <vt:lpstr>Calibri</vt:lpstr>
      <vt:lpstr>Office Theme</vt:lpstr>
      <vt:lpstr>Where Can I Have A Fire?</vt:lpstr>
      <vt:lpstr>Where can I have a fire (accessible)</vt:lpstr>
    </vt:vector>
  </TitlesOfParts>
  <Manager/>
  <Company>US Forest Service</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Where Can I Have A campfire</dc:title>
  <dc:subject>Campfire Restrictions</dc:subject>
  <dc:creator>Gwen Hensley</dc:creator>
  <cp:keywords>Campfire restrictions, campfire rings</cp:keywords>
  <dc:description>gbhensley@yahoo.com</dc:description>
  <cp:lastModifiedBy>Gwen Hensley</cp:lastModifiedBy>
  <cp:revision>115</cp:revision>
  <cp:lastPrinted>2015-07-18T02:03:22Z</cp:lastPrinted>
  <dcterms:created xsi:type="dcterms:W3CDTF">2014-07-14T21:25:16Z</dcterms:created>
  <dcterms:modified xsi:type="dcterms:W3CDTF">2020-05-13T13:58:08Z</dcterms:modified>
  <cp:category>Campfires</cp:category>
</cp:coreProperties>
</file>