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4925"/>
    <a:srgbClr val="F3CE98"/>
    <a:srgbClr val="EE0010"/>
    <a:srgbClr val="CA0C0F"/>
    <a:srgbClr val="221F7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515"/>
    <p:restoredTop sz="94078"/>
  </p:normalViewPr>
  <p:slideViewPr>
    <p:cSldViewPr snapToGrid="0" snapToObjects="1">
      <p:cViewPr>
        <p:scale>
          <a:sx n="37" d="100"/>
          <a:sy n="37" d="100"/>
        </p:scale>
        <p:origin x="1848" y="1104"/>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A88FF56-3D62-B14E-B858-1D123AFAF31A}" type="datetimeFigureOut">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3940605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88FF56-3D62-B14E-B858-1D123AFAF31A}" type="datetimeFigureOut">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2905463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8"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88FF56-3D62-B14E-B858-1D123AFAF31A}" type="datetimeFigureOut">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874606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88FF56-3D62-B14E-B858-1D123AFAF31A}" type="datetimeFigureOut">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138328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88FF56-3D62-B14E-B858-1D123AFAF31A}" type="datetimeFigureOut">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2465152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A88FF56-3D62-B14E-B858-1D123AFAF31A}" type="datetimeFigureOut">
              <a:t>5/13/20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1037477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A88FF56-3D62-B14E-B858-1D123AFAF31A}" type="datetimeFigureOut">
              <a:t>5/13/20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2932925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A88FF56-3D62-B14E-B858-1D123AFAF31A}" type="datetimeFigureOut">
              <a:t>5/13/20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139471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88FF56-3D62-B14E-B858-1D123AFAF31A}" type="datetimeFigureOut">
              <a:t>5/13/20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2132316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88FF56-3D62-B14E-B858-1D123AFAF31A}" type="datetimeFigureOut">
              <a:t>5/13/20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344594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88FF56-3D62-B14E-B858-1D123AFAF31A}" type="datetimeFigureOut">
              <a:t>5/13/20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C37FC-2086-0C4D-976E-046F9DF309B1}" type="slidenum">
              <a:t>‹#›</a:t>
            </a:fld>
            <a:endParaRPr lang="en-US"/>
          </a:p>
        </p:txBody>
      </p:sp>
    </p:spTree>
    <p:extLst>
      <p:ext uri="{BB962C8B-B14F-4D97-AF65-F5344CB8AC3E}">
        <p14:creationId xmlns:p14="http://schemas.microsoft.com/office/powerpoint/2010/main" val="3850515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AA88FF56-3D62-B14E-B858-1D123AFAF31A}" type="datetimeFigureOut">
              <a:t>5/13/20</a:t>
            </a:fld>
            <a:endParaRPr lang="en-US"/>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CA3C37FC-2086-0C4D-976E-046F9DF309B1}" type="slidenum">
              <a:t>‹#›</a:t>
            </a:fld>
            <a:endParaRPr lang="en-US"/>
          </a:p>
        </p:txBody>
      </p:sp>
    </p:spTree>
    <p:extLst>
      <p:ext uri="{BB962C8B-B14F-4D97-AF65-F5344CB8AC3E}">
        <p14:creationId xmlns:p14="http://schemas.microsoft.com/office/powerpoint/2010/main" val="1262883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hyperlink" Target="http://www.fs.usda.gov/sitenam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USDA insignia Picture" descr="USDA Symbol. Black, single color United States Department of Agriculture Insignia. USDA in all caps, serif text, stacked on top of a graphic representation of the foundation of all agriculture, the soil. United States Department of Agriculture text is to the right, in sans serif upper and lower case." title="USDA Insigni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111" y="484693"/>
            <a:ext cx="2559606" cy="363850"/>
          </a:xfrm>
          <a:prstGeom prst="rect">
            <a:avLst/>
          </a:prstGeom>
        </p:spPr>
      </p:pic>
      <p:sp>
        <p:nvSpPr>
          <p:cNvPr id="15" name="Red rectangle background" descr="Red horizontal rectangle that extends across the width of the page." title="Graphic: red rectangle"/>
          <p:cNvSpPr/>
          <p:nvPr/>
        </p:nvSpPr>
        <p:spPr>
          <a:xfrm>
            <a:off x="466679" y="879396"/>
            <a:ext cx="6858000" cy="502747"/>
          </a:xfrm>
          <a:prstGeom prst="rect">
            <a:avLst/>
          </a:prstGeom>
          <a:solidFill>
            <a:srgbClr val="CA0C0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EE0010"/>
              </a:solidFill>
            </a:endParaRPr>
          </a:p>
        </p:txBody>
      </p:sp>
      <p:sp>
        <p:nvSpPr>
          <p:cNvPr id="29" name="Title 1"/>
          <p:cNvSpPr>
            <a:spLocks noGrp="1"/>
          </p:cNvSpPr>
          <p:nvPr>
            <p:ph type="ctrTitle"/>
          </p:nvPr>
        </p:nvSpPr>
        <p:spPr>
          <a:xfrm>
            <a:off x="475727" y="908163"/>
            <a:ext cx="6848521" cy="493249"/>
          </a:xfrm>
        </p:spPr>
        <p:txBody>
          <a:bodyPr>
            <a:noAutofit/>
          </a:bodyPr>
          <a:lstStyle/>
          <a:p>
            <a:r>
              <a:rPr lang="en-US" sz="3200" b="1" dirty="0">
                <a:solidFill>
                  <a:schemeClr val="bg1"/>
                </a:solidFill>
                <a:latin typeface="Arial Black" charset="0"/>
                <a:ea typeface="Arial Black" charset="0"/>
                <a:cs typeface="Arial Black" charset="0"/>
              </a:rPr>
              <a:t>ALERT: WILDFIRE DANGER</a:t>
            </a:r>
          </a:p>
        </p:txBody>
      </p:sp>
      <p:pic>
        <p:nvPicPr>
          <p:cNvPr id="31" name="High temp Picture" descr="Bright yellow sun and thermometer showing high temperature, inside a dark blue box with rounded corners." title="Graphic: Warm temperature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057" y="1506841"/>
            <a:ext cx="2061628" cy="1920240"/>
          </a:xfrm>
          <a:prstGeom prst="rect">
            <a:avLst/>
          </a:prstGeom>
        </p:spPr>
      </p:pic>
      <p:sp>
        <p:nvSpPr>
          <p:cNvPr id="12" name="High temp TextBox"/>
          <p:cNvSpPr txBox="1"/>
          <p:nvPr/>
        </p:nvSpPr>
        <p:spPr>
          <a:xfrm>
            <a:off x="466679" y="3516310"/>
            <a:ext cx="1936608" cy="553998"/>
          </a:xfrm>
          <a:prstGeom prst="rect">
            <a:avLst/>
          </a:prstGeom>
          <a:noFill/>
        </p:spPr>
        <p:txBody>
          <a:bodyPr wrap="square" lIns="0" tIns="0" rIns="0" bIns="0" rtlCol="0">
            <a:spAutoFit/>
          </a:bodyPr>
          <a:lstStyle/>
          <a:p>
            <a:pPr>
              <a:lnSpc>
                <a:spcPts val="1400"/>
              </a:lnSpc>
            </a:pPr>
            <a:r>
              <a:rPr lang="en-US" sz="1200" dirty="0"/>
              <a:t>Warm temperatures dry out fuels like leaves, twigs and grasses.</a:t>
            </a:r>
          </a:p>
        </p:txBody>
      </p:sp>
      <p:pic>
        <p:nvPicPr>
          <p:cNvPr id="32" name="Low Humidity Picture" descr="Bright yellow sun shining on wilting plant on dried-out soil, inside a dark blue box with rounded corners." title="Graphic: Low Humidity"/>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2920" y="1546391"/>
            <a:ext cx="1962695" cy="1828800"/>
          </a:xfrm>
          <a:prstGeom prst="rect">
            <a:avLst/>
          </a:prstGeom>
        </p:spPr>
      </p:pic>
      <p:sp>
        <p:nvSpPr>
          <p:cNvPr id="13" name="Low Humidity TextBox"/>
          <p:cNvSpPr txBox="1"/>
          <p:nvPr/>
        </p:nvSpPr>
        <p:spPr>
          <a:xfrm>
            <a:off x="2941703" y="3561421"/>
            <a:ext cx="2018792" cy="369332"/>
          </a:xfrm>
          <a:prstGeom prst="rect">
            <a:avLst/>
          </a:prstGeom>
          <a:noFill/>
        </p:spPr>
        <p:txBody>
          <a:bodyPr wrap="square" lIns="0" tIns="0" rIns="0" bIns="0" rtlCol="0">
            <a:spAutoFit/>
          </a:bodyPr>
          <a:lstStyle/>
          <a:p>
            <a:pPr>
              <a:lnSpc>
                <a:spcPts val="1400"/>
              </a:lnSpc>
            </a:pPr>
            <a:r>
              <a:rPr lang="en-US" sz="1200"/>
              <a:t>Low humidity levels and lack of rain will dry out the fuels.</a:t>
            </a:r>
          </a:p>
        </p:txBody>
      </p:sp>
      <p:pic>
        <p:nvPicPr>
          <p:cNvPr id="36" name="Wind Picture" descr="Wind pushing ground flames toward tree, inside a dark blue box with rounded corners." title="Graphic: High wind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5162" y="1563302"/>
            <a:ext cx="1962695" cy="1828800"/>
          </a:xfrm>
          <a:prstGeom prst="rect">
            <a:avLst/>
          </a:prstGeom>
        </p:spPr>
      </p:pic>
      <p:sp>
        <p:nvSpPr>
          <p:cNvPr id="14" name="Wind TextBox"/>
          <p:cNvSpPr txBox="1"/>
          <p:nvPr/>
        </p:nvSpPr>
        <p:spPr>
          <a:xfrm>
            <a:off x="5429614" y="3506707"/>
            <a:ext cx="1844049" cy="553998"/>
          </a:xfrm>
          <a:prstGeom prst="rect">
            <a:avLst/>
          </a:prstGeom>
          <a:noFill/>
        </p:spPr>
        <p:txBody>
          <a:bodyPr wrap="square" lIns="0" tIns="0" rIns="0" bIns="0" rtlCol="0">
            <a:spAutoFit/>
          </a:bodyPr>
          <a:lstStyle/>
          <a:p>
            <a:pPr>
              <a:lnSpc>
                <a:spcPts val="1400"/>
              </a:lnSpc>
            </a:pPr>
            <a:r>
              <a:rPr lang="en-US" sz="1200" dirty="0"/>
              <a:t>Wind helps spread  flames faster. Even a small fire can quickly spread.</a:t>
            </a:r>
          </a:p>
        </p:txBody>
      </p:sp>
      <p:sp>
        <p:nvSpPr>
          <p:cNvPr id="18" name="Green Rectangle" descr="Green horizontal rectangle that extends across the width of the page." title="Graphic: Green rectangle"/>
          <p:cNvSpPr/>
          <p:nvPr/>
        </p:nvSpPr>
        <p:spPr>
          <a:xfrm>
            <a:off x="425142" y="4175310"/>
            <a:ext cx="6858000" cy="457200"/>
          </a:xfrm>
          <a:prstGeom prst="rect">
            <a:avLst/>
          </a:prstGeom>
          <a:solidFill>
            <a:srgbClr val="0D49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Dead Out TextBox"/>
          <p:cNvSpPr txBox="1"/>
          <p:nvPr/>
        </p:nvSpPr>
        <p:spPr>
          <a:xfrm>
            <a:off x="425142" y="4157200"/>
            <a:ext cx="6848521" cy="461665"/>
          </a:xfrm>
          <a:prstGeom prst="rect">
            <a:avLst/>
          </a:prstGeom>
          <a:noFill/>
        </p:spPr>
        <p:txBody>
          <a:bodyPr wrap="square" rtlCol="0">
            <a:spAutoFit/>
          </a:bodyPr>
          <a:lstStyle/>
          <a:p>
            <a:pPr algn="ctr"/>
            <a:r>
              <a:rPr lang="en-US" sz="2400" dirty="0">
                <a:solidFill>
                  <a:schemeClr val="bg1"/>
                </a:solidFill>
                <a:latin typeface="Arial Black"/>
                <a:cs typeface="Arial Black"/>
              </a:rPr>
              <a:t>Make sure your campfire is dead out!</a:t>
            </a:r>
          </a:p>
        </p:txBody>
      </p:sp>
      <p:pic>
        <p:nvPicPr>
          <p:cNvPr id="7" name="Check Picture" descr="Forest visitor looking at an information board, inside a dark green box with rounded corners. Underneath is &quot;CHECK&quot; in blue, all caps sans serif font." title="Graphic: Check"/>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3700" y="4771261"/>
            <a:ext cx="1578864" cy="2011680"/>
          </a:xfrm>
          <a:prstGeom prst="rect">
            <a:avLst/>
          </a:prstGeom>
        </p:spPr>
      </p:pic>
      <p:sp>
        <p:nvSpPr>
          <p:cNvPr id="20" name="Check TextBox"/>
          <p:cNvSpPr txBox="1"/>
          <p:nvPr/>
        </p:nvSpPr>
        <p:spPr>
          <a:xfrm>
            <a:off x="425142" y="6949440"/>
            <a:ext cx="1547422" cy="538609"/>
          </a:xfrm>
          <a:prstGeom prst="rect">
            <a:avLst/>
          </a:prstGeom>
          <a:noFill/>
        </p:spPr>
        <p:txBody>
          <a:bodyPr wrap="square" lIns="0" tIns="0" rIns="0" bIns="0" rtlCol="0">
            <a:spAutoFit/>
          </a:bodyPr>
          <a:lstStyle/>
          <a:p>
            <a:pPr>
              <a:lnSpc>
                <a:spcPts val="1400"/>
              </a:lnSpc>
            </a:pPr>
            <a:r>
              <a:rPr lang="en-US" sz="1200" dirty="0"/>
              <a:t>Check offices, bulletin boards, and websites for current fire restrictions.</a:t>
            </a:r>
          </a:p>
        </p:txBody>
      </p:sp>
      <p:pic>
        <p:nvPicPr>
          <p:cNvPr id="8" name="Drown Picture" descr="Bucket pouring water on a campfire with a log and twigs, inside a dark blue box with rounded corners. Underneath is &quot;DROWN&quot; in green, all caps sans serif font." title="Drow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09360" y="4771261"/>
            <a:ext cx="1569720" cy="2020824"/>
          </a:xfrm>
          <a:prstGeom prst="rect">
            <a:avLst/>
          </a:prstGeom>
        </p:spPr>
      </p:pic>
      <p:sp>
        <p:nvSpPr>
          <p:cNvPr id="21" name="Drown TextBox"/>
          <p:cNvSpPr txBox="1"/>
          <p:nvPr/>
        </p:nvSpPr>
        <p:spPr>
          <a:xfrm>
            <a:off x="2209360" y="6949440"/>
            <a:ext cx="1569720" cy="369332"/>
          </a:xfrm>
          <a:prstGeom prst="rect">
            <a:avLst/>
          </a:prstGeom>
          <a:noFill/>
        </p:spPr>
        <p:txBody>
          <a:bodyPr wrap="square" lIns="0" tIns="0" rIns="0" bIns="0" rtlCol="0">
            <a:spAutoFit/>
          </a:bodyPr>
          <a:lstStyle/>
          <a:p>
            <a:pPr>
              <a:lnSpc>
                <a:spcPts val="1400"/>
              </a:lnSpc>
            </a:pPr>
            <a:r>
              <a:rPr lang="en-US" sz="1200" dirty="0"/>
              <a:t>Drown the campfire ashes with lots of water. </a:t>
            </a:r>
          </a:p>
        </p:txBody>
      </p:sp>
      <p:pic>
        <p:nvPicPr>
          <p:cNvPr id="9" name="Stir Picture" descr="Shovel stirring drowned campfire with logs and twigs, inside a dark green box with rounded corners. Underneath is &quot;STIR&quot; in blue, all caps sans serif font." title="Sti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39312" y="4792597"/>
            <a:ext cx="1569720" cy="1999488"/>
          </a:xfrm>
          <a:prstGeom prst="rect">
            <a:avLst/>
          </a:prstGeom>
        </p:spPr>
      </p:pic>
      <p:sp>
        <p:nvSpPr>
          <p:cNvPr id="22" name="Stir TextBox"/>
          <p:cNvSpPr txBox="1"/>
          <p:nvPr/>
        </p:nvSpPr>
        <p:spPr>
          <a:xfrm>
            <a:off x="4043448" y="6949440"/>
            <a:ext cx="1465584" cy="538609"/>
          </a:xfrm>
          <a:prstGeom prst="rect">
            <a:avLst/>
          </a:prstGeom>
          <a:noFill/>
        </p:spPr>
        <p:txBody>
          <a:bodyPr wrap="square" lIns="0" tIns="0" rIns="0" bIns="0" rtlCol="0">
            <a:spAutoFit/>
          </a:bodyPr>
          <a:lstStyle/>
          <a:p>
            <a:pPr>
              <a:lnSpc>
                <a:spcPts val="1400"/>
              </a:lnSpc>
            </a:pPr>
            <a:r>
              <a:rPr lang="en-US" sz="1200" dirty="0"/>
              <a:t>Stir the remains, add more water and stir again.</a:t>
            </a:r>
          </a:p>
        </p:txBody>
      </p:sp>
      <p:pic>
        <p:nvPicPr>
          <p:cNvPr id="10" name="Feel Picture" descr="Hand above logs in campfire checking for heat,  inside a dark blue box with rounded corners. Underneath is &quot;FEEL&quot; in green, all caps sans serif font." title="Feel"/>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13422" y="4813333"/>
            <a:ext cx="1569720" cy="1999488"/>
          </a:xfrm>
          <a:prstGeom prst="rect">
            <a:avLst/>
          </a:prstGeom>
        </p:spPr>
      </p:pic>
      <p:sp>
        <p:nvSpPr>
          <p:cNvPr id="23" name="Feel TextBox"/>
          <p:cNvSpPr txBox="1"/>
          <p:nvPr/>
        </p:nvSpPr>
        <p:spPr>
          <a:xfrm>
            <a:off x="5773400" y="6949440"/>
            <a:ext cx="1424048" cy="538609"/>
          </a:xfrm>
          <a:prstGeom prst="rect">
            <a:avLst/>
          </a:prstGeom>
          <a:noFill/>
        </p:spPr>
        <p:txBody>
          <a:bodyPr wrap="square" lIns="0" tIns="0" rIns="0" bIns="0" rtlCol="0">
            <a:spAutoFit/>
          </a:bodyPr>
          <a:lstStyle/>
          <a:p>
            <a:pPr>
              <a:lnSpc>
                <a:spcPts val="1400"/>
              </a:lnSpc>
            </a:pPr>
            <a:r>
              <a:rPr lang="en-US" sz="1200" dirty="0"/>
              <a:t>Feel  with your hand. If it’s too hot to touch, it’s too hot to leave.</a:t>
            </a:r>
          </a:p>
        </p:txBody>
      </p:sp>
      <p:sp>
        <p:nvSpPr>
          <p:cNvPr id="19" name="Blue Rectangle" descr="Blue horizontal rectangle that extends halfway across the width of the page." title="Blue background"/>
          <p:cNvSpPr/>
          <p:nvPr/>
        </p:nvSpPr>
        <p:spPr>
          <a:xfrm>
            <a:off x="425142" y="7617829"/>
            <a:ext cx="3353938" cy="457200"/>
          </a:xfrm>
          <a:prstGeom prst="rect">
            <a:avLst/>
          </a:prstGeom>
          <a:solidFill>
            <a:srgbClr val="221F7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Campfire alt TextBox"/>
          <p:cNvSpPr txBox="1"/>
          <p:nvPr/>
        </p:nvSpPr>
        <p:spPr>
          <a:xfrm>
            <a:off x="425142" y="7661763"/>
            <a:ext cx="3313646" cy="369332"/>
          </a:xfrm>
          <a:prstGeom prst="rect">
            <a:avLst/>
          </a:prstGeom>
          <a:noFill/>
        </p:spPr>
        <p:txBody>
          <a:bodyPr wrap="square" rtlCol="0">
            <a:spAutoFit/>
          </a:bodyPr>
          <a:lstStyle/>
          <a:p>
            <a:pPr algn="ctr"/>
            <a:r>
              <a:rPr lang="en-US" dirty="0">
                <a:solidFill>
                  <a:schemeClr val="bg1"/>
                </a:solidFill>
                <a:latin typeface="Arial Black"/>
                <a:cs typeface="Arial Black"/>
              </a:rPr>
              <a:t>Campfire Alternatives</a:t>
            </a:r>
            <a:r>
              <a:rPr lang="is-IS" dirty="0">
                <a:solidFill>
                  <a:schemeClr val="bg1"/>
                </a:solidFill>
                <a:latin typeface="Arial Black"/>
                <a:cs typeface="Arial Black"/>
              </a:rPr>
              <a:t>…</a:t>
            </a:r>
            <a:endParaRPr lang="en-US" dirty="0">
              <a:solidFill>
                <a:schemeClr val="bg1"/>
              </a:solidFill>
              <a:latin typeface="Arial Black"/>
              <a:cs typeface="Arial Black"/>
            </a:endParaRPr>
          </a:p>
        </p:txBody>
      </p:sp>
      <p:sp>
        <p:nvSpPr>
          <p:cNvPr id="38" name="Alternatives TextBox"/>
          <p:cNvSpPr txBox="1"/>
          <p:nvPr/>
        </p:nvSpPr>
        <p:spPr>
          <a:xfrm>
            <a:off x="425142" y="8144864"/>
            <a:ext cx="3431026" cy="338554"/>
          </a:xfrm>
          <a:prstGeom prst="rect">
            <a:avLst/>
          </a:prstGeom>
          <a:noFill/>
        </p:spPr>
        <p:txBody>
          <a:bodyPr wrap="square" lIns="0" tIns="0" rIns="0" bIns="0" rtlCol="0">
            <a:spAutoFit/>
          </a:bodyPr>
          <a:lstStyle/>
          <a:p>
            <a:r>
              <a:rPr lang="en-US" sz="1100" dirty="0"/>
              <a:t>Consider alternatives to campfires, such as pressurized gas stoves and lanterns.</a:t>
            </a:r>
            <a:endParaRPr lang="en-US" sz="1100" b="1" dirty="0"/>
          </a:p>
        </p:txBody>
      </p:sp>
      <p:pic>
        <p:nvPicPr>
          <p:cNvPr id="11" name="Gas Alternatives Picture" descr="Gas lantern, gas stove, backpacker stove" title="Campfire alternatives"/>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93699" y="8526781"/>
            <a:ext cx="3345089" cy="1219324"/>
          </a:xfrm>
          <a:prstGeom prst="rect">
            <a:avLst/>
          </a:prstGeom>
        </p:spPr>
      </p:pic>
      <p:sp>
        <p:nvSpPr>
          <p:cNvPr id="40" name="Green Rectangle right" descr="Blue horizontal rectangle that extends halfway across the width of the page." title="Graphic: Green rectangle."/>
          <p:cNvSpPr/>
          <p:nvPr/>
        </p:nvSpPr>
        <p:spPr>
          <a:xfrm>
            <a:off x="3964267" y="7617829"/>
            <a:ext cx="3281368" cy="457200"/>
          </a:xfrm>
          <a:prstGeom prst="rect">
            <a:avLst/>
          </a:prstGeom>
          <a:solidFill>
            <a:srgbClr val="0D49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More info TextBox"/>
          <p:cNvSpPr txBox="1"/>
          <p:nvPr/>
        </p:nvSpPr>
        <p:spPr>
          <a:xfrm>
            <a:off x="3886200" y="7661763"/>
            <a:ext cx="3313646" cy="369332"/>
          </a:xfrm>
          <a:prstGeom prst="rect">
            <a:avLst/>
          </a:prstGeom>
          <a:noFill/>
        </p:spPr>
        <p:txBody>
          <a:bodyPr wrap="square" rtlCol="0">
            <a:spAutoFit/>
          </a:bodyPr>
          <a:lstStyle/>
          <a:p>
            <a:pPr algn="ctr"/>
            <a:r>
              <a:rPr lang="en-US" dirty="0">
                <a:solidFill>
                  <a:schemeClr val="bg1"/>
                </a:solidFill>
                <a:latin typeface="Arial Black"/>
                <a:cs typeface="Arial Black"/>
              </a:rPr>
              <a:t>For More Information</a:t>
            </a:r>
          </a:p>
        </p:txBody>
      </p:sp>
      <p:pic>
        <p:nvPicPr>
          <p:cNvPr id="28" name="Forest Service Insignia Picture" descr="Forest service shield with yellow outline, dark green interior with the words “Forest Service” in yellow curved along the top of shield shape; underneath is a yellow pine tree with the letter “U” in yellow to the left of the tree and the letter “S” to the right of the tree in yellow. Underneath, curved along the bottom of the shield, is “Department of Agriculture” text in yellow." title="Graphic: Forest Service logo"/>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964267" y="8144864"/>
            <a:ext cx="1159161" cy="1234316"/>
          </a:xfrm>
          <a:prstGeom prst="rect">
            <a:avLst/>
          </a:prstGeom>
        </p:spPr>
      </p:pic>
      <p:sp>
        <p:nvSpPr>
          <p:cNvPr id="33" name="Forest name TextBox"/>
          <p:cNvSpPr txBox="1"/>
          <p:nvPr/>
        </p:nvSpPr>
        <p:spPr>
          <a:xfrm>
            <a:off x="5236332" y="8229413"/>
            <a:ext cx="2009303" cy="1015663"/>
          </a:xfrm>
          <a:prstGeom prst="rect">
            <a:avLst/>
          </a:prstGeom>
          <a:noFill/>
        </p:spPr>
        <p:txBody>
          <a:bodyPr wrap="square" lIns="0" tIns="0" rIns="0" bIns="0" rtlCol="0">
            <a:spAutoFit/>
          </a:bodyPr>
          <a:lstStyle/>
          <a:p>
            <a:r>
              <a:rPr lang="en-US" b="1" dirty="0"/>
              <a:t>Forest Name</a:t>
            </a:r>
          </a:p>
          <a:p>
            <a:r>
              <a:rPr lang="de-DE" sz="1200" dirty="0"/>
              <a:t>Street </a:t>
            </a:r>
            <a:r>
              <a:rPr lang="de-DE" sz="1200" dirty="0" err="1"/>
              <a:t>Address</a:t>
            </a:r>
            <a:endParaRPr lang="de-DE" sz="1200" dirty="0"/>
          </a:p>
          <a:p>
            <a:r>
              <a:rPr lang="de-DE" sz="1200" dirty="0"/>
              <a:t>City, State, Zip</a:t>
            </a:r>
          </a:p>
          <a:p>
            <a:r>
              <a:rPr lang="de-DE" sz="1200" dirty="0"/>
              <a:t>Phone</a:t>
            </a:r>
          </a:p>
          <a:p>
            <a:r>
              <a:rPr lang="de-DE" sz="1200" dirty="0" err="1"/>
              <a:t>www.fs.usda.gov</a:t>
            </a:r>
            <a:r>
              <a:rPr lang="de-DE" sz="1200" dirty="0"/>
              <a:t>/</a:t>
            </a:r>
            <a:r>
              <a:rPr lang="de-DE" sz="1200" dirty="0" err="1"/>
              <a:t>sitename</a:t>
            </a:r>
            <a:endParaRPr lang="en-US" sz="1200" dirty="0"/>
          </a:p>
        </p:txBody>
      </p:sp>
      <p:sp>
        <p:nvSpPr>
          <p:cNvPr id="39" name="EEO TextBox"/>
          <p:cNvSpPr txBox="1">
            <a:spLocks/>
          </p:cNvSpPr>
          <p:nvPr/>
        </p:nvSpPr>
        <p:spPr>
          <a:xfrm>
            <a:off x="4043448" y="9407072"/>
            <a:ext cx="3202187" cy="414266"/>
          </a:xfrm>
          <a:prstGeom prst="rect">
            <a:avLst/>
          </a:prstGeom>
        </p:spPr>
        <p:txBody>
          <a:bodyPr vert="horz" lIns="0" tIns="0" rIns="0" bIns="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400"/>
              </a:lnSpc>
              <a:spcBef>
                <a:spcPts val="300"/>
              </a:spcBef>
              <a:buNone/>
              <a:tabLst>
                <a:tab pos="2451100" algn="l"/>
                <a:tab pos="3587750" algn="l"/>
              </a:tabLst>
            </a:pPr>
            <a:r>
              <a:rPr lang="en-US" sz="1200" dirty="0"/>
              <a:t>USDA is an equal opportunity provider, employer, and lender.</a:t>
            </a:r>
          </a:p>
        </p:txBody>
      </p:sp>
    </p:spTree>
    <p:extLst>
      <p:ext uri="{BB962C8B-B14F-4D97-AF65-F5344CB8AC3E}">
        <p14:creationId xmlns:p14="http://schemas.microsoft.com/office/powerpoint/2010/main" val="1036710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3DCDE-0B81-2D4F-A46D-56298C7F5294}"/>
              </a:ext>
            </a:extLst>
          </p:cNvPr>
          <p:cNvSpPr>
            <a:spLocks noGrp="1"/>
          </p:cNvSpPr>
          <p:nvPr>
            <p:ph type="title"/>
          </p:nvPr>
        </p:nvSpPr>
        <p:spPr>
          <a:xfrm>
            <a:off x="388620" y="402802"/>
            <a:ext cx="6995160" cy="423470"/>
          </a:xfrm>
        </p:spPr>
        <p:txBody>
          <a:bodyPr>
            <a:normAutofit fontScale="90000"/>
          </a:bodyPr>
          <a:lstStyle/>
          <a:p>
            <a:r>
              <a:rPr lang="en-US" sz="3600" dirty="0"/>
              <a:t>Alert: Wildfire Danger (Accessible)</a:t>
            </a:r>
          </a:p>
        </p:txBody>
      </p:sp>
      <p:sp>
        <p:nvSpPr>
          <p:cNvPr id="3" name="Content Placeholder 2">
            <a:extLst>
              <a:ext uri="{FF2B5EF4-FFF2-40B4-BE49-F238E27FC236}">
                <a16:creationId xmlns:a16="http://schemas.microsoft.com/office/drawing/2014/main" id="{6CDF9422-8C50-0040-A6D5-2680421FA90A}"/>
              </a:ext>
            </a:extLst>
          </p:cNvPr>
          <p:cNvSpPr>
            <a:spLocks noGrp="1"/>
          </p:cNvSpPr>
          <p:nvPr>
            <p:ph idx="1"/>
          </p:nvPr>
        </p:nvSpPr>
        <p:spPr>
          <a:xfrm>
            <a:off x="459643" y="1319522"/>
            <a:ext cx="6853114" cy="7843664"/>
          </a:xfrm>
        </p:spPr>
        <p:txBody>
          <a:bodyPr wrap="square" lIns="0" tIns="0" rIns="0" bIns="0" numCol="1" spcCol="182880">
            <a:noAutofit/>
          </a:bodyPr>
          <a:lstStyle/>
          <a:p>
            <a:pPr marL="0" indent="0">
              <a:lnSpc>
                <a:spcPts val="1500"/>
              </a:lnSpc>
              <a:spcBef>
                <a:spcPts val="0"/>
              </a:spcBef>
              <a:buNone/>
            </a:pPr>
            <a:r>
              <a:rPr lang="en-US" sz="1400" dirty="0"/>
              <a:t>Image: USDA Symbol. Black, single color United States Department of Agriculture Insignia. USDA in all caps, serif text, stacked on top of a graphic representation of the foundation of all agriculture, the soil. United States Department of Agriculture text is to the right, in sans serif upper and lower case.</a:t>
            </a:r>
          </a:p>
          <a:p>
            <a:pPr marL="0" indent="0">
              <a:lnSpc>
                <a:spcPts val="1500"/>
              </a:lnSpc>
              <a:spcBef>
                <a:spcPts val="0"/>
              </a:spcBef>
              <a:buNone/>
            </a:pPr>
            <a:r>
              <a:rPr lang="en-US" sz="1400" dirty="0"/>
              <a:t>Red horizontal rectangle that extends across the width of the page.</a:t>
            </a:r>
          </a:p>
          <a:p>
            <a:pPr marL="0" indent="0">
              <a:lnSpc>
                <a:spcPts val="1500"/>
              </a:lnSpc>
              <a:spcBef>
                <a:spcPts val="0"/>
              </a:spcBef>
              <a:buNone/>
            </a:pPr>
            <a:r>
              <a:rPr lang="en-US" sz="1400" dirty="0"/>
              <a:t>ALERT: WILDFIRE DANGER</a:t>
            </a:r>
          </a:p>
          <a:p>
            <a:pPr marL="0" indent="0">
              <a:lnSpc>
                <a:spcPts val="1500"/>
              </a:lnSpc>
              <a:spcBef>
                <a:spcPts val="0"/>
              </a:spcBef>
              <a:buNone/>
            </a:pPr>
            <a:r>
              <a:rPr lang="en-US" sz="1400" dirty="0"/>
              <a:t>Image: Bright yellow sun and thermometer showing high temperature, inside a dark blue box with rounded corners.</a:t>
            </a:r>
          </a:p>
          <a:p>
            <a:pPr marL="0" indent="0">
              <a:lnSpc>
                <a:spcPts val="1500"/>
              </a:lnSpc>
              <a:spcBef>
                <a:spcPts val="0"/>
              </a:spcBef>
              <a:buNone/>
            </a:pPr>
            <a:r>
              <a:rPr lang="en-US" sz="1400" dirty="0"/>
              <a:t>Warm temperatures dry out fuels like leaves, twigs and grasses.</a:t>
            </a:r>
          </a:p>
          <a:p>
            <a:pPr marL="0" indent="0">
              <a:lnSpc>
                <a:spcPts val="1500"/>
              </a:lnSpc>
              <a:spcBef>
                <a:spcPts val="0"/>
              </a:spcBef>
              <a:buNone/>
            </a:pPr>
            <a:r>
              <a:rPr lang="en-US" sz="1400" dirty="0"/>
              <a:t>Image: Bright yellow sun shining on wilting plant on dried-out soil, inside a dark blue box with rounded corners.</a:t>
            </a:r>
          </a:p>
          <a:p>
            <a:pPr marL="0" indent="0">
              <a:lnSpc>
                <a:spcPts val="1500"/>
              </a:lnSpc>
              <a:spcBef>
                <a:spcPts val="0"/>
              </a:spcBef>
              <a:buNone/>
            </a:pPr>
            <a:r>
              <a:rPr lang="en-US" sz="1400" dirty="0"/>
              <a:t>Low humidity levels and lack of rain will dry out the fuels.</a:t>
            </a:r>
          </a:p>
          <a:p>
            <a:pPr marL="0" indent="0">
              <a:lnSpc>
                <a:spcPts val="1500"/>
              </a:lnSpc>
              <a:spcBef>
                <a:spcPts val="0"/>
              </a:spcBef>
              <a:buNone/>
            </a:pPr>
            <a:r>
              <a:rPr lang="en-US" sz="1400" dirty="0"/>
              <a:t>Image: Wind pushing ground flames toward tree, inside a dark blue box with rounded corners.</a:t>
            </a:r>
          </a:p>
          <a:p>
            <a:pPr marL="0" indent="0">
              <a:lnSpc>
                <a:spcPts val="1500"/>
              </a:lnSpc>
              <a:spcBef>
                <a:spcPts val="0"/>
              </a:spcBef>
              <a:buNone/>
            </a:pPr>
            <a:r>
              <a:rPr lang="en-US" sz="1400" dirty="0"/>
              <a:t>Wind helps spread  flames faster. Even a small fire can quickly spread.</a:t>
            </a:r>
          </a:p>
          <a:p>
            <a:pPr marL="0" indent="0">
              <a:lnSpc>
                <a:spcPts val="1500"/>
              </a:lnSpc>
              <a:spcBef>
                <a:spcPts val="0"/>
              </a:spcBef>
              <a:buNone/>
            </a:pPr>
            <a:r>
              <a:rPr lang="en-US" sz="1400" dirty="0"/>
              <a:t>Image: Green horizontal rectangle that extends across the width of the page.</a:t>
            </a:r>
          </a:p>
          <a:p>
            <a:pPr marL="0" indent="0">
              <a:lnSpc>
                <a:spcPts val="1500"/>
              </a:lnSpc>
              <a:spcBef>
                <a:spcPts val="0"/>
              </a:spcBef>
              <a:buNone/>
            </a:pPr>
            <a:r>
              <a:rPr lang="en-US" sz="1400" dirty="0"/>
              <a:t>Make sure your campfire is dead out!</a:t>
            </a:r>
          </a:p>
          <a:p>
            <a:pPr marL="0" indent="0">
              <a:lnSpc>
                <a:spcPts val="1500"/>
              </a:lnSpc>
              <a:spcBef>
                <a:spcPts val="0"/>
              </a:spcBef>
              <a:buNone/>
            </a:pPr>
            <a:r>
              <a:rPr lang="en-US" sz="1400" dirty="0"/>
              <a:t>Image: Forest visitor looking at an information board, inside a dark green box with rounded corners. Underneath is "CHECK" in blue, all caps sans serif font.</a:t>
            </a:r>
          </a:p>
          <a:p>
            <a:pPr marL="0" indent="0">
              <a:lnSpc>
                <a:spcPts val="1500"/>
              </a:lnSpc>
              <a:spcBef>
                <a:spcPts val="0"/>
              </a:spcBef>
              <a:buNone/>
            </a:pPr>
            <a:r>
              <a:rPr lang="en-US" sz="1400" dirty="0"/>
              <a:t>Check offices, bulletin boards, and websites for current fire restrictions.</a:t>
            </a:r>
          </a:p>
          <a:p>
            <a:pPr marL="0" indent="0">
              <a:lnSpc>
                <a:spcPts val="1500"/>
              </a:lnSpc>
              <a:spcBef>
                <a:spcPts val="0"/>
              </a:spcBef>
              <a:buNone/>
            </a:pPr>
            <a:r>
              <a:rPr lang="en-US" sz="1400" dirty="0"/>
              <a:t>Image: Bucket pouring water on a campfire with a log and twigs, inside a dark blue box with rounded corners. Underneath is "DROWN" in green, all caps sans serif font.</a:t>
            </a:r>
          </a:p>
          <a:p>
            <a:pPr marL="0" indent="0">
              <a:lnSpc>
                <a:spcPts val="1500"/>
              </a:lnSpc>
              <a:spcBef>
                <a:spcPts val="0"/>
              </a:spcBef>
              <a:buNone/>
            </a:pPr>
            <a:r>
              <a:rPr lang="en-US" sz="1400" dirty="0"/>
              <a:t>Drown the campfire ashes with lots of water. </a:t>
            </a:r>
          </a:p>
          <a:p>
            <a:pPr marL="0" indent="0">
              <a:lnSpc>
                <a:spcPts val="1500"/>
              </a:lnSpc>
              <a:spcBef>
                <a:spcPts val="0"/>
              </a:spcBef>
              <a:buNone/>
            </a:pPr>
            <a:r>
              <a:rPr lang="en-US" sz="1400" dirty="0"/>
              <a:t>Image: Shovel stirring drowned campfire with logs and twigs, inside a dark green box with rounded corners. Underneath is "STIR" in blue, all caps sans serif font.</a:t>
            </a:r>
          </a:p>
          <a:p>
            <a:pPr marL="0" indent="0">
              <a:lnSpc>
                <a:spcPts val="1500"/>
              </a:lnSpc>
              <a:spcBef>
                <a:spcPts val="0"/>
              </a:spcBef>
              <a:buNone/>
            </a:pPr>
            <a:r>
              <a:rPr lang="en-US" sz="1400" dirty="0"/>
              <a:t>Stir the remains, add more water and stir again.</a:t>
            </a:r>
          </a:p>
          <a:p>
            <a:pPr marL="0" indent="0">
              <a:lnSpc>
                <a:spcPts val="1500"/>
              </a:lnSpc>
              <a:spcBef>
                <a:spcPts val="0"/>
              </a:spcBef>
              <a:buNone/>
            </a:pPr>
            <a:r>
              <a:rPr lang="en-US" sz="1400" dirty="0"/>
              <a:t>Image: Hand above logs in campfire checking for heat, inside a dark blue box with rounded corners. Underneath is "FEEL" in green, all caps sans serif font.</a:t>
            </a:r>
          </a:p>
          <a:p>
            <a:pPr marL="0" indent="0">
              <a:lnSpc>
                <a:spcPts val="1500"/>
              </a:lnSpc>
              <a:spcBef>
                <a:spcPts val="0"/>
              </a:spcBef>
              <a:buNone/>
            </a:pPr>
            <a:r>
              <a:rPr lang="en-US" sz="1400" dirty="0"/>
              <a:t>Feel  with your hand. If it’s too hot to touch, it’s too hot to leave.</a:t>
            </a:r>
          </a:p>
          <a:p>
            <a:pPr marL="0" indent="0">
              <a:lnSpc>
                <a:spcPts val="1500"/>
              </a:lnSpc>
              <a:spcBef>
                <a:spcPts val="0"/>
              </a:spcBef>
              <a:buNone/>
            </a:pPr>
            <a:r>
              <a:rPr lang="en-US" sz="1400" dirty="0"/>
              <a:t>Image: Blue horizontal rectangle that extends halfway across the width of the page.</a:t>
            </a:r>
          </a:p>
          <a:p>
            <a:pPr marL="0" indent="0">
              <a:lnSpc>
                <a:spcPts val="1500"/>
              </a:lnSpc>
              <a:spcBef>
                <a:spcPts val="0"/>
              </a:spcBef>
              <a:buNone/>
            </a:pPr>
            <a:r>
              <a:rPr lang="en-US" sz="1400" dirty="0"/>
              <a:t>Campfire Alternatives…</a:t>
            </a:r>
          </a:p>
          <a:p>
            <a:pPr marL="0" indent="0">
              <a:lnSpc>
                <a:spcPts val="1500"/>
              </a:lnSpc>
              <a:spcBef>
                <a:spcPts val="0"/>
              </a:spcBef>
              <a:buNone/>
            </a:pPr>
            <a:r>
              <a:rPr lang="en-US" sz="1400" dirty="0"/>
              <a:t>Consider alternatives to campfires, such as pressurized gas stoves and lanterns.</a:t>
            </a:r>
          </a:p>
          <a:p>
            <a:pPr marL="0" indent="0">
              <a:lnSpc>
                <a:spcPts val="1500"/>
              </a:lnSpc>
              <a:spcBef>
                <a:spcPts val="0"/>
              </a:spcBef>
              <a:buNone/>
            </a:pPr>
            <a:r>
              <a:rPr lang="en-US" sz="1400" dirty="0"/>
              <a:t>Image: Gas lantern, gas stove, backpacker stove</a:t>
            </a:r>
          </a:p>
          <a:p>
            <a:pPr marL="0" indent="0">
              <a:lnSpc>
                <a:spcPts val="1500"/>
              </a:lnSpc>
              <a:spcBef>
                <a:spcPts val="0"/>
              </a:spcBef>
              <a:buNone/>
            </a:pPr>
            <a:r>
              <a:rPr lang="en-US" sz="1400" dirty="0"/>
              <a:t>Image: Blue horizontal rectangle that extends halfway across the width of the page.</a:t>
            </a:r>
          </a:p>
          <a:p>
            <a:pPr marL="0" indent="0">
              <a:lnSpc>
                <a:spcPts val="1500"/>
              </a:lnSpc>
              <a:spcBef>
                <a:spcPts val="0"/>
              </a:spcBef>
              <a:buNone/>
            </a:pPr>
            <a:r>
              <a:rPr lang="en-US" sz="1400" dirty="0"/>
              <a:t>For More Information</a:t>
            </a:r>
          </a:p>
          <a:p>
            <a:pPr marL="0" indent="0">
              <a:lnSpc>
                <a:spcPts val="1500"/>
              </a:lnSpc>
              <a:spcBef>
                <a:spcPts val="0"/>
              </a:spcBef>
              <a:buNone/>
            </a:pPr>
            <a:r>
              <a:rPr lang="en-US" sz="1400" dirty="0"/>
              <a:t>Forest Name</a:t>
            </a:r>
          </a:p>
          <a:p>
            <a:pPr marL="0" indent="0">
              <a:lnSpc>
                <a:spcPts val="1500"/>
              </a:lnSpc>
              <a:spcBef>
                <a:spcPts val="0"/>
              </a:spcBef>
              <a:buNone/>
            </a:pPr>
            <a:r>
              <a:rPr lang="en-US" sz="1400" dirty="0"/>
              <a:t>Street Address</a:t>
            </a:r>
          </a:p>
          <a:p>
            <a:pPr marL="0" indent="0">
              <a:lnSpc>
                <a:spcPts val="1500"/>
              </a:lnSpc>
              <a:spcBef>
                <a:spcPts val="0"/>
              </a:spcBef>
              <a:buNone/>
            </a:pPr>
            <a:r>
              <a:rPr lang="en-US" sz="1400" dirty="0"/>
              <a:t>City, State, Zip</a:t>
            </a:r>
          </a:p>
          <a:p>
            <a:pPr marL="0" indent="0">
              <a:lnSpc>
                <a:spcPts val="1500"/>
              </a:lnSpc>
              <a:spcBef>
                <a:spcPts val="0"/>
              </a:spcBef>
              <a:buNone/>
            </a:pPr>
            <a:r>
              <a:rPr lang="en-US" sz="1400" dirty="0"/>
              <a:t>Phone</a:t>
            </a:r>
          </a:p>
          <a:p>
            <a:pPr marL="0" indent="0">
              <a:lnSpc>
                <a:spcPts val="1500"/>
              </a:lnSpc>
              <a:spcBef>
                <a:spcPts val="0"/>
              </a:spcBef>
              <a:buNone/>
            </a:pPr>
            <a:r>
              <a:rPr lang="en-US" sz="1400" dirty="0">
                <a:hlinkClick r:id="rId2"/>
              </a:rPr>
              <a:t>www.fs.usda.gov/sitename</a:t>
            </a:r>
            <a:endParaRPr lang="en-US" sz="1400" dirty="0"/>
          </a:p>
          <a:p>
            <a:pPr marL="0" indent="0">
              <a:lnSpc>
                <a:spcPts val="1500"/>
              </a:lnSpc>
              <a:spcBef>
                <a:spcPts val="0"/>
              </a:spcBef>
              <a:buNone/>
            </a:pPr>
            <a:r>
              <a:rPr lang="en-US" sz="1400" dirty="0"/>
              <a:t>USDA is an equal opportunity provider, employer, and lender.</a:t>
            </a:r>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a:p>
            <a:pPr marL="0" indent="0">
              <a:lnSpc>
                <a:spcPts val="1500"/>
              </a:lnSpc>
              <a:spcBef>
                <a:spcPts val="0"/>
              </a:spcBef>
              <a:buNone/>
            </a:pPr>
            <a:endParaRPr lang="en-US" sz="1400" dirty="0"/>
          </a:p>
        </p:txBody>
      </p:sp>
    </p:spTree>
    <p:extLst>
      <p:ext uri="{BB962C8B-B14F-4D97-AF65-F5344CB8AC3E}">
        <p14:creationId xmlns:p14="http://schemas.microsoft.com/office/powerpoint/2010/main" val="33895850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605</TotalTime>
  <Words>635</Words>
  <Application>Microsoft Macintosh PowerPoint</Application>
  <PresentationFormat>Custom</PresentationFormat>
  <Paragraphs>63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Arial Black</vt:lpstr>
      <vt:lpstr>Calibri</vt:lpstr>
      <vt:lpstr>Office Theme</vt:lpstr>
      <vt:lpstr>ALERT: WILDFIRE DANGER</vt:lpstr>
      <vt:lpstr>Alert: Wildfire Danger (Accessible)</vt:lpstr>
    </vt:vector>
  </TitlesOfParts>
  <Manager/>
  <Company>US Forest Service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Alert Wildfire Danger</dc:title>
  <dc:subject>Campfires</dc:subject>
  <dc:creator>Gwen Hensley</dc:creator>
  <cp:keywords>Campfire, wildfire, restrictions, campfire dead ou</cp:keywords>
  <dc:description>gbhensley@yahoo.com</dc:description>
  <cp:lastModifiedBy>Gwen Hensley</cp:lastModifiedBy>
  <cp:revision>31</cp:revision>
  <dcterms:created xsi:type="dcterms:W3CDTF">2016-06-03T18:32:25Z</dcterms:created>
  <dcterms:modified xsi:type="dcterms:W3CDTF">2020-05-13T12:43:06Z</dcterms:modified>
  <cp:category/>
</cp:coreProperties>
</file>