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4825"/>
    <a:srgbClr val="0D4925"/>
    <a:srgbClr val="F3CE98"/>
    <a:srgbClr val="EE0010"/>
    <a:srgbClr val="CA0C0F"/>
    <a:srgbClr val="221F7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05"/>
    <p:restoredTop sz="93697"/>
  </p:normalViewPr>
  <p:slideViewPr>
    <p:cSldViewPr snapToGrid="0" snapToObjects="1">
      <p:cViewPr varScale="1">
        <p:scale>
          <a:sx n="79" d="100"/>
          <a:sy n="79" d="100"/>
        </p:scale>
        <p:origin x="402" y="114"/>
      </p:cViewPr>
      <p:guideLst>
        <p:guide orient="horz" pos="3168"/>
        <p:guide pos="24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D44D96-D169-294D-AAA7-11A962454187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F77B8-0FA3-914C-BCBA-4A18EC27C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F77B8-0FA3-914C-BCBA-4A18EC27CE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FF56-3D62-B14E-B858-1D123AFAF31A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37FC-2086-0C4D-976E-046F9DF309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605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FF56-3D62-B14E-B858-1D123AFAF31A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37FC-2086-0C4D-976E-046F9DF309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463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FF56-3D62-B14E-B858-1D123AFAF31A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37FC-2086-0C4D-976E-046F9DF309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06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FF56-3D62-B14E-B858-1D123AFAF31A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37FC-2086-0C4D-976E-046F9DF309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8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FF56-3D62-B14E-B858-1D123AFAF31A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37FC-2086-0C4D-976E-046F9DF309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52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FF56-3D62-B14E-B858-1D123AFAF31A}" type="datetimeFigureOut"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37FC-2086-0C4D-976E-046F9DF309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77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FF56-3D62-B14E-B858-1D123AFAF31A}" type="datetimeFigureOut">
              <a:t>11/9/2018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37FC-2086-0C4D-976E-046F9DF309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25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FF56-3D62-B14E-B858-1D123AFAF31A}" type="datetimeFigureOut">
              <a:t>11/9/2018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37FC-2086-0C4D-976E-046F9DF309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1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FF56-3D62-B14E-B858-1D123AFAF31A}" type="datetimeFigureOut">
              <a:t>11/9/2018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37FC-2086-0C4D-976E-046F9DF309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316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FF56-3D62-B14E-B858-1D123AFAF31A}" type="datetimeFigureOut"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37FC-2086-0C4D-976E-046F9DF309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94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FF56-3D62-B14E-B858-1D123AFAF31A}" type="datetimeFigureOut"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C37FC-2086-0C4D-976E-046F9DF309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15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8FF56-3D62-B14E-B858-1D123AFAF31A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C37FC-2086-0C4D-976E-046F9DF309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88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s://www.fs.usda.gov/sanjuan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hyperlink" Target="http://www.fs.usda.gov/goto/sanjuan/firerestrictio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reen rectangle background" descr="USDA logo green rectangle" title="USDA logo green rectangle"/>
          <p:cNvSpPr/>
          <p:nvPr/>
        </p:nvSpPr>
        <p:spPr>
          <a:xfrm>
            <a:off x="452460" y="411582"/>
            <a:ext cx="6858000" cy="502747"/>
          </a:xfrm>
          <a:prstGeom prst="rect">
            <a:avLst/>
          </a:prstGeom>
          <a:solidFill>
            <a:srgbClr val="0D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E0010"/>
              </a:solidFill>
            </a:endParaRPr>
          </a:p>
        </p:txBody>
      </p:sp>
      <p:pic>
        <p:nvPicPr>
          <p:cNvPr id="4" name="usda" descr="USDA Logo" title="USDA 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34" y="448994"/>
            <a:ext cx="588166" cy="403186"/>
          </a:xfrm>
          <a:prstGeom prst="rect">
            <a:avLst/>
          </a:prstGeom>
        </p:spPr>
      </p:pic>
      <p:sp>
        <p:nvSpPr>
          <p:cNvPr id="37" name="usdadept"/>
          <p:cNvSpPr txBox="1">
            <a:spLocks/>
          </p:cNvSpPr>
          <p:nvPr/>
        </p:nvSpPr>
        <p:spPr>
          <a:xfrm>
            <a:off x="1163110" y="681820"/>
            <a:ext cx="2575678" cy="2237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spcBef>
                <a:spcPts val="0"/>
              </a:spcBef>
              <a:buNone/>
              <a:tabLst>
                <a:tab pos="2451100" algn="l"/>
                <a:tab pos="3587750" algn="l"/>
              </a:tabLst>
            </a:pPr>
            <a:r>
              <a:rPr lang="en-US" sz="1200" b="1" dirty="0">
                <a:solidFill>
                  <a:schemeClr val="bg1"/>
                </a:solidFill>
              </a:rPr>
              <a:t>United States Department of Agriculture</a:t>
            </a:r>
          </a:p>
        </p:txBody>
      </p:sp>
      <p:sp>
        <p:nvSpPr>
          <p:cNvPr id="43" name="Wildfire Danger TextBox">
            <a:extLst>
              <a:ext uri="{FF2B5EF4-FFF2-40B4-BE49-F238E27FC236}">
                <a16:creationId xmlns:a16="http://schemas.microsoft.com/office/drawing/2014/main" id="{F7D98859-37EF-6245-A259-F35F619798AA}"/>
              </a:ext>
            </a:extLst>
          </p:cNvPr>
          <p:cNvSpPr txBox="1">
            <a:spLocks/>
          </p:cNvSpPr>
          <p:nvPr/>
        </p:nvSpPr>
        <p:spPr>
          <a:xfrm>
            <a:off x="80275" y="1397040"/>
            <a:ext cx="4003380" cy="5674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800"/>
              </a:lnSpc>
            </a:pPr>
            <a:r>
              <a:rPr lang="en-US" sz="4800" b="1" dirty="0" smtClean="0">
                <a:solidFill>
                  <a:srgbClr val="C00000"/>
                </a:solidFill>
                <a:latin typeface="Arial Black" charset="0"/>
                <a:ea typeface="Arial Black" charset="0"/>
                <a:cs typeface="Arial Black" charset="0"/>
              </a:rPr>
              <a:t>WILDFIRE </a:t>
            </a:r>
            <a:r>
              <a:rPr lang="en-US" sz="4800" b="1" dirty="0">
                <a:solidFill>
                  <a:srgbClr val="C00000"/>
                </a:solidFill>
                <a:latin typeface="Arial Black" charset="0"/>
                <a:ea typeface="Arial Black" charset="0"/>
                <a:cs typeface="Arial Black" charset="0"/>
              </a:rPr>
              <a:t>DANGER!</a:t>
            </a:r>
          </a:p>
        </p:txBody>
      </p:sp>
      <p:sp>
        <p:nvSpPr>
          <p:cNvPr id="12" name="High temp TextBox"/>
          <p:cNvSpPr txBox="1"/>
          <p:nvPr/>
        </p:nvSpPr>
        <p:spPr>
          <a:xfrm>
            <a:off x="4076873" y="1061153"/>
            <a:ext cx="1582964" cy="11541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600" dirty="0"/>
              <a:t>Warm temperatures dry out fuels like leaves, twigs and grasses.</a:t>
            </a:r>
          </a:p>
        </p:txBody>
      </p:sp>
      <p:pic>
        <p:nvPicPr>
          <p:cNvPr id="31" name="High temp Picture" descr="Briught yellow sun and thermometer showing high temperature" title="Warm temperature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639" y="1009744"/>
            <a:ext cx="1435503" cy="1337055"/>
          </a:xfrm>
          <a:prstGeom prst="rect">
            <a:avLst/>
          </a:prstGeom>
        </p:spPr>
      </p:pic>
      <p:pic>
        <p:nvPicPr>
          <p:cNvPr id="32" name="Low Humidity Picture" descr="Bright yellow sun shining on wilting plant on dried-out soil" title="Low Humidity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11" y="2363814"/>
            <a:ext cx="1359406" cy="1266668"/>
          </a:xfrm>
          <a:prstGeom prst="rect">
            <a:avLst/>
          </a:prstGeom>
        </p:spPr>
      </p:pic>
      <p:sp>
        <p:nvSpPr>
          <p:cNvPr id="13" name="Low Humidity TextBox"/>
          <p:cNvSpPr txBox="1"/>
          <p:nvPr/>
        </p:nvSpPr>
        <p:spPr>
          <a:xfrm>
            <a:off x="1897837" y="2509483"/>
            <a:ext cx="144665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00" dirty="0"/>
              <a:t>Low humidity levels and lack of rain will dry out the fuels.</a:t>
            </a:r>
          </a:p>
        </p:txBody>
      </p:sp>
      <p:pic>
        <p:nvPicPr>
          <p:cNvPr id="36" name="Wind Picture" descr="Wind pushing flames toward tree." title="High wind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951" y="2350012"/>
            <a:ext cx="1390958" cy="1296067"/>
          </a:xfrm>
          <a:prstGeom prst="rect">
            <a:avLst/>
          </a:prstGeom>
        </p:spPr>
      </p:pic>
      <p:sp>
        <p:nvSpPr>
          <p:cNvPr id="14" name="Wind TextBox"/>
          <p:cNvSpPr txBox="1"/>
          <p:nvPr/>
        </p:nvSpPr>
        <p:spPr>
          <a:xfrm>
            <a:off x="5135431" y="2577267"/>
            <a:ext cx="211020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00" dirty="0"/>
              <a:t>Wind helps spread  flames faster. Even a small fire can quickly spread.</a:t>
            </a:r>
          </a:p>
        </p:txBody>
      </p:sp>
      <p:sp>
        <p:nvSpPr>
          <p:cNvPr id="18" name="Green Rectangle" descr="Green box background" title="Green box background"/>
          <p:cNvSpPr/>
          <p:nvPr/>
        </p:nvSpPr>
        <p:spPr>
          <a:xfrm>
            <a:off x="425142" y="3794310"/>
            <a:ext cx="6858000" cy="457200"/>
          </a:xfrm>
          <a:prstGeom prst="rect">
            <a:avLst/>
          </a:prstGeom>
          <a:solidFill>
            <a:srgbClr val="0D49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ead Out TextBox"/>
          <p:cNvSpPr txBox="1"/>
          <p:nvPr/>
        </p:nvSpPr>
        <p:spPr>
          <a:xfrm>
            <a:off x="403211" y="3769410"/>
            <a:ext cx="6848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/>
                <a:cs typeface="Arial Black"/>
              </a:rPr>
              <a:t>Make sure your campfire is dead out!</a:t>
            </a:r>
          </a:p>
        </p:txBody>
      </p:sp>
      <p:pic>
        <p:nvPicPr>
          <p:cNvPr id="7" name="Check Picture" descr="Forest visitor looking at an information boasrd" title="Check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4326761"/>
            <a:ext cx="1291325" cy="1645317"/>
          </a:xfrm>
          <a:prstGeom prst="rect">
            <a:avLst/>
          </a:prstGeom>
        </p:spPr>
      </p:pic>
      <p:sp>
        <p:nvSpPr>
          <p:cNvPr id="20" name="Check TextBox"/>
          <p:cNvSpPr txBox="1"/>
          <p:nvPr/>
        </p:nvSpPr>
        <p:spPr>
          <a:xfrm>
            <a:off x="415024" y="6129344"/>
            <a:ext cx="1413776" cy="71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00" dirty="0"/>
              <a:t>Check offices, bulletin boards, and websites for current fire restrictions.</a:t>
            </a:r>
          </a:p>
        </p:txBody>
      </p:sp>
      <p:pic>
        <p:nvPicPr>
          <p:cNvPr id="8" name="Drown Picture" descr="Bucket pouring water on a campfire" title="Drow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923" y="4326761"/>
            <a:ext cx="1283845" cy="1652795"/>
          </a:xfrm>
          <a:prstGeom prst="rect">
            <a:avLst/>
          </a:prstGeom>
        </p:spPr>
      </p:pic>
      <p:sp>
        <p:nvSpPr>
          <p:cNvPr id="21" name="Drown TextBox"/>
          <p:cNvSpPr txBox="1"/>
          <p:nvPr/>
        </p:nvSpPr>
        <p:spPr>
          <a:xfrm>
            <a:off x="2264923" y="6126563"/>
            <a:ext cx="1283845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00" dirty="0"/>
              <a:t>Drown the campfire ashes with lots of water. </a:t>
            </a:r>
          </a:p>
        </p:txBody>
      </p:sp>
      <p:pic>
        <p:nvPicPr>
          <p:cNvPr id="9" name="Stir Picture" descr="Shovel stirring drowned campfire" title="Stir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355" y="4335397"/>
            <a:ext cx="1283846" cy="1635345"/>
          </a:xfrm>
          <a:prstGeom prst="rect">
            <a:avLst/>
          </a:prstGeom>
        </p:spPr>
      </p:pic>
      <p:sp>
        <p:nvSpPr>
          <p:cNvPr id="22" name="Stir TextBox"/>
          <p:cNvSpPr txBox="1"/>
          <p:nvPr/>
        </p:nvSpPr>
        <p:spPr>
          <a:xfrm>
            <a:off x="4263268" y="6126562"/>
            <a:ext cx="1342590" cy="538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00" dirty="0"/>
              <a:t>Stir the remains, add more water and stir again.</a:t>
            </a:r>
          </a:p>
        </p:txBody>
      </p:sp>
      <p:pic>
        <p:nvPicPr>
          <p:cNvPr id="10" name="Feel Picture" descr="Hand above logs in campfire checking for heat" title="Feel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614" y="4356133"/>
            <a:ext cx="1283846" cy="1635345"/>
          </a:xfrm>
          <a:prstGeom prst="rect">
            <a:avLst/>
          </a:prstGeom>
        </p:spPr>
      </p:pic>
      <p:sp>
        <p:nvSpPr>
          <p:cNvPr id="23" name="Feel TextBox"/>
          <p:cNvSpPr txBox="1"/>
          <p:nvPr/>
        </p:nvSpPr>
        <p:spPr>
          <a:xfrm>
            <a:off x="6025859" y="6134671"/>
            <a:ext cx="1284601" cy="71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00" dirty="0"/>
              <a:t>Feel  with your hand. If it’s too hot to touch, it’s too hot to leave.</a:t>
            </a:r>
          </a:p>
        </p:txBody>
      </p:sp>
      <p:sp>
        <p:nvSpPr>
          <p:cNvPr id="19" name="Blue Rectangle" descr="Blue Background" title="Blue background"/>
          <p:cNvSpPr/>
          <p:nvPr/>
        </p:nvSpPr>
        <p:spPr>
          <a:xfrm>
            <a:off x="425142" y="6932029"/>
            <a:ext cx="3353938" cy="457200"/>
          </a:xfrm>
          <a:prstGeom prst="rect">
            <a:avLst/>
          </a:prstGeom>
          <a:solidFill>
            <a:srgbClr val="221F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ampfire alt TextBox"/>
          <p:cNvSpPr txBox="1"/>
          <p:nvPr/>
        </p:nvSpPr>
        <p:spPr>
          <a:xfrm>
            <a:off x="425142" y="6975963"/>
            <a:ext cx="3313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</a:rPr>
              <a:t>Campfire Alternatives</a:t>
            </a:r>
            <a:r>
              <a:rPr lang="is-IS" dirty="0">
                <a:solidFill>
                  <a:schemeClr val="bg1"/>
                </a:solidFill>
                <a:latin typeface="Arial Black"/>
                <a:cs typeface="Arial Black"/>
              </a:rPr>
              <a:t>…</a:t>
            </a:r>
            <a:endParaRPr lang="en-US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38" name="Alternatives TextBox"/>
          <p:cNvSpPr txBox="1"/>
          <p:nvPr/>
        </p:nvSpPr>
        <p:spPr>
          <a:xfrm>
            <a:off x="425142" y="7484758"/>
            <a:ext cx="343102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Consider alternatives to campfires, such as pressurized gas stoves and lanterns.</a:t>
            </a:r>
            <a:endParaRPr lang="en-US" sz="1100" b="1" dirty="0"/>
          </a:p>
        </p:txBody>
      </p:sp>
      <p:pic>
        <p:nvPicPr>
          <p:cNvPr id="11" name="Gas Alternatives Picture" descr="Gas lantern, gas stove, backpacker stove" title="Campfire alternative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65" y="7871940"/>
            <a:ext cx="3345089" cy="1219324"/>
          </a:xfrm>
          <a:prstGeom prst="rect">
            <a:avLst/>
          </a:prstGeom>
        </p:spPr>
      </p:pic>
      <p:sp>
        <p:nvSpPr>
          <p:cNvPr id="40" name="Green Rectangle right" descr="Blue Background" title="Blue background"/>
          <p:cNvSpPr/>
          <p:nvPr/>
        </p:nvSpPr>
        <p:spPr>
          <a:xfrm>
            <a:off x="3964267" y="6932029"/>
            <a:ext cx="3281368" cy="457200"/>
          </a:xfrm>
          <a:prstGeom prst="rect">
            <a:avLst/>
          </a:prstGeom>
          <a:solidFill>
            <a:srgbClr val="0D49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More info TextBox"/>
          <p:cNvSpPr txBox="1"/>
          <p:nvPr/>
        </p:nvSpPr>
        <p:spPr>
          <a:xfrm>
            <a:off x="3886200" y="6975963"/>
            <a:ext cx="3313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</a:rPr>
              <a:t>For More Information</a:t>
            </a:r>
          </a:p>
        </p:txBody>
      </p:sp>
      <p:pic>
        <p:nvPicPr>
          <p:cNvPr id="28" name="Forest Service Insignia Picture" descr="U.S. Department of Agriculture Forest Service logo which is yellow and green with a tree in between the letters U and S.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34" y="7600796"/>
            <a:ext cx="1031793" cy="109869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053493" y="7642006"/>
            <a:ext cx="2192142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San Juan National Forest</a:t>
            </a:r>
          </a:p>
          <a:p>
            <a:r>
              <a:rPr lang="en-US" sz="1200" dirty="0"/>
              <a:t>15 Burnett Court</a:t>
            </a:r>
            <a:br>
              <a:rPr lang="en-US" sz="1200" dirty="0"/>
            </a:br>
            <a:r>
              <a:rPr lang="en-US" sz="1200" dirty="0"/>
              <a:t>Durango, CO 81301</a:t>
            </a:r>
            <a:br>
              <a:rPr lang="en-US" sz="1200" dirty="0"/>
            </a:br>
            <a:r>
              <a:rPr lang="en-US" sz="1200" dirty="0"/>
              <a:t>(970) 247-4874</a:t>
            </a:r>
            <a:endParaRPr lang="en-US" sz="1200" b="1" dirty="0"/>
          </a:p>
          <a:p>
            <a:r>
              <a:rPr lang="en-US" sz="1200" u="sng" dirty="0">
                <a:hlinkClick r:id="rId13"/>
              </a:rPr>
              <a:t>https://www.fs.usda.gov/sanjuan</a:t>
            </a:r>
            <a:endParaRPr lang="en-US" sz="1000" dirty="0"/>
          </a:p>
        </p:txBody>
      </p:sp>
      <p:sp>
        <p:nvSpPr>
          <p:cNvPr id="39" name="EEO TextBox"/>
          <p:cNvSpPr txBox="1">
            <a:spLocks/>
          </p:cNvSpPr>
          <p:nvPr/>
        </p:nvSpPr>
        <p:spPr>
          <a:xfrm>
            <a:off x="3997659" y="8689659"/>
            <a:ext cx="3202187" cy="4142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spcBef>
                <a:spcPts val="0"/>
              </a:spcBef>
              <a:buNone/>
              <a:tabLst>
                <a:tab pos="2451100" algn="l"/>
                <a:tab pos="3587750" algn="l"/>
              </a:tabLst>
            </a:pPr>
            <a:r>
              <a:rPr lang="en-US" sz="800" dirty="0"/>
              <a:t>USDA is an equal opportunity provider, employer, and lender.</a:t>
            </a:r>
          </a:p>
          <a:p>
            <a:pPr marL="0" indent="0" algn="ctr">
              <a:lnSpc>
                <a:spcPts val="1400"/>
              </a:lnSpc>
              <a:spcBef>
                <a:spcPts val="0"/>
              </a:spcBef>
              <a:buNone/>
              <a:tabLst>
                <a:tab pos="2451100" algn="l"/>
                <a:tab pos="3587750" algn="l"/>
              </a:tabLst>
            </a:pPr>
            <a:r>
              <a:rPr lang="en-US" sz="800" dirty="0" err="1"/>
              <a:t>SJNFcampfirealertB.pptx</a:t>
            </a:r>
            <a:endParaRPr lang="en-US" sz="800" dirty="0"/>
          </a:p>
          <a:p>
            <a:pPr marL="0" indent="0" algn="ctr">
              <a:lnSpc>
                <a:spcPts val="1400"/>
              </a:lnSpc>
              <a:spcBef>
                <a:spcPts val="300"/>
              </a:spcBef>
              <a:buNone/>
              <a:tabLst>
                <a:tab pos="2451100" algn="l"/>
                <a:tab pos="3587750" algn="l"/>
              </a:tabLst>
            </a:pPr>
            <a:endParaRPr lang="en-US" sz="800" dirty="0"/>
          </a:p>
        </p:txBody>
      </p:sp>
      <p:sp>
        <p:nvSpPr>
          <p:cNvPr id="35" name="Red Rectangle" descr="Green box background" title="Green box background"/>
          <p:cNvSpPr/>
          <p:nvPr/>
        </p:nvSpPr>
        <p:spPr>
          <a:xfrm>
            <a:off x="393699" y="9124360"/>
            <a:ext cx="6858000" cy="4572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www.fs.usda.gov/goto/sanjuan/firerestrictionsurl"/>
          <p:cNvSpPr txBox="1"/>
          <p:nvPr/>
        </p:nvSpPr>
        <p:spPr>
          <a:xfrm>
            <a:off x="219080" y="9171832"/>
            <a:ext cx="6848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Visit </a:t>
            </a:r>
            <a:r>
              <a:rPr lang="en-US" sz="2000" b="1" dirty="0">
                <a:solidFill>
                  <a:schemeClr val="bg1"/>
                </a:solidFill>
                <a:hlinkClick r:id="rId14"/>
              </a:rPr>
              <a:t>www.fs.usda.gov/goto/sanjuan/firerestrictions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ctrTitle"/>
          </p:nvPr>
        </p:nvSpPr>
        <p:spPr>
          <a:xfrm>
            <a:off x="3339363" y="6621827"/>
            <a:ext cx="2375887" cy="2386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Wildfire Danger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71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150</Words>
  <Application>Microsoft Office PowerPoint</Application>
  <PresentationFormat>Custom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Office Theme</vt:lpstr>
      <vt:lpstr>Wildfire Danger</vt:lpstr>
    </vt:vector>
  </TitlesOfParts>
  <Manager/>
  <Company>US Forest Service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Alert Wildfire Danger</dc:title>
  <dc:subject>Campfires</dc:subject>
  <dc:creator>Gwen Hensley</dc:creator>
  <cp:keywords>Campfire, wildfire, restrictions, campfire dead ou</cp:keywords>
  <dc:description>gbhensley@yahoo.com</dc:description>
  <cp:lastModifiedBy>dmshaffer</cp:lastModifiedBy>
  <cp:revision>47</cp:revision>
  <dcterms:created xsi:type="dcterms:W3CDTF">2016-06-03T18:32:25Z</dcterms:created>
  <dcterms:modified xsi:type="dcterms:W3CDTF">2018-11-09T17:49:57Z</dcterms:modified>
  <cp:category/>
</cp:coreProperties>
</file>