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7" r:id="rId2"/>
    <p:sldId id="258"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31"/>
  </p:normalViewPr>
  <p:slideViewPr>
    <p:cSldViewPr snapToGrid="0" snapToObjects="1">
      <p:cViewPr>
        <p:scale>
          <a:sx n="53" d="100"/>
          <a:sy n="53" d="100"/>
        </p:scale>
        <p:origin x="1712" y="59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C2326D-CD2C-9549-80C4-EDB0B595CC70}" type="datetimeFigureOut">
              <a:t>5/10/20</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B301E5-AC63-C045-A909-3E26A29D3B81}" type="slidenum">
              <a:t>‹#›</a:t>
            </a:fld>
            <a:endParaRPr lang="en-US"/>
          </a:p>
        </p:txBody>
      </p:sp>
    </p:spTree>
    <p:extLst>
      <p:ext uri="{BB962C8B-B14F-4D97-AF65-F5344CB8AC3E}">
        <p14:creationId xmlns:p14="http://schemas.microsoft.com/office/powerpoint/2010/main" val="337207699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a:t>
            </a:r>
            <a:r>
              <a:rPr lang="en-US" baseline="0"/>
              <a:t> sure to change the burn permit and restriction information to match your agency/area policy, but remember to keep it very short and easy to read. </a:t>
            </a:r>
            <a:r>
              <a:rPr lang="en-US"/>
              <a:t>You can also switch</a:t>
            </a:r>
            <a:r>
              <a:rPr lang="en-US" baseline="0"/>
              <a:t> out logos and contact information. Logos are in the art_boards  folder, in the agencylogos.pptx file. Always clear products you make with Public Affairs, Fire, Resource Specialists, Law Enforcement, Forest Supervisor, and cooperating agencies etc. to make sure they are correct. </a:t>
            </a:r>
            <a:endParaRPr lang="en-US"/>
          </a:p>
          <a:p>
            <a:endParaRPr lang="en-US"/>
          </a:p>
          <a:p>
            <a:endParaRPr lang="en-US"/>
          </a:p>
        </p:txBody>
      </p:sp>
      <p:sp>
        <p:nvSpPr>
          <p:cNvPr id="4" name="Slide Number Placeholder 3"/>
          <p:cNvSpPr>
            <a:spLocks noGrp="1"/>
          </p:cNvSpPr>
          <p:nvPr>
            <p:ph type="sldNum" sz="quarter" idx="10"/>
          </p:nvPr>
        </p:nvSpPr>
        <p:spPr/>
        <p:txBody>
          <a:bodyPr/>
          <a:lstStyle/>
          <a:p>
            <a:fld id="{B5B301E5-AC63-C045-A909-3E26A29D3B81}" type="slidenum">
              <a:t>1</a:t>
            </a:fld>
            <a:endParaRPr lang="en-US"/>
          </a:p>
        </p:txBody>
      </p:sp>
    </p:spTree>
    <p:extLst>
      <p:ext uri="{BB962C8B-B14F-4D97-AF65-F5344CB8AC3E}">
        <p14:creationId xmlns:p14="http://schemas.microsoft.com/office/powerpoint/2010/main" val="2393941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E725201-EF29-034B-9B61-36A4A051D4B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1496156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25201-EF29-034B-9B61-36A4A051D4B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1729549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25201-EF29-034B-9B61-36A4A051D4B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4110511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725201-EF29-034B-9B61-36A4A051D4B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3914195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725201-EF29-034B-9B61-36A4A051D4B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547867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725201-EF29-034B-9B61-36A4A051D4B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9014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725201-EF29-034B-9B61-36A4A051D4B4}" type="datetimeFigureOut">
              <a:rPr lang="en-US" smtClean="0"/>
              <a:t>5/10/20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4028753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725201-EF29-034B-9B61-36A4A051D4B4}" type="datetimeFigureOut">
              <a:rPr lang="en-US" smtClean="0"/>
              <a:t>5/10/20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3491627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25201-EF29-034B-9B61-36A4A051D4B4}" type="datetimeFigureOut">
              <a:rPr lang="en-US" smtClean="0"/>
              <a:t>5/10/20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471375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725201-EF29-034B-9B61-36A4A051D4B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11690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E725201-EF29-034B-9B61-36A4A051D4B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42AF38-179E-FB41-9510-279CF6F07460}" type="slidenum">
              <a:rPr lang="en-US" smtClean="0"/>
              <a:t>‹#›</a:t>
            </a:fld>
            <a:endParaRPr lang="en-US"/>
          </a:p>
        </p:txBody>
      </p:sp>
    </p:spTree>
    <p:extLst>
      <p:ext uri="{BB962C8B-B14F-4D97-AF65-F5344CB8AC3E}">
        <p14:creationId xmlns:p14="http://schemas.microsoft.com/office/powerpoint/2010/main" val="579036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4E725201-EF29-034B-9B61-36A4A051D4B4}" type="datetimeFigureOut">
              <a:rPr lang="en-US" smtClean="0"/>
              <a:t>5/10/20</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6942AF38-179E-FB41-9510-279CF6F07460}" type="slidenum">
              <a:rPr lang="en-US" smtClean="0"/>
              <a:t>‹#›</a:t>
            </a:fld>
            <a:endParaRPr lang="en-US"/>
          </a:p>
        </p:txBody>
      </p:sp>
    </p:spTree>
    <p:extLst>
      <p:ext uri="{BB962C8B-B14F-4D97-AF65-F5344CB8AC3E}">
        <p14:creationId xmlns:p14="http://schemas.microsoft.com/office/powerpoint/2010/main" val="23023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a:extLst>
              <a:ext uri="{FF2B5EF4-FFF2-40B4-BE49-F238E27FC236}">
                <a16:creationId xmlns:a16="http://schemas.microsoft.com/office/drawing/2014/main" id="{8F7475C1-A676-5447-BDBF-701083966101}"/>
              </a:ext>
            </a:extLst>
          </p:cNvPr>
          <p:cNvSpPr>
            <a:spLocks noGrp="1"/>
          </p:cNvSpPr>
          <p:nvPr>
            <p:ph type="ctrTitle"/>
          </p:nvPr>
        </p:nvSpPr>
        <p:spPr/>
        <p:txBody>
          <a:bodyPr/>
          <a:lstStyle/>
          <a:p>
            <a:r>
              <a:rPr lang="en-US" dirty="0"/>
              <a:t>Responsible burning tips</a:t>
            </a:r>
          </a:p>
        </p:txBody>
      </p:sp>
      <p:sp>
        <p:nvSpPr>
          <p:cNvPr id="2" name="border rectabgle" descr="Maroon border" title="Decorative element"/>
          <p:cNvSpPr/>
          <p:nvPr/>
        </p:nvSpPr>
        <p:spPr>
          <a:xfrm>
            <a:off x="344161" y="362828"/>
            <a:ext cx="7086600" cy="9374568"/>
          </a:xfrm>
          <a:prstGeom prst="rect">
            <a:avLst/>
          </a:prstGeom>
          <a:noFill/>
          <a:ln w="1143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000FF"/>
                </a:solidFill>
              </a:ln>
              <a:noFill/>
            </a:endParaRPr>
          </a:p>
        </p:txBody>
      </p:sp>
      <p:pic>
        <p:nvPicPr>
          <p:cNvPr id="3" name="Responsible header" descr="&quot;RESPONSIBLE&quot; in condensed, call caps black font. Stacked underneath is &quot;BURNING TIPS&quot; is i all caps, sans serif font with a gradient fill from yellow at top of letters, to orange at center and red at bottom of letters." title="Responsible Burning Tips tex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068" y="727436"/>
            <a:ext cx="6335511" cy="1517851"/>
          </a:xfrm>
          <a:prstGeom prst="rect">
            <a:avLst/>
          </a:prstGeom>
        </p:spPr>
      </p:pic>
      <p:sp>
        <p:nvSpPr>
          <p:cNvPr id="5" name="burn permits"/>
          <p:cNvSpPr txBox="1"/>
          <p:nvPr/>
        </p:nvSpPr>
        <p:spPr>
          <a:xfrm>
            <a:off x="730068" y="2456843"/>
            <a:ext cx="6335511" cy="830997"/>
          </a:xfrm>
          <a:prstGeom prst="rect">
            <a:avLst/>
          </a:prstGeom>
          <a:noFill/>
        </p:spPr>
        <p:txBody>
          <a:bodyPr wrap="square" lIns="0" tIns="0" rIns="0" bIns="0" rtlCol="0">
            <a:spAutoFit/>
          </a:bodyPr>
          <a:lstStyle/>
          <a:p>
            <a:r>
              <a:rPr lang="en-US" dirty="0"/>
              <a:t>Burn permits are free and required for any burning outside city limits statewide. Always check with local agencies for burn restrictions.</a:t>
            </a:r>
          </a:p>
        </p:txBody>
      </p:sp>
      <p:pic>
        <p:nvPicPr>
          <p:cNvPr id="21" name="call" descr="Phone inside blue box" title="Phone graphic"/>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69" y="3505523"/>
            <a:ext cx="1844151" cy="1819656"/>
          </a:xfrm>
          <a:prstGeom prst="rect">
            <a:avLst/>
          </a:prstGeom>
        </p:spPr>
      </p:pic>
      <p:sp>
        <p:nvSpPr>
          <p:cNvPr id="13" name=" call TextBox 12"/>
          <p:cNvSpPr txBox="1"/>
          <p:nvPr/>
        </p:nvSpPr>
        <p:spPr>
          <a:xfrm>
            <a:off x="729084" y="5395252"/>
            <a:ext cx="1769133" cy="553998"/>
          </a:xfrm>
          <a:prstGeom prst="rect">
            <a:avLst/>
          </a:prstGeom>
          <a:noFill/>
        </p:spPr>
        <p:txBody>
          <a:bodyPr wrap="square" lIns="0" tIns="0" bIns="0" rtlCol="0">
            <a:spAutoFit/>
          </a:bodyPr>
          <a:lstStyle/>
          <a:p>
            <a:r>
              <a:rPr lang="en-US" sz="1200" b="1" dirty="0"/>
              <a:t>Call your local fire department for local burning regulations. </a:t>
            </a:r>
          </a:p>
        </p:txBody>
      </p:sp>
      <p:pic>
        <p:nvPicPr>
          <p:cNvPr id="22" name="sun" descr="Thermometer indicating hight heat and yellow sun inside a blue box" title="Hot dry days graphic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2957" y="3492012"/>
            <a:ext cx="1821554" cy="1798555"/>
          </a:xfrm>
          <a:prstGeom prst="rect">
            <a:avLst/>
          </a:prstGeom>
        </p:spPr>
      </p:pic>
      <p:sp>
        <p:nvSpPr>
          <p:cNvPr id="14" name="avoid TextBox 13"/>
          <p:cNvSpPr txBox="1"/>
          <p:nvPr/>
        </p:nvSpPr>
        <p:spPr>
          <a:xfrm>
            <a:off x="2989844" y="5374321"/>
            <a:ext cx="1844398" cy="553998"/>
          </a:xfrm>
          <a:prstGeom prst="rect">
            <a:avLst/>
          </a:prstGeom>
          <a:noFill/>
        </p:spPr>
        <p:txBody>
          <a:bodyPr wrap="square" lIns="0" tIns="0" bIns="0" rtlCol="0">
            <a:spAutoFit/>
          </a:bodyPr>
          <a:lstStyle/>
          <a:p>
            <a:r>
              <a:rPr lang="en-US" sz="1200" b="1" dirty="0"/>
              <a:t>Avoid burning on hot, dry, days, when a fire can easily get out of control.</a:t>
            </a:r>
          </a:p>
        </p:txBody>
      </p:sp>
      <p:pic>
        <p:nvPicPr>
          <p:cNvPr id="9" name="humidity" descr="Hygrometer and moisture drops inside a blue box" title="Humidity graphic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3911" y="3414125"/>
            <a:ext cx="1941576" cy="1914144"/>
          </a:xfrm>
          <a:prstGeom prst="rect">
            <a:avLst/>
          </a:prstGeom>
        </p:spPr>
      </p:pic>
      <p:sp>
        <p:nvSpPr>
          <p:cNvPr id="15" name="burn TextBox 14"/>
          <p:cNvSpPr txBox="1"/>
          <p:nvPr/>
        </p:nvSpPr>
        <p:spPr>
          <a:xfrm>
            <a:off x="5205647" y="5397309"/>
            <a:ext cx="1844398" cy="553998"/>
          </a:xfrm>
          <a:prstGeom prst="rect">
            <a:avLst/>
          </a:prstGeom>
          <a:noFill/>
        </p:spPr>
        <p:txBody>
          <a:bodyPr wrap="square" lIns="0" tIns="0" bIns="0" rtlCol="0">
            <a:spAutoFit/>
          </a:bodyPr>
          <a:lstStyle/>
          <a:p>
            <a:r>
              <a:rPr lang="en-US" sz="1200" b="1" dirty="0"/>
              <a:t>Burn when the humidity is higher and the winds are calmer.</a:t>
            </a:r>
          </a:p>
        </p:txBody>
      </p:sp>
      <p:pic>
        <p:nvPicPr>
          <p:cNvPr id="11" name="rake" descr="Rake being used to clear vegetation from burn pile, with sun, inside a blue box" title="Burn pile graphic"/>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8771" y="6110357"/>
            <a:ext cx="1859280" cy="1831848"/>
          </a:xfrm>
          <a:prstGeom prst="rect">
            <a:avLst/>
          </a:prstGeom>
        </p:spPr>
      </p:pic>
      <p:sp>
        <p:nvSpPr>
          <p:cNvPr id="16" name="clear"/>
          <p:cNvSpPr txBox="1"/>
          <p:nvPr/>
        </p:nvSpPr>
        <p:spPr>
          <a:xfrm>
            <a:off x="672222" y="7996478"/>
            <a:ext cx="1956536" cy="553998"/>
          </a:xfrm>
          <a:prstGeom prst="rect">
            <a:avLst/>
          </a:prstGeom>
          <a:noFill/>
        </p:spPr>
        <p:txBody>
          <a:bodyPr wrap="square" lIns="0" tIns="0" bIns="0" rtlCol="0">
            <a:spAutoFit/>
          </a:bodyPr>
          <a:lstStyle/>
          <a:p>
            <a:r>
              <a:rPr lang="en-US" sz="1200" b="1" dirty="0"/>
              <a:t>Clear vegetation for 10 feet around your burn pile. Keep your burn pile small.</a:t>
            </a:r>
          </a:p>
        </p:txBody>
      </p:sp>
      <p:pic>
        <p:nvPicPr>
          <p:cNvPr id="12" name="shovel" descr="Shovel and water hose inside blue box" title="Water and shovel graphi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32889" y="6075511"/>
            <a:ext cx="1859280" cy="1853184"/>
          </a:xfrm>
          <a:prstGeom prst="rect">
            <a:avLst/>
          </a:prstGeom>
        </p:spPr>
      </p:pic>
      <p:sp>
        <p:nvSpPr>
          <p:cNvPr id="17" name="be prepared"/>
          <p:cNvSpPr txBox="1"/>
          <p:nvPr/>
        </p:nvSpPr>
        <p:spPr>
          <a:xfrm>
            <a:off x="2989844" y="7985563"/>
            <a:ext cx="1844398" cy="553998"/>
          </a:xfrm>
          <a:prstGeom prst="rect">
            <a:avLst/>
          </a:prstGeom>
          <a:noFill/>
        </p:spPr>
        <p:txBody>
          <a:bodyPr wrap="square" lIns="0" tIns="0" bIns="0" rtlCol="0">
            <a:spAutoFit/>
          </a:bodyPr>
          <a:lstStyle/>
          <a:p>
            <a:r>
              <a:rPr lang="en-US" sz="1200" b="1" dirty="0"/>
              <a:t>Be prepared. Have a source of water and a shovel nearby.</a:t>
            </a:r>
          </a:p>
        </p:txBody>
      </p:sp>
      <p:pic>
        <p:nvPicPr>
          <p:cNvPr id="19" name="stay" descr="Man with shovel standing next to burn pile, inside s blue box&#10;" title="Stay with burn pile graphic"/>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90765" y="6089021"/>
            <a:ext cx="1859280" cy="1822704"/>
          </a:xfrm>
          <a:prstGeom prst="rect">
            <a:avLst/>
          </a:prstGeom>
        </p:spPr>
      </p:pic>
      <p:sp>
        <p:nvSpPr>
          <p:cNvPr id="18" name="never"/>
          <p:cNvSpPr txBox="1"/>
          <p:nvPr/>
        </p:nvSpPr>
        <p:spPr>
          <a:xfrm>
            <a:off x="5259683" y="7999073"/>
            <a:ext cx="1844398" cy="553998"/>
          </a:xfrm>
          <a:prstGeom prst="rect">
            <a:avLst/>
          </a:prstGeom>
          <a:noFill/>
        </p:spPr>
        <p:txBody>
          <a:bodyPr wrap="square" lIns="0" tIns="0" bIns="0" rtlCol="0">
            <a:spAutoFit/>
          </a:bodyPr>
          <a:lstStyle/>
          <a:p>
            <a:r>
              <a:rPr lang="en-US" sz="1200" b="1" dirty="0"/>
              <a:t>Never leave your burn pile. Stay until it is completely out.</a:t>
            </a:r>
          </a:p>
        </p:txBody>
      </p:sp>
      <p:sp>
        <p:nvSpPr>
          <p:cNvPr id="4" name="bottom rectangle" descr="Maroon rectangle" title="Decorative element"/>
          <p:cNvSpPr/>
          <p:nvPr/>
        </p:nvSpPr>
        <p:spPr>
          <a:xfrm>
            <a:off x="303837" y="8809925"/>
            <a:ext cx="7086600" cy="927471"/>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logo"/>
          <p:cNvSpPr txBox="1"/>
          <p:nvPr/>
        </p:nvSpPr>
        <p:spPr>
          <a:xfrm>
            <a:off x="416670" y="8998308"/>
            <a:ext cx="1107124" cy="553998"/>
          </a:xfrm>
          <a:prstGeom prst="rect">
            <a:avLst/>
          </a:prstGeom>
          <a:noFill/>
        </p:spPr>
        <p:txBody>
          <a:bodyPr wrap="square" lIns="0" tIns="0" rIns="0" bIns="0" rtlCol="0">
            <a:spAutoFit/>
          </a:bodyPr>
          <a:lstStyle/>
          <a:p>
            <a:pPr algn="ctr"/>
            <a:r>
              <a:rPr lang="en-US" b="1" dirty="0">
                <a:solidFill>
                  <a:schemeClr val="bg1"/>
                </a:solidFill>
                <a:latin typeface="Arial Black" charset="0"/>
                <a:ea typeface="Arial Black" charset="0"/>
                <a:cs typeface="Arial Black" charset="0"/>
              </a:rPr>
              <a:t>Agency</a:t>
            </a:r>
          </a:p>
          <a:p>
            <a:pPr algn="ctr"/>
            <a:r>
              <a:rPr lang="en-US" b="1" dirty="0">
                <a:solidFill>
                  <a:schemeClr val="bg1"/>
                </a:solidFill>
                <a:latin typeface="Arial Black" charset="0"/>
                <a:ea typeface="Arial Black" charset="0"/>
                <a:cs typeface="Arial Black" charset="0"/>
              </a:rPr>
              <a:t>Logo</a:t>
            </a:r>
          </a:p>
        </p:txBody>
      </p:sp>
      <p:sp>
        <p:nvSpPr>
          <p:cNvPr id="26" name="address"/>
          <p:cNvSpPr txBox="1"/>
          <p:nvPr/>
        </p:nvSpPr>
        <p:spPr>
          <a:xfrm>
            <a:off x="1700791" y="8965373"/>
            <a:ext cx="1503658" cy="769441"/>
          </a:xfrm>
          <a:prstGeom prst="rect">
            <a:avLst/>
          </a:prstGeom>
          <a:noFill/>
        </p:spPr>
        <p:txBody>
          <a:bodyPr wrap="square" lIns="0" tIns="0" rIns="0" bIns="0" rtlCol="0">
            <a:spAutoFit/>
          </a:bodyPr>
          <a:lstStyle/>
          <a:p>
            <a:r>
              <a:rPr lang="en-US" sz="1000" b="1" dirty="0">
                <a:solidFill>
                  <a:schemeClr val="bg1"/>
                </a:solidFill>
                <a:latin typeface="Arial" charset="0"/>
                <a:ea typeface="Arial" charset="0"/>
                <a:cs typeface="Arial" charset="0"/>
              </a:rPr>
              <a:t>Agency Name</a:t>
            </a:r>
          </a:p>
          <a:p>
            <a:r>
              <a:rPr lang="en-US" sz="1000" b="1" dirty="0">
                <a:solidFill>
                  <a:schemeClr val="bg1"/>
                </a:solidFill>
                <a:latin typeface="Arial" charset="0"/>
                <a:ea typeface="Arial" charset="0"/>
                <a:cs typeface="Arial" charset="0"/>
              </a:rPr>
              <a:t>Street Address</a:t>
            </a:r>
          </a:p>
          <a:p>
            <a:r>
              <a:rPr lang="en-US" sz="1000" b="1" dirty="0">
                <a:solidFill>
                  <a:schemeClr val="bg1"/>
                </a:solidFill>
                <a:latin typeface="Arial" charset="0"/>
                <a:ea typeface="Arial" charset="0"/>
                <a:cs typeface="Arial" charset="0"/>
              </a:rPr>
              <a:t>City, State, Zip</a:t>
            </a:r>
          </a:p>
          <a:p>
            <a:r>
              <a:rPr lang="en-US" sz="1000" b="1" dirty="0">
                <a:solidFill>
                  <a:schemeClr val="bg1"/>
                </a:solidFill>
                <a:latin typeface="Arial" charset="0"/>
                <a:ea typeface="Arial" charset="0"/>
                <a:cs typeface="Arial" charset="0"/>
              </a:rPr>
              <a:t>Phone Number</a:t>
            </a:r>
          </a:p>
          <a:p>
            <a:r>
              <a:rPr lang="en-US" sz="1000" b="1" dirty="0">
                <a:solidFill>
                  <a:schemeClr val="bg1"/>
                </a:solidFill>
                <a:latin typeface="Arial" charset="0"/>
                <a:ea typeface="Arial" charset="0"/>
                <a:cs typeface="Arial" charset="0"/>
              </a:rPr>
              <a:t>Website Address</a:t>
            </a:r>
          </a:p>
        </p:txBody>
      </p:sp>
    </p:spTree>
    <p:extLst>
      <p:ext uri="{BB962C8B-B14F-4D97-AF65-F5344CB8AC3E}">
        <p14:creationId xmlns:p14="http://schemas.microsoft.com/office/powerpoint/2010/main" val="373520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82265-5C0D-BA4B-8D06-E9D01177199F}"/>
              </a:ext>
            </a:extLst>
          </p:cNvPr>
          <p:cNvSpPr>
            <a:spLocks noGrp="1"/>
          </p:cNvSpPr>
          <p:nvPr>
            <p:ph type="title"/>
          </p:nvPr>
        </p:nvSpPr>
        <p:spPr/>
        <p:txBody>
          <a:bodyPr/>
          <a:lstStyle/>
          <a:p>
            <a:r>
              <a:rPr lang="en-US" dirty="0"/>
              <a:t>Responsible burning tips, accessible</a:t>
            </a:r>
          </a:p>
        </p:txBody>
      </p:sp>
      <p:sp>
        <p:nvSpPr>
          <p:cNvPr id="3" name="Content Placeholder 2">
            <a:extLst>
              <a:ext uri="{FF2B5EF4-FFF2-40B4-BE49-F238E27FC236}">
                <a16:creationId xmlns:a16="http://schemas.microsoft.com/office/drawing/2014/main" id="{0CA2E546-559B-6E4E-9E9F-EB9E4B959AE2}"/>
              </a:ext>
            </a:extLst>
          </p:cNvPr>
          <p:cNvSpPr>
            <a:spLocks noGrp="1"/>
          </p:cNvSpPr>
          <p:nvPr>
            <p:ph idx="1"/>
          </p:nvPr>
        </p:nvSpPr>
        <p:spPr>
          <a:xfrm>
            <a:off x="448420" y="2137099"/>
            <a:ext cx="6935360" cy="7513078"/>
          </a:xfrm>
        </p:spPr>
        <p:txBody>
          <a:bodyPr wrap="square" numCol="1" spcCol="91440">
            <a:noAutofit/>
          </a:bodyPr>
          <a:lstStyle/>
          <a:p>
            <a:pPr marL="0" indent="0">
              <a:buNone/>
            </a:pPr>
            <a:r>
              <a:rPr lang="en-US" sz="1600" dirty="0"/>
              <a:t>Image: Maroon border</a:t>
            </a:r>
          </a:p>
          <a:p>
            <a:pPr marL="0" indent="0">
              <a:buNone/>
            </a:pPr>
            <a:r>
              <a:rPr lang="en-US" sz="1600" dirty="0"/>
              <a:t>"RESPONSIBLE" in condensed, call caps black font. Stacked underneath is "BURNING TIPS" is </a:t>
            </a:r>
            <a:r>
              <a:rPr lang="en-US" sz="1600" dirty="0" err="1"/>
              <a:t>i</a:t>
            </a:r>
            <a:r>
              <a:rPr lang="en-US" sz="1600" dirty="0"/>
              <a:t> all caps, sans serif font with a gradient fill from yellow at top of letters, to orange at center and red at bottom of letters.</a:t>
            </a:r>
          </a:p>
          <a:p>
            <a:pPr marL="0" indent="0">
              <a:buNone/>
            </a:pPr>
            <a:r>
              <a:rPr lang="en-US" sz="1600" dirty="0"/>
              <a:t>Burn permits are free and required for any burning outside city limits statewide. Always check with local agencies for burn restrictions.</a:t>
            </a:r>
          </a:p>
          <a:p>
            <a:pPr marL="0" indent="0">
              <a:buNone/>
            </a:pPr>
            <a:r>
              <a:rPr lang="en-US" sz="1600" dirty="0"/>
              <a:t>Image: Phone inside blue box</a:t>
            </a:r>
          </a:p>
          <a:p>
            <a:pPr marL="0" indent="0">
              <a:buNone/>
            </a:pPr>
            <a:r>
              <a:rPr lang="en-US" sz="1600" dirty="0"/>
              <a:t>Call your local fire department for local burning regulations. </a:t>
            </a:r>
          </a:p>
          <a:p>
            <a:pPr marL="0" indent="0">
              <a:buNone/>
            </a:pPr>
            <a:r>
              <a:rPr lang="en-US" sz="1600" dirty="0"/>
              <a:t>Image: Thermometer indicating </a:t>
            </a:r>
            <a:r>
              <a:rPr lang="en-US" sz="1600" dirty="0" err="1"/>
              <a:t>hight</a:t>
            </a:r>
            <a:r>
              <a:rPr lang="en-US" sz="1600" dirty="0"/>
              <a:t> heat and yellow sun inside a blue box</a:t>
            </a:r>
          </a:p>
          <a:p>
            <a:pPr marL="0" indent="0">
              <a:buNone/>
            </a:pPr>
            <a:r>
              <a:rPr lang="en-US" sz="1600" dirty="0"/>
              <a:t>Avoid burning on hot, dry, days, when a fire can easily get out of control.</a:t>
            </a:r>
          </a:p>
          <a:p>
            <a:pPr marL="0" indent="0">
              <a:buNone/>
            </a:pPr>
            <a:r>
              <a:rPr lang="en-US" sz="1600" dirty="0"/>
              <a:t>Image: Hygrometer and moisture drops inside a blue box</a:t>
            </a:r>
          </a:p>
          <a:p>
            <a:pPr marL="0" indent="0">
              <a:buNone/>
            </a:pPr>
            <a:r>
              <a:rPr lang="en-US" sz="1600" dirty="0"/>
              <a:t>Burn when the humidity is higher and the winds are calmer.</a:t>
            </a:r>
          </a:p>
          <a:p>
            <a:pPr marL="0" indent="0">
              <a:buNone/>
            </a:pPr>
            <a:r>
              <a:rPr lang="en-US" sz="1600" dirty="0"/>
              <a:t>Image: Rake being used to clear vegetation from burn pile, with sun, inside a blue box</a:t>
            </a:r>
          </a:p>
          <a:p>
            <a:pPr marL="0" indent="0">
              <a:buNone/>
            </a:pPr>
            <a:r>
              <a:rPr lang="en-US" sz="1600" dirty="0"/>
              <a:t>Clear vegetation for 10 feet around your burn pile. Keep your burn pile small.</a:t>
            </a:r>
          </a:p>
          <a:p>
            <a:pPr marL="0" indent="0">
              <a:buNone/>
            </a:pPr>
            <a:r>
              <a:rPr lang="en-US" sz="1600" dirty="0"/>
              <a:t>Image: Shovel and water hose inside blue box</a:t>
            </a:r>
          </a:p>
          <a:p>
            <a:pPr marL="0" indent="0">
              <a:buNone/>
            </a:pPr>
            <a:r>
              <a:rPr lang="en-US" sz="1600" dirty="0"/>
              <a:t>Be prepared. Have a source of water and a shovel nearby.</a:t>
            </a:r>
          </a:p>
          <a:p>
            <a:pPr marL="0" indent="0">
              <a:buNone/>
            </a:pPr>
            <a:r>
              <a:rPr lang="en-US" sz="1600" dirty="0"/>
              <a:t>Image: Man with shovel standing next to burn pile, inside s blue box</a:t>
            </a:r>
          </a:p>
          <a:p>
            <a:pPr marL="0" indent="0">
              <a:buNone/>
            </a:pPr>
            <a:r>
              <a:rPr lang="en-US" sz="1600" dirty="0"/>
              <a:t>Never leave your burn pile. Stay until it is completely out.</a:t>
            </a:r>
          </a:p>
          <a:p>
            <a:pPr marL="0" indent="0">
              <a:buNone/>
            </a:pPr>
            <a:r>
              <a:rPr lang="en-US" sz="1600" dirty="0"/>
              <a:t>Image: Maroon rectangle</a:t>
            </a:r>
          </a:p>
          <a:p>
            <a:pPr marL="0" indent="0">
              <a:buNone/>
            </a:pPr>
            <a:r>
              <a:rPr lang="en-US" sz="1600" dirty="0"/>
              <a:t>Agency Logo</a:t>
            </a:r>
          </a:p>
          <a:p>
            <a:pPr marL="0" indent="0">
              <a:buNone/>
            </a:pPr>
            <a:r>
              <a:rPr lang="en-US" sz="1600" dirty="0"/>
              <a:t>Agency Name</a:t>
            </a:r>
          </a:p>
          <a:p>
            <a:pPr marL="0" indent="0">
              <a:buNone/>
            </a:pPr>
            <a:r>
              <a:rPr lang="en-US" sz="1600" dirty="0"/>
              <a:t>Street Address</a:t>
            </a:r>
          </a:p>
          <a:p>
            <a:pPr marL="0" indent="0">
              <a:buNone/>
            </a:pPr>
            <a:r>
              <a:rPr lang="en-US" sz="1600" dirty="0"/>
              <a:t>City, State, Zip</a:t>
            </a:r>
          </a:p>
          <a:p>
            <a:pPr marL="0" indent="0">
              <a:buNone/>
            </a:pPr>
            <a:r>
              <a:rPr lang="en-US" sz="1600" dirty="0"/>
              <a:t>Phone Number</a:t>
            </a:r>
          </a:p>
          <a:p>
            <a:pPr marL="0" indent="0">
              <a:buNone/>
            </a:pPr>
            <a:r>
              <a:rPr lang="en-US" sz="1600" dirty="0"/>
              <a:t>Website Address</a:t>
            </a:r>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p:txBody>
      </p:sp>
      <p:sp>
        <p:nvSpPr>
          <p:cNvPr id="4" name="border rectabgle" descr="Maroon border" title="Decorative element">
            <a:extLst>
              <a:ext uri="{FF2B5EF4-FFF2-40B4-BE49-F238E27FC236}">
                <a16:creationId xmlns:a16="http://schemas.microsoft.com/office/drawing/2014/main" id="{A943CF50-3384-D94D-B52D-31AE82A7BEFF}"/>
              </a:ext>
            </a:extLst>
          </p:cNvPr>
          <p:cNvSpPr/>
          <p:nvPr/>
        </p:nvSpPr>
        <p:spPr>
          <a:xfrm>
            <a:off x="-7379601" y="402802"/>
            <a:ext cx="7086600" cy="9374568"/>
          </a:xfrm>
          <a:prstGeom prst="rect">
            <a:avLst/>
          </a:prstGeom>
          <a:noFill/>
          <a:ln w="1143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000FF"/>
                </a:solidFill>
              </a:ln>
              <a:noFill/>
            </a:endParaRPr>
          </a:p>
        </p:txBody>
      </p:sp>
      <p:pic>
        <p:nvPicPr>
          <p:cNvPr id="5" name="Responsible header" descr="&quot;RESPONSIBLE&quot; in condensed, call caps black font. Stacked underneath is &quot;BURNING TIPS&quot; is i all caps, sans serif font with a gradient fill from yellow at top of letters, to orange at center and red at bottom of letters." title="Responsible Burning Tips text">
            <a:extLst>
              <a:ext uri="{FF2B5EF4-FFF2-40B4-BE49-F238E27FC236}">
                <a16:creationId xmlns:a16="http://schemas.microsoft.com/office/drawing/2014/main" id="{2DCC8DCF-7C4D-0C46-9872-745D4B072C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3694" y="767410"/>
            <a:ext cx="6335511" cy="1517851"/>
          </a:xfrm>
          <a:prstGeom prst="rect">
            <a:avLst/>
          </a:prstGeom>
        </p:spPr>
      </p:pic>
      <p:sp>
        <p:nvSpPr>
          <p:cNvPr id="6" name="burn permits">
            <a:extLst>
              <a:ext uri="{FF2B5EF4-FFF2-40B4-BE49-F238E27FC236}">
                <a16:creationId xmlns:a16="http://schemas.microsoft.com/office/drawing/2014/main" id="{02A67288-914B-8B44-8CB6-B68618169347}"/>
              </a:ext>
            </a:extLst>
          </p:cNvPr>
          <p:cNvSpPr txBox="1"/>
          <p:nvPr/>
        </p:nvSpPr>
        <p:spPr>
          <a:xfrm>
            <a:off x="-6993694" y="2496817"/>
            <a:ext cx="6335511" cy="830997"/>
          </a:xfrm>
          <a:prstGeom prst="rect">
            <a:avLst/>
          </a:prstGeom>
          <a:noFill/>
        </p:spPr>
        <p:txBody>
          <a:bodyPr wrap="square" lIns="0" tIns="0" rIns="0" bIns="0" rtlCol="0">
            <a:spAutoFit/>
          </a:bodyPr>
          <a:lstStyle/>
          <a:p>
            <a:r>
              <a:rPr lang="en-US" dirty="0"/>
              <a:t>Burn permits are free and required for any burning outside city limits statewide. Always check with local agencies for burn restrictions.</a:t>
            </a:r>
          </a:p>
        </p:txBody>
      </p:sp>
      <p:pic>
        <p:nvPicPr>
          <p:cNvPr id="7" name="call" descr="Phone inside blue box" title="Phone graphic">
            <a:extLst>
              <a:ext uri="{FF2B5EF4-FFF2-40B4-BE49-F238E27FC236}">
                <a16:creationId xmlns:a16="http://schemas.microsoft.com/office/drawing/2014/main" id="{61CE070F-293E-0F42-8833-B058FACB3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5293" y="3545497"/>
            <a:ext cx="1844151" cy="1819656"/>
          </a:xfrm>
          <a:prstGeom prst="rect">
            <a:avLst/>
          </a:prstGeom>
        </p:spPr>
      </p:pic>
      <p:sp>
        <p:nvSpPr>
          <p:cNvPr id="8" name=" call TextBox 12">
            <a:extLst>
              <a:ext uri="{FF2B5EF4-FFF2-40B4-BE49-F238E27FC236}">
                <a16:creationId xmlns:a16="http://schemas.microsoft.com/office/drawing/2014/main" id="{4D9BADC8-889C-C742-B22B-0C80745D6E09}"/>
              </a:ext>
            </a:extLst>
          </p:cNvPr>
          <p:cNvSpPr txBox="1"/>
          <p:nvPr/>
        </p:nvSpPr>
        <p:spPr>
          <a:xfrm>
            <a:off x="-6994678" y="5435226"/>
            <a:ext cx="1769133" cy="553998"/>
          </a:xfrm>
          <a:prstGeom prst="rect">
            <a:avLst/>
          </a:prstGeom>
          <a:noFill/>
        </p:spPr>
        <p:txBody>
          <a:bodyPr wrap="square" lIns="0" tIns="0" bIns="0" rtlCol="0">
            <a:spAutoFit/>
          </a:bodyPr>
          <a:lstStyle/>
          <a:p>
            <a:r>
              <a:rPr lang="en-US" sz="1200" b="1" dirty="0"/>
              <a:t>Call your local fire department for local burning regulations. </a:t>
            </a:r>
          </a:p>
        </p:txBody>
      </p:sp>
      <p:pic>
        <p:nvPicPr>
          <p:cNvPr id="9" name="sun" descr="Thermometer indicating hight heat and yellow sun inside a blue box" title="Hot dry days graphics">
            <a:extLst>
              <a:ext uri="{FF2B5EF4-FFF2-40B4-BE49-F238E27FC236}">
                <a16:creationId xmlns:a16="http://schemas.microsoft.com/office/drawing/2014/main" id="{376D1C4A-938A-4C45-ACB8-990208DF50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0805" y="3531986"/>
            <a:ext cx="1821554" cy="1798555"/>
          </a:xfrm>
          <a:prstGeom prst="rect">
            <a:avLst/>
          </a:prstGeom>
        </p:spPr>
      </p:pic>
      <p:sp>
        <p:nvSpPr>
          <p:cNvPr id="10" name="avoid TextBox 13">
            <a:extLst>
              <a:ext uri="{FF2B5EF4-FFF2-40B4-BE49-F238E27FC236}">
                <a16:creationId xmlns:a16="http://schemas.microsoft.com/office/drawing/2014/main" id="{560B7296-E704-1B4C-A039-B53494FBB3A6}"/>
              </a:ext>
            </a:extLst>
          </p:cNvPr>
          <p:cNvSpPr txBox="1"/>
          <p:nvPr/>
        </p:nvSpPr>
        <p:spPr>
          <a:xfrm>
            <a:off x="-4733918" y="5414295"/>
            <a:ext cx="1844398" cy="553998"/>
          </a:xfrm>
          <a:prstGeom prst="rect">
            <a:avLst/>
          </a:prstGeom>
          <a:noFill/>
        </p:spPr>
        <p:txBody>
          <a:bodyPr wrap="square" lIns="0" tIns="0" bIns="0" rtlCol="0">
            <a:spAutoFit/>
          </a:bodyPr>
          <a:lstStyle/>
          <a:p>
            <a:r>
              <a:rPr lang="en-US" sz="1200" b="1" dirty="0"/>
              <a:t>Avoid burning on hot, dry, days, when a fire can easily get out of control.</a:t>
            </a:r>
          </a:p>
        </p:txBody>
      </p:sp>
      <p:pic>
        <p:nvPicPr>
          <p:cNvPr id="11" name="humidity" descr="Hygrometer and moisture drops inside a blue box" title="Humidity graphics">
            <a:extLst>
              <a:ext uri="{FF2B5EF4-FFF2-40B4-BE49-F238E27FC236}">
                <a16:creationId xmlns:a16="http://schemas.microsoft.com/office/drawing/2014/main" id="{A7CA4939-0218-214E-9443-706C8F00B9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9851" y="3454099"/>
            <a:ext cx="1941576" cy="1914144"/>
          </a:xfrm>
          <a:prstGeom prst="rect">
            <a:avLst/>
          </a:prstGeom>
        </p:spPr>
      </p:pic>
      <p:sp>
        <p:nvSpPr>
          <p:cNvPr id="12" name="burn TextBox 14">
            <a:extLst>
              <a:ext uri="{FF2B5EF4-FFF2-40B4-BE49-F238E27FC236}">
                <a16:creationId xmlns:a16="http://schemas.microsoft.com/office/drawing/2014/main" id="{5D12E01B-FD78-9A45-A451-970BD8E621EA}"/>
              </a:ext>
            </a:extLst>
          </p:cNvPr>
          <p:cNvSpPr txBox="1"/>
          <p:nvPr/>
        </p:nvSpPr>
        <p:spPr>
          <a:xfrm>
            <a:off x="-2518115" y="5437283"/>
            <a:ext cx="1844398" cy="553998"/>
          </a:xfrm>
          <a:prstGeom prst="rect">
            <a:avLst/>
          </a:prstGeom>
          <a:noFill/>
        </p:spPr>
        <p:txBody>
          <a:bodyPr wrap="square" lIns="0" tIns="0" bIns="0" rtlCol="0">
            <a:spAutoFit/>
          </a:bodyPr>
          <a:lstStyle/>
          <a:p>
            <a:r>
              <a:rPr lang="en-US" sz="1200" b="1" dirty="0"/>
              <a:t>Burn when the humidity is higher and the winds are calmer.</a:t>
            </a:r>
          </a:p>
        </p:txBody>
      </p:sp>
      <p:pic>
        <p:nvPicPr>
          <p:cNvPr id="13" name="rake" descr="Rake being used to clear vegetation from burn pile, with sun, inside a blue box" title="Burn pile graphic">
            <a:extLst>
              <a:ext uri="{FF2B5EF4-FFF2-40B4-BE49-F238E27FC236}">
                <a16:creationId xmlns:a16="http://schemas.microsoft.com/office/drawing/2014/main" id="{49199A50-3DBD-EF49-9CE3-4EFBE1FFB9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74991" y="6150331"/>
            <a:ext cx="1859280" cy="1831848"/>
          </a:xfrm>
          <a:prstGeom prst="rect">
            <a:avLst/>
          </a:prstGeom>
        </p:spPr>
      </p:pic>
      <p:sp>
        <p:nvSpPr>
          <p:cNvPr id="14" name="clear">
            <a:extLst>
              <a:ext uri="{FF2B5EF4-FFF2-40B4-BE49-F238E27FC236}">
                <a16:creationId xmlns:a16="http://schemas.microsoft.com/office/drawing/2014/main" id="{C542F6CF-7AE1-6E44-AB75-13FD9591001B}"/>
              </a:ext>
            </a:extLst>
          </p:cNvPr>
          <p:cNvSpPr txBox="1"/>
          <p:nvPr/>
        </p:nvSpPr>
        <p:spPr>
          <a:xfrm>
            <a:off x="-7051540" y="8036452"/>
            <a:ext cx="1956536" cy="553998"/>
          </a:xfrm>
          <a:prstGeom prst="rect">
            <a:avLst/>
          </a:prstGeom>
          <a:noFill/>
        </p:spPr>
        <p:txBody>
          <a:bodyPr wrap="square" lIns="0" tIns="0" bIns="0" rtlCol="0">
            <a:spAutoFit/>
          </a:bodyPr>
          <a:lstStyle/>
          <a:p>
            <a:r>
              <a:rPr lang="en-US" sz="1200" b="1" dirty="0"/>
              <a:t>Clear vegetation for 10 feet around your burn pile. Keep your burn pile small.</a:t>
            </a:r>
          </a:p>
        </p:txBody>
      </p:sp>
      <p:pic>
        <p:nvPicPr>
          <p:cNvPr id="15" name="shovel" descr="Shovel and water hose inside blue box" title="Water and shovel graphic">
            <a:extLst>
              <a:ext uri="{FF2B5EF4-FFF2-40B4-BE49-F238E27FC236}">
                <a16:creationId xmlns:a16="http://schemas.microsoft.com/office/drawing/2014/main" id="{E93C97E6-4601-EE44-8BA5-6933944B9C3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90873" y="6115485"/>
            <a:ext cx="1859280" cy="1853184"/>
          </a:xfrm>
          <a:prstGeom prst="rect">
            <a:avLst/>
          </a:prstGeom>
        </p:spPr>
      </p:pic>
      <p:sp>
        <p:nvSpPr>
          <p:cNvPr id="16" name="be prepared">
            <a:extLst>
              <a:ext uri="{FF2B5EF4-FFF2-40B4-BE49-F238E27FC236}">
                <a16:creationId xmlns:a16="http://schemas.microsoft.com/office/drawing/2014/main" id="{9E3BFC0A-9532-2543-8DCD-7B6B54483966}"/>
              </a:ext>
            </a:extLst>
          </p:cNvPr>
          <p:cNvSpPr txBox="1"/>
          <p:nvPr/>
        </p:nvSpPr>
        <p:spPr>
          <a:xfrm>
            <a:off x="-4733918" y="8025537"/>
            <a:ext cx="1844398" cy="553998"/>
          </a:xfrm>
          <a:prstGeom prst="rect">
            <a:avLst/>
          </a:prstGeom>
          <a:noFill/>
        </p:spPr>
        <p:txBody>
          <a:bodyPr wrap="square" lIns="0" tIns="0" bIns="0" rtlCol="0">
            <a:spAutoFit/>
          </a:bodyPr>
          <a:lstStyle/>
          <a:p>
            <a:r>
              <a:rPr lang="en-US" sz="1200" b="1" dirty="0"/>
              <a:t>Be prepared. Have a source of water and a shovel nearby.</a:t>
            </a:r>
          </a:p>
        </p:txBody>
      </p:sp>
      <p:pic>
        <p:nvPicPr>
          <p:cNvPr id="17" name="stay" descr="Man with shovel standing next to burn pile, inside s blue box&#10;" title="Stay with burn pile graphic">
            <a:extLst>
              <a:ext uri="{FF2B5EF4-FFF2-40B4-BE49-F238E27FC236}">
                <a16:creationId xmlns:a16="http://schemas.microsoft.com/office/drawing/2014/main" id="{46B3F9D8-3F31-9348-8D4E-B9A978A31B7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32997" y="6128995"/>
            <a:ext cx="1859280" cy="1822704"/>
          </a:xfrm>
          <a:prstGeom prst="rect">
            <a:avLst/>
          </a:prstGeom>
        </p:spPr>
      </p:pic>
      <p:sp>
        <p:nvSpPr>
          <p:cNvPr id="18" name="never">
            <a:extLst>
              <a:ext uri="{FF2B5EF4-FFF2-40B4-BE49-F238E27FC236}">
                <a16:creationId xmlns:a16="http://schemas.microsoft.com/office/drawing/2014/main" id="{A831F6B3-E41E-504A-87F4-E471581447FF}"/>
              </a:ext>
            </a:extLst>
          </p:cNvPr>
          <p:cNvSpPr txBox="1"/>
          <p:nvPr/>
        </p:nvSpPr>
        <p:spPr>
          <a:xfrm>
            <a:off x="-2464079" y="8039047"/>
            <a:ext cx="1844398" cy="553998"/>
          </a:xfrm>
          <a:prstGeom prst="rect">
            <a:avLst/>
          </a:prstGeom>
          <a:noFill/>
        </p:spPr>
        <p:txBody>
          <a:bodyPr wrap="square" lIns="0" tIns="0" bIns="0" rtlCol="0">
            <a:spAutoFit/>
          </a:bodyPr>
          <a:lstStyle/>
          <a:p>
            <a:r>
              <a:rPr lang="en-US" sz="1200" b="1" dirty="0"/>
              <a:t>Never leave your burn pile. Stay until it is completely out.</a:t>
            </a:r>
          </a:p>
        </p:txBody>
      </p:sp>
      <p:sp>
        <p:nvSpPr>
          <p:cNvPr id="19" name="bottom rectangle" descr="Maroon rectangle" title="Decorative element">
            <a:extLst>
              <a:ext uri="{FF2B5EF4-FFF2-40B4-BE49-F238E27FC236}">
                <a16:creationId xmlns:a16="http://schemas.microsoft.com/office/drawing/2014/main" id="{CF7C975F-8048-1D44-A8C7-46587DBBD87F}"/>
              </a:ext>
            </a:extLst>
          </p:cNvPr>
          <p:cNvSpPr/>
          <p:nvPr/>
        </p:nvSpPr>
        <p:spPr>
          <a:xfrm>
            <a:off x="-7419925" y="8849899"/>
            <a:ext cx="7086600" cy="927471"/>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ogo">
            <a:extLst>
              <a:ext uri="{FF2B5EF4-FFF2-40B4-BE49-F238E27FC236}">
                <a16:creationId xmlns:a16="http://schemas.microsoft.com/office/drawing/2014/main" id="{E047CDEF-3118-4D48-9615-7486527D4117}"/>
              </a:ext>
            </a:extLst>
          </p:cNvPr>
          <p:cNvSpPr txBox="1"/>
          <p:nvPr/>
        </p:nvSpPr>
        <p:spPr>
          <a:xfrm>
            <a:off x="-7307092" y="9038282"/>
            <a:ext cx="1107124" cy="553998"/>
          </a:xfrm>
          <a:prstGeom prst="rect">
            <a:avLst/>
          </a:prstGeom>
          <a:noFill/>
        </p:spPr>
        <p:txBody>
          <a:bodyPr wrap="square" lIns="0" tIns="0" rIns="0" bIns="0" rtlCol="0">
            <a:spAutoFit/>
          </a:bodyPr>
          <a:lstStyle/>
          <a:p>
            <a:pPr algn="ctr"/>
            <a:r>
              <a:rPr lang="en-US" b="1" dirty="0">
                <a:solidFill>
                  <a:schemeClr val="bg1"/>
                </a:solidFill>
                <a:latin typeface="Arial Black" charset="0"/>
                <a:ea typeface="Arial Black" charset="0"/>
                <a:cs typeface="Arial Black" charset="0"/>
              </a:rPr>
              <a:t>Agency</a:t>
            </a:r>
          </a:p>
          <a:p>
            <a:pPr algn="ctr"/>
            <a:r>
              <a:rPr lang="en-US" b="1" dirty="0">
                <a:solidFill>
                  <a:schemeClr val="bg1"/>
                </a:solidFill>
                <a:latin typeface="Arial Black" charset="0"/>
                <a:ea typeface="Arial Black" charset="0"/>
                <a:cs typeface="Arial Black" charset="0"/>
              </a:rPr>
              <a:t>Logo</a:t>
            </a:r>
          </a:p>
        </p:txBody>
      </p:sp>
      <p:sp>
        <p:nvSpPr>
          <p:cNvPr id="21" name="address">
            <a:extLst>
              <a:ext uri="{FF2B5EF4-FFF2-40B4-BE49-F238E27FC236}">
                <a16:creationId xmlns:a16="http://schemas.microsoft.com/office/drawing/2014/main" id="{BE7A7AA7-CF26-A240-BF45-0D3B0895A7A8}"/>
              </a:ext>
            </a:extLst>
          </p:cNvPr>
          <p:cNvSpPr txBox="1"/>
          <p:nvPr/>
        </p:nvSpPr>
        <p:spPr>
          <a:xfrm>
            <a:off x="-6022971" y="9005347"/>
            <a:ext cx="1503658" cy="769441"/>
          </a:xfrm>
          <a:prstGeom prst="rect">
            <a:avLst/>
          </a:prstGeom>
          <a:noFill/>
        </p:spPr>
        <p:txBody>
          <a:bodyPr wrap="square" lIns="0" tIns="0" rIns="0" bIns="0" rtlCol="0">
            <a:spAutoFit/>
          </a:bodyPr>
          <a:lstStyle/>
          <a:p>
            <a:r>
              <a:rPr lang="en-US" sz="1000" b="1" dirty="0">
                <a:solidFill>
                  <a:schemeClr val="bg1"/>
                </a:solidFill>
                <a:latin typeface="Arial" charset="0"/>
                <a:ea typeface="Arial" charset="0"/>
                <a:cs typeface="Arial" charset="0"/>
              </a:rPr>
              <a:t>Agency Name</a:t>
            </a:r>
          </a:p>
          <a:p>
            <a:r>
              <a:rPr lang="en-US" sz="1000" b="1" dirty="0">
                <a:solidFill>
                  <a:schemeClr val="bg1"/>
                </a:solidFill>
                <a:latin typeface="Arial" charset="0"/>
                <a:ea typeface="Arial" charset="0"/>
                <a:cs typeface="Arial" charset="0"/>
              </a:rPr>
              <a:t>Street Address</a:t>
            </a:r>
          </a:p>
          <a:p>
            <a:r>
              <a:rPr lang="en-US" sz="1000" b="1" dirty="0">
                <a:solidFill>
                  <a:schemeClr val="bg1"/>
                </a:solidFill>
                <a:latin typeface="Arial" charset="0"/>
                <a:ea typeface="Arial" charset="0"/>
                <a:cs typeface="Arial" charset="0"/>
              </a:rPr>
              <a:t>City, State, Zip</a:t>
            </a:r>
          </a:p>
          <a:p>
            <a:r>
              <a:rPr lang="en-US" sz="1000" b="1" dirty="0">
                <a:solidFill>
                  <a:schemeClr val="bg1"/>
                </a:solidFill>
                <a:latin typeface="Arial" charset="0"/>
                <a:ea typeface="Arial" charset="0"/>
                <a:cs typeface="Arial" charset="0"/>
              </a:rPr>
              <a:t>Phone Number</a:t>
            </a:r>
          </a:p>
          <a:p>
            <a:r>
              <a:rPr lang="en-US" sz="1000" b="1" dirty="0">
                <a:solidFill>
                  <a:schemeClr val="bg1"/>
                </a:solidFill>
                <a:latin typeface="Arial" charset="0"/>
                <a:ea typeface="Arial" charset="0"/>
                <a:cs typeface="Arial" charset="0"/>
              </a:rPr>
              <a:t>Website Address</a:t>
            </a:r>
          </a:p>
        </p:txBody>
      </p:sp>
    </p:spTree>
    <p:extLst>
      <p:ext uri="{BB962C8B-B14F-4D97-AF65-F5344CB8AC3E}">
        <p14:creationId xmlns:p14="http://schemas.microsoft.com/office/powerpoint/2010/main" val="36298206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TotalTime>
  <Words>588</Words>
  <Application>Microsoft Macintosh PowerPoint</Application>
  <PresentationFormat>Custom</PresentationFormat>
  <Paragraphs>69</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Calibri</vt:lpstr>
      <vt:lpstr>Office Theme</vt:lpstr>
      <vt:lpstr>Responsible burning tips</vt:lpstr>
      <vt:lpstr>Responsible burning tips, accessible</vt:lpstr>
    </vt:vector>
  </TitlesOfParts>
  <Company>US Forest Service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Gwen Hensley</cp:lastModifiedBy>
  <cp:revision>32</cp:revision>
  <cp:lastPrinted>2015-08-28T17:40:47Z</cp:lastPrinted>
  <dcterms:created xsi:type="dcterms:W3CDTF">2014-09-18T17:54:40Z</dcterms:created>
  <dcterms:modified xsi:type="dcterms:W3CDTF">2020-05-10T13:57:21Z</dcterms:modified>
</cp:coreProperties>
</file>