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78"/>
    <p:restoredTop sz="93662"/>
  </p:normalViewPr>
  <p:slideViewPr>
    <p:cSldViewPr snapToGrid="0" snapToObjects="1">
      <p:cViewPr>
        <p:scale>
          <a:sx n="80" d="100"/>
          <a:sy n="80" d="100"/>
        </p:scale>
        <p:origin x="632" y="-1024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9901C-EC42-C54B-92DF-041ADF0C2380}" type="datetimeFigureOut">
              <a:t>10/13/18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C2FAA-9395-0E49-96C8-9F4791DD574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364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C2FAA-9395-0E49-96C8-9F4791DD574F}" type="slidenum"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6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C2FAA-9395-0E49-96C8-9F4791DD574F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303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A888-06F2-4641-81A4-9D0EAC835481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FA76-8E99-2448-B22A-A67815DE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751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A888-06F2-4641-81A4-9D0EAC835481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FA76-8E99-2448-B22A-A67815DE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911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52637"/>
            <a:ext cx="2488407" cy="75169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2" y="352637"/>
            <a:ext cx="7301071" cy="75169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A888-06F2-4641-81A4-9D0EAC835481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FA76-8E99-2448-B22A-A67815DE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841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A888-06F2-4641-81A4-9D0EAC835481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FA76-8E99-2448-B22A-A67815DE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802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A888-06F2-4641-81A4-9D0EAC835481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FA76-8E99-2448-B22A-A67815DE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568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2054648"/>
            <a:ext cx="4894738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2054648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A888-06F2-4641-81A4-9D0EAC835481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FA76-8E99-2448-B22A-A67815DE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805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A888-06F2-4641-81A4-9D0EAC835481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FA76-8E99-2448-B22A-A67815DE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243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A888-06F2-4641-81A4-9D0EAC835481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FA76-8E99-2448-B22A-A67815DE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460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A888-06F2-4641-81A4-9D0EAC835481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FA76-8E99-2448-B22A-A67815DE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7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A888-06F2-4641-81A4-9D0EAC835481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FA76-8E99-2448-B22A-A67815DE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468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A888-06F2-4641-81A4-9D0EAC835481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FA76-8E99-2448-B22A-A67815DE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87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7A888-06F2-4641-81A4-9D0EAC835481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DFA76-8E99-2448-B22A-A67815DE2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268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hyperlink" Target="http://www.colorado.gov/pacific/dfpc/fire-bans-and-restrictions" TargetMode="External"/><Relationship Id="rId10" Type="http://schemas.openxmlformats.org/officeDocument/2006/relationships/image" Target="../media/image9.png"/><Relationship Id="rId4" Type="http://schemas.openxmlformats.org/officeDocument/2006/relationships/hyperlink" Target="http://www.durangolaplattacrimestoppers.com/" TargetMode="External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lack lab, Riley the Fire K-9 with very expressive eyes" title="Black lab, Riley the Fire K-9 with very expressive eyes">
            <a:extLst>
              <a:ext uri="{FF2B5EF4-FFF2-40B4-BE49-F238E27FC236}">
                <a16:creationId xmlns:a16="http://schemas.microsoft.com/office/drawing/2014/main" id="{70BC9351-BE89-BC4F-AA2F-91C4131CE0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389"/>
          <a:stretch/>
        </p:blipFill>
        <p:spPr>
          <a:xfrm>
            <a:off x="1919717" y="457027"/>
            <a:ext cx="2740261" cy="2659071"/>
          </a:xfrm>
          <a:prstGeom prst="rect">
            <a:avLst/>
          </a:prstGeom>
        </p:spPr>
      </p:pic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ECF3C6A5-BC73-6E43-8AD6-EDB483D0A4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Sniffing out wildfire arson</a:t>
            </a:r>
          </a:p>
        </p:txBody>
      </p:sp>
      <p:pic>
        <p:nvPicPr>
          <p:cNvPr id="13" name="snigg" descr="Sniffing out" title="Sniffing ou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18" y="496832"/>
            <a:ext cx="1261379" cy="937592"/>
          </a:xfrm>
          <a:prstGeom prst="rect">
            <a:avLst/>
          </a:prstGeom>
        </p:spPr>
      </p:pic>
      <p:pic>
        <p:nvPicPr>
          <p:cNvPr id="14" name="wildtext" descr="Wildfire Arson" title="Wildfire Arso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25" y="1536004"/>
            <a:ext cx="1684498" cy="810886"/>
          </a:xfrm>
          <a:prstGeom prst="rect">
            <a:avLst/>
          </a:prstGeom>
        </p:spPr>
      </p:pic>
      <p:sp>
        <p:nvSpPr>
          <p:cNvPr id="35" name="rileytext"/>
          <p:cNvSpPr txBox="1"/>
          <p:nvPr/>
        </p:nvSpPr>
        <p:spPr>
          <a:xfrm>
            <a:off x="324776" y="2487345"/>
            <a:ext cx="210222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/>
              <a:t>Arson K-9 Riley</a:t>
            </a:r>
          </a:p>
          <a:p>
            <a:pPr algn="ctr"/>
            <a:r>
              <a:rPr lang="en-US" sz="1000" dirty="0"/>
              <a:t>of the Colorado Department</a:t>
            </a:r>
          </a:p>
          <a:p>
            <a:pPr algn="ctr"/>
            <a:r>
              <a:rPr lang="en-US" sz="1000" dirty="0"/>
              <a:t>of Fire Prevention and Control</a:t>
            </a:r>
          </a:p>
        </p:txBody>
      </p:sp>
      <p:sp>
        <p:nvSpPr>
          <p:cNvPr id="9" name="Rectangle 8" descr="decorative rectangle" title="decorative rectangle"/>
          <p:cNvSpPr/>
          <p:nvPr/>
        </p:nvSpPr>
        <p:spPr>
          <a:xfrm>
            <a:off x="326701" y="3111631"/>
            <a:ext cx="4343400" cy="42840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95166" y="3167075"/>
            <a:ext cx="404674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If You See Something, Say Something </a:t>
            </a:r>
          </a:p>
        </p:txBody>
      </p:sp>
      <p:cxnSp>
        <p:nvCxnSpPr>
          <p:cNvPr id="73" name="Straight Connector 72" descr="trim line&#10;" title="trim line"/>
          <p:cNvCxnSpPr/>
          <p:nvPr/>
        </p:nvCxnSpPr>
        <p:spPr>
          <a:xfrm>
            <a:off x="5013533" y="422490"/>
            <a:ext cx="0" cy="6985168"/>
          </a:xfrm>
          <a:prstGeom prst="line">
            <a:avLst/>
          </a:prstGeom>
          <a:ln w="1905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 descr="trim line" title="trim line"/>
          <p:cNvCxnSpPr/>
          <p:nvPr/>
        </p:nvCxnSpPr>
        <p:spPr>
          <a:xfrm>
            <a:off x="279126" y="3908782"/>
            <a:ext cx="9421240" cy="0"/>
          </a:xfrm>
          <a:prstGeom prst="line">
            <a:avLst/>
          </a:prstGeom>
          <a:ln w="1905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 descr="decorative rectangle" title="decorative rectangle">
            <a:extLst>
              <a:ext uri="{FF2B5EF4-FFF2-40B4-BE49-F238E27FC236}">
                <a16:creationId xmlns:a16="http://schemas.microsoft.com/office/drawing/2014/main" id="{C9026C3D-80FF-454A-9158-72783AF191B7}"/>
              </a:ext>
            </a:extLst>
          </p:cNvPr>
          <p:cNvSpPr/>
          <p:nvPr/>
        </p:nvSpPr>
        <p:spPr>
          <a:xfrm>
            <a:off x="320040" y="320040"/>
            <a:ext cx="4343400" cy="3200400"/>
          </a:xfrm>
          <a:prstGeom prst="rect">
            <a:avLst/>
          </a:prstGeom>
          <a:noFill/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33" name="Picture 32" descr="Black lab, Riley the Fire K-9 with very expressive eyes" title="Black lab, Riley the Fire K-9 with very expressive eyes">
            <a:extLst>
              <a:ext uri="{FF2B5EF4-FFF2-40B4-BE49-F238E27FC236}">
                <a16:creationId xmlns:a16="http://schemas.microsoft.com/office/drawing/2014/main" id="{CB5FF780-AA20-6240-B43B-A413B695E6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389"/>
          <a:stretch/>
        </p:blipFill>
        <p:spPr>
          <a:xfrm>
            <a:off x="7043538" y="468577"/>
            <a:ext cx="2740261" cy="2659071"/>
          </a:xfrm>
          <a:prstGeom prst="rect">
            <a:avLst/>
          </a:prstGeom>
        </p:spPr>
      </p:pic>
      <p:pic>
        <p:nvPicPr>
          <p:cNvPr id="34" name="snigg" descr="Sniffing out" title="Sniffing out">
            <a:extLst>
              <a:ext uri="{FF2B5EF4-FFF2-40B4-BE49-F238E27FC236}">
                <a16:creationId xmlns:a16="http://schemas.microsoft.com/office/drawing/2014/main" id="{5F9AC202-36C4-8B4C-92F1-BE7E89DEA4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239" y="508382"/>
            <a:ext cx="1261379" cy="937592"/>
          </a:xfrm>
          <a:prstGeom prst="rect">
            <a:avLst/>
          </a:prstGeom>
        </p:spPr>
      </p:pic>
      <p:pic>
        <p:nvPicPr>
          <p:cNvPr id="36" name="wildtext" descr="Wildfire Arson" title="Wildfire Arson">
            <a:extLst>
              <a:ext uri="{FF2B5EF4-FFF2-40B4-BE49-F238E27FC236}">
                <a16:creationId xmlns:a16="http://schemas.microsoft.com/office/drawing/2014/main" id="{C7E3F451-9F3A-174A-8095-4D0AA961BC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746" y="1547554"/>
            <a:ext cx="1684498" cy="810886"/>
          </a:xfrm>
          <a:prstGeom prst="rect">
            <a:avLst/>
          </a:prstGeom>
        </p:spPr>
      </p:pic>
      <p:sp>
        <p:nvSpPr>
          <p:cNvPr id="37" name="rileytext">
            <a:extLst>
              <a:ext uri="{FF2B5EF4-FFF2-40B4-BE49-F238E27FC236}">
                <a16:creationId xmlns:a16="http://schemas.microsoft.com/office/drawing/2014/main" id="{5199E295-48DD-F643-822D-B818C31938B5}"/>
              </a:ext>
            </a:extLst>
          </p:cNvPr>
          <p:cNvSpPr txBox="1"/>
          <p:nvPr/>
        </p:nvSpPr>
        <p:spPr>
          <a:xfrm>
            <a:off x="5448597" y="2498895"/>
            <a:ext cx="210222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/>
              <a:t>Arson K-9 Riley</a:t>
            </a:r>
          </a:p>
          <a:p>
            <a:pPr algn="ctr"/>
            <a:r>
              <a:rPr lang="en-US" sz="1000" dirty="0"/>
              <a:t>of the Colorado Department</a:t>
            </a:r>
          </a:p>
          <a:p>
            <a:pPr algn="ctr"/>
            <a:r>
              <a:rPr lang="en-US" sz="1000" dirty="0"/>
              <a:t>of Fire Prevention and Control</a:t>
            </a:r>
          </a:p>
        </p:txBody>
      </p:sp>
      <p:sp>
        <p:nvSpPr>
          <p:cNvPr id="38" name="Rectangle 37" descr="decorative rectangle" title="decorative rectangle">
            <a:extLst>
              <a:ext uri="{FF2B5EF4-FFF2-40B4-BE49-F238E27FC236}">
                <a16:creationId xmlns:a16="http://schemas.microsoft.com/office/drawing/2014/main" id="{2C50F6C4-D303-764F-8E18-5070DD49CFC2}"/>
              </a:ext>
            </a:extLst>
          </p:cNvPr>
          <p:cNvSpPr/>
          <p:nvPr/>
        </p:nvSpPr>
        <p:spPr>
          <a:xfrm>
            <a:off x="5450522" y="3123181"/>
            <a:ext cx="4343400" cy="42840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F05F81-16C0-134D-8979-596401C5D38A}"/>
              </a:ext>
            </a:extLst>
          </p:cNvPr>
          <p:cNvSpPr txBox="1"/>
          <p:nvPr/>
        </p:nvSpPr>
        <p:spPr>
          <a:xfrm>
            <a:off x="5618987" y="3178625"/>
            <a:ext cx="404674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If You See Something, Say Something </a:t>
            </a:r>
          </a:p>
        </p:txBody>
      </p:sp>
      <p:sp>
        <p:nvSpPr>
          <p:cNvPr id="40" name="Rectangle 39" descr="decorative rectangle" title="decorative rectangle">
            <a:extLst>
              <a:ext uri="{FF2B5EF4-FFF2-40B4-BE49-F238E27FC236}">
                <a16:creationId xmlns:a16="http://schemas.microsoft.com/office/drawing/2014/main" id="{A1A3D5F3-CE26-824E-A9D8-6C7662D50074}"/>
              </a:ext>
            </a:extLst>
          </p:cNvPr>
          <p:cNvSpPr/>
          <p:nvPr/>
        </p:nvSpPr>
        <p:spPr>
          <a:xfrm>
            <a:off x="5443861" y="331590"/>
            <a:ext cx="4343400" cy="3200400"/>
          </a:xfrm>
          <a:prstGeom prst="rect">
            <a:avLst/>
          </a:prstGeom>
          <a:noFill/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41" name="Picture 40" descr="Black lab, Riley the Fire K-9 with very expressive eyes" title="Black lab, Riley the Fire K-9 with very expressive eyes">
            <a:extLst>
              <a:ext uri="{FF2B5EF4-FFF2-40B4-BE49-F238E27FC236}">
                <a16:creationId xmlns:a16="http://schemas.microsoft.com/office/drawing/2014/main" id="{75882BDA-52AF-944F-9A60-D9D6A500E9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389"/>
          <a:stretch/>
        </p:blipFill>
        <p:spPr>
          <a:xfrm>
            <a:off x="1947769" y="4392296"/>
            <a:ext cx="2740261" cy="2659071"/>
          </a:xfrm>
          <a:prstGeom prst="rect">
            <a:avLst/>
          </a:prstGeom>
        </p:spPr>
      </p:pic>
      <p:pic>
        <p:nvPicPr>
          <p:cNvPr id="48" name="snigg" descr="Sniffing out" title="Sniffing out">
            <a:extLst>
              <a:ext uri="{FF2B5EF4-FFF2-40B4-BE49-F238E27FC236}">
                <a16:creationId xmlns:a16="http://schemas.microsoft.com/office/drawing/2014/main" id="{1433B79F-DD6A-EF42-840F-B74C579526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41" y="4432101"/>
            <a:ext cx="1261379" cy="937592"/>
          </a:xfrm>
          <a:prstGeom prst="rect">
            <a:avLst/>
          </a:prstGeom>
        </p:spPr>
      </p:pic>
      <p:pic>
        <p:nvPicPr>
          <p:cNvPr id="49" name="wildtext" descr="Wildfire Arson" title="Wildfire Arson">
            <a:extLst>
              <a:ext uri="{FF2B5EF4-FFF2-40B4-BE49-F238E27FC236}">
                <a16:creationId xmlns:a16="http://schemas.microsoft.com/office/drawing/2014/main" id="{8FF8E43C-2EDF-884B-AEBD-79E7B6F8AC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48" y="5471273"/>
            <a:ext cx="1684498" cy="810886"/>
          </a:xfrm>
          <a:prstGeom prst="rect">
            <a:avLst/>
          </a:prstGeom>
        </p:spPr>
      </p:pic>
      <p:sp>
        <p:nvSpPr>
          <p:cNvPr id="50" name="rileytext">
            <a:extLst>
              <a:ext uri="{FF2B5EF4-FFF2-40B4-BE49-F238E27FC236}">
                <a16:creationId xmlns:a16="http://schemas.microsoft.com/office/drawing/2014/main" id="{FD9BD4EE-BB1B-0C4A-AC98-D2D5AF936DDA}"/>
              </a:ext>
            </a:extLst>
          </p:cNvPr>
          <p:cNvSpPr txBox="1"/>
          <p:nvPr/>
        </p:nvSpPr>
        <p:spPr>
          <a:xfrm>
            <a:off x="334899" y="6422614"/>
            <a:ext cx="210222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/>
              <a:t>Arson K-9 Riley</a:t>
            </a:r>
          </a:p>
          <a:p>
            <a:pPr algn="ctr"/>
            <a:r>
              <a:rPr lang="en-US" sz="1000" dirty="0"/>
              <a:t>of the Colorado Department</a:t>
            </a:r>
          </a:p>
          <a:p>
            <a:pPr algn="ctr"/>
            <a:r>
              <a:rPr lang="en-US" sz="1000" dirty="0"/>
              <a:t>of Fire Prevention and Control</a:t>
            </a:r>
          </a:p>
        </p:txBody>
      </p:sp>
      <p:sp>
        <p:nvSpPr>
          <p:cNvPr id="51" name="Rectangle 50" descr="decorative rectangle" title="decorative rectangle">
            <a:extLst>
              <a:ext uri="{FF2B5EF4-FFF2-40B4-BE49-F238E27FC236}">
                <a16:creationId xmlns:a16="http://schemas.microsoft.com/office/drawing/2014/main" id="{362853C2-E457-DB4C-8F0C-E6F1DA6128A9}"/>
              </a:ext>
            </a:extLst>
          </p:cNvPr>
          <p:cNvSpPr/>
          <p:nvPr/>
        </p:nvSpPr>
        <p:spPr>
          <a:xfrm>
            <a:off x="336824" y="7046900"/>
            <a:ext cx="4343400" cy="42840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D642FB7-7D37-EC47-9BD6-3113E6DB906A}"/>
              </a:ext>
            </a:extLst>
          </p:cNvPr>
          <p:cNvSpPr txBox="1"/>
          <p:nvPr/>
        </p:nvSpPr>
        <p:spPr>
          <a:xfrm>
            <a:off x="505289" y="7102344"/>
            <a:ext cx="404674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If You See Something, Say Something </a:t>
            </a:r>
          </a:p>
        </p:txBody>
      </p:sp>
      <p:sp>
        <p:nvSpPr>
          <p:cNvPr id="53" name="Rectangle 52" descr="decorative rectangle" title="decorative rectangle">
            <a:extLst>
              <a:ext uri="{FF2B5EF4-FFF2-40B4-BE49-F238E27FC236}">
                <a16:creationId xmlns:a16="http://schemas.microsoft.com/office/drawing/2014/main" id="{A635DB86-1140-2C4E-ABD4-ED07C31B6F5B}"/>
              </a:ext>
            </a:extLst>
          </p:cNvPr>
          <p:cNvSpPr/>
          <p:nvPr/>
        </p:nvSpPr>
        <p:spPr>
          <a:xfrm>
            <a:off x="330163" y="4255309"/>
            <a:ext cx="4343400" cy="3200400"/>
          </a:xfrm>
          <a:prstGeom prst="rect">
            <a:avLst/>
          </a:prstGeom>
          <a:noFill/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60" name="Picture 59" descr="Black lab, Riley the Fire K-9 with very expressive eyes" title="Black lab, Riley the Fire K-9 with very expressive eyes">
            <a:extLst>
              <a:ext uri="{FF2B5EF4-FFF2-40B4-BE49-F238E27FC236}">
                <a16:creationId xmlns:a16="http://schemas.microsoft.com/office/drawing/2014/main" id="{FDCF8F54-3132-D04B-9D11-49C202A9A6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389"/>
          <a:stretch/>
        </p:blipFill>
        <p:spPr>
          <a:xfrm>
            <a:off x="7013345" y="4441944"/>
            <a:ext cx="2740261" cy="2659071"/>
          </a:xfrm>
          <a:prstGeom prst="rect">
            <a:avLst/>
          </a:prstGeom>
        </p:spPr>
      </p:pic>
      <p:pic>
        <p:nvPicPr>
          <p:cNvPr id="61" name="snigg" descr="Sniffing out" title="Sniffing out">
            <a:extLst>
              <a:ext uri="{FF2B5EF4-FFF2-40B4-BE49-F238E27FC236}">
                <a16:creationId xmlns:a16="http://schemas.microsoft.com/office/drawing/2014/main" id="{0E83BEEB-ED6F-D14F-B092-F8570BE6D4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046" y="4481749"/>
            <a:ext cx="1261379" cy="937592"/>
          </a:xfrm>
          <a:prstGeom prst="rect">
            <a:avLst/>
          </a:prstGeom>
        </p:spPr>
      </p:pic>
      <p:pic>
        <p:nvPicPr>
          <p:cNvPr id="62" name="wildtext" descr="Wildfire Arson" title="Wildfire Arson">
            <a:extLst>
              <a:ext uri="{FF2B5EF4-FFF2-40B4-BE49-F238E27FC236}">
                <a16:creationId xmlns:a16="http://schemas.microsoft.com/office/drawing/2014/main" id="{AB85E7EC-0EBB-F34E-9292-7AF449EFF9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553" y="5520921"/>
            <a:ext cx="1684498" cy="810886"/>
          </a:xfrm>
          <a:prstGeom prst="rect">
            <a:avLst/>
          </a:prstGeom>
        </p:spPr>
      </p:pic>
      <p:sp>
        <p:nvSpPr>
          <p:cNvPr id="63" name="rileytext">
            <a:extLst>
              <a:ext uri="{FF2B5EF4-FFF2-40B4-BE49-F238E27FC236}">
                <a16:creationId xmlns:a16="http://schemas.microsoft.com/office/drawing/2014/main" id="{83100558-E7DA-244F-8429-959D059D5A63}"/>
              </a:ext>
            </a:extLst>
          </p:cNvPr>
          <p:cNvSpPr txBox="1"/>
          <p:nvPr/>
        </p:nvSpPr>
        <p:spPr>
          <a:xfrm>
            <a:off x="5418404" y="6472262"/>
            <a:ext cx="210222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/>
              <a:t>Arson K-9 Riley</a:t>
            </a:r>
          </a:p>
          <a:p>
            <a:pPr algn="ctr"/>
            <a:r>
              <a:rPr lang="en-US" sz="1000" dirty="0"/>
              <a:t>of the Colorado Department</a:t>
            </a:r>
          </a:p>
          <a:p>
            <a:pPr algn="ctr"/>
            <a:r>
              <a:rPr lang="en-US" sz="1000" dirty="0"/>
              <a:t>of Fire Prevention and Control</a:t>
            </a:r>
          </a:p>
        </p:txBody>
      </p:sp>
      <p:sp>
        <p:nvSpPr>
          <p:cNvPr id="64" name="Rectangle 63" descr="decorative rectangle" title="decorative rectangle">
            <a:extLst>
              <a:ext uri="{FF2B5EF4-FFF2-40B4-BE49-F238E27FC236}">
                <a16:creationId xmlns:a16="http://schemas.microsoft.com/office/drawing/2014/main" id="{61864252-E897-EB44-B586-A893A2D5E3C0}"/>
              </a:ext>
            </a:extLst>
          </p:cNvPr>
          <p:cNvSpPr/>
          <p:nvPr/>
        </p:nvSpPr>
        <p:spPr>
          <a:xfrm>
            <a:off x="5420329" y="7096548"/>
            <a:ext cx="4343400" cy="42840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F27BEC4-6ACE-D741-8238-B01D0C15BAEA}"/>
              </a:ext>
            </a:extLst>
          </p:cNvPr>
          <p:cNvSpPr txBox="1"/>
          <p:nvPr/>
        </p:nvSpPr>
        <p:spPr>
          <a:xfrm>
            <a:off x="5588794" y="7151992"/>
            <a:ext cx="404674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If You See Something, Say Something </a:t>
            </a:r>
          </a:p>
        </p:txBody>
      </p:sp>
      <p:sp>
        <p:nvSpPr>
          <p:cNvPr id="66" name="Rectangle 65" descr="decorative rectangle" title="decorative rectangle">
            <a:extLst>
              <a:ext uri="{FF2B5EF4-FFF2-40B4-BE49-F238E27FC236}">
                <a16:creationId xmlns:a16="http://schemas.microsoft.com/office/drawing/2014/main" id="{2B91FDA9-838F-E24A-966D-2D21171B736C}"/>
              </a:ext>
            </a:extLst>
          </p:cNvPr>
          <p:cNvSpPr/>
          <p:nvPr/>
        </p:nvSpPr>
        <p:spPr>
          <a:xfrm>
            <a:off x="5413668" y="4304957"/>
            <a:ext cx="4343400" cy="3200400"/>
          </a:xfrm>
          <a:prstGeom prst="rect">
            <a:avLst/>
          </a:prstGeom>
          <a:noFill/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64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>
            <a:extLst>
              <a:ext uri="{FF2B5EF4-FFF2-40B4-BE49-F238E27FC236}">
                <a16:creationId xmlns:a16="http://schemas.microsoft.com/office/drawing/2014/main" id="{37088931-0B78-EE42-A324-6E3477DDB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you see someone</a:t>
            </a:r>
          </a:p>
        </p:txBody>
      </p:sp>
      <p:sp>
        <p:nvSpPr>
          <p:cNvPr id="69" name="border" descr="decorative rectangle" title="decorative rectangle">
            <a:extLst>
              <a:ext uri="{FF2B5EF4-FFF2-40B4-BE49-F238E27FC236}">
                <a16:creationId xmlns:a16="http://schemas.microsoft.com/office/drawing/2014/main" id="{8528F1D1-DC2D-764D-9D59-8DB4E4B2D32F}"/>
              </a:ext>
            </a:extLst>
          </p:cNvPr>
          <p:cNvSpPr/>
          <p:nvPr/>
        </p:nvSpPr>
        <p:spPr>
          <a:xfrm>
            <a:off x="342900" y="347472"/>
            <a:ext cx="4343400" cy="3200400"/>
          </a:xfrm>
          <a:prstGeom prst="rect">
            <a:avLst/>
          </a:prstGeom>
          <a:noFill/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6" name="top rectabglew" descr="rectangle" title="rectangle"/>
          <p:cNvSpPr/>
          <p:nvPr/>
        </p:nvSpPr>
        <p:spPr>
          <a:xfrm>
            <a:off x="342900" y="347634"/>
            <a:ext cx="4343400" cy="934696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cell" descr="cell phone" title="cell phon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07" r="65926"/>
          <a:stretch/>
        </p:blipFill>
        <p:spPr>
          <a:xfrm>
            <a:off x="412256" y="445084"/>
            <a:ext cx="824956" cy="830497"/>
          </a:xfrm>
          <a:prstGeom prst="rect">
            <a:avLst/>
          </a:prstGeom>
        </p:spPr>
      </p:pic>
      <p:sp>
        <p:nvSpPr>
          <p:cNvPr id="147" name="if"/>
          <p:cNvSpPr txBox="1"/>
          <p:nvPr/>
        </p:nvSpPr>
        <p:spPr>
          <a:xfrm>
            <a:off x="1306568" y="475400"/>
            <a:ext cx="1708532" cy="7309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860"/>
              </a:lnSpc>
            </a:pPr>
            <a:r>
              <a:rPr lang="en-US" sz="1800" b="1" dirty="0">
                <a:solidFill>
                  <a:schemeClr val="bg1"/>
                </a:solidFill>
              </a:rPr>
              <a:t>If you see someone setting a fire, call</a:t>
            </a:r>
          </a:p>
        </p:txBody>
      </p:sp>
      <p:pic>
        <p:nvPicPr>
          <p:cNvPr id="9" name="911" descr="911&#10;" title="9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5"/>
          <a:stretch/>
        </p:blipFill>
        <p:spPr>
          <a:xfrm>
            <a:off x="3122347" y="399272"/>
            <a:ext cx="1383386" cy="830497"/>
          </a:xfrm>
          <a:prstGeom prst="rect">
            <a:avLst/>
          </a:prstGeom>
        </p:spPr>
      </p:pic>
      <p:sp>
        <p:nvSpPr>
          <p:cNvPr id="36" name="mont"/>
          <p:cNvSpPr txBox="1"/>
          <p:nvPr/>
        </p:nvSpPr>
        <p:spPr>
          <a:xfrm>
            <a:off x="465546" y="1412667"/>
            <a:ext cx="4098108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220"/>
              </a:lnSpc>
            </a:pPr>
            <a:r>
              <a:rPr lang="en-US" sz="1100" dirty="0"/>
              <a:t>Montezuma County Sheriff’s Office</a:t>
            </a:r>
          </a:p>
          <a:p>
            <a:pPr algn="ctr">
              <a:lnSpc>
                <a:spcPts val="1220"/>
              </a:lnSpc>
            </a:pPr>
            <a:r>
              <a:rPr lang="en-US" sz="1100" dirty="0"/>
              <a:t>Office: (970) 565-8452 or Dispatch: (970) 564-4986</a:t>
            </a:r>
          </a:p>
          <a:p>
            <a:pPr algn="ctr">
              <a:lnSpc>
                <a:spcPts val="1220"/>
              </a:lnSpc>
              <a:spcBef>
                <a:spcPts val="600"/>
              </a:spcBef>
            </a:pPr>
            <a:r>
              <a:rPr lang="en-US" sz="1100" dirty="0"/>
              <a:t>If in La Plata County, call Durango La Plata </a:t>
            </a:r>
            <a:r>
              <a:rPr lang="en-US" sz="1100" dirty="0" err="1"/>
              <a:t>Crimestoppers</a:t>
            </a:r>
            <a:r>
              <a:rPr lang="en-US" sz="1100" dirty="0"/>
              <a:t>: </a:t>
            </a:r>
          </a:p>
          <a:p>
            <a:pPr algn="ctr">
              <a:lnSpc>
                <a:spcPts val="1220"/>
              </a:lnSpc>
            </a:pPr>
            <a:r>
              <a:rPr lang="en-US" sz="1100" dirty="0"/>
              <a:t>(970) 247-1112 or report online: </a:t>
            </a:r>
            <a:r>
              <a:rPr lang="en-US" sz="1100" u="sng" dirty="0">
                <a:hlinkClick r:id="rId4"/>
              </a:rPr>
              <a:t>durangolaplatacrimestoppers.org</a:t>
            </a:r>
            <a:endParaRPr lang="en-US" sz="1100" u="sng" dirty="0"/>
          </a:p>
          <a:p>
            <a:pPr algn="ctr">
              <a:lnSpc>
                <a:spcPts val="1220"/>
              </a:lnSpc>
              <a:spcBef>
                <a:spcPts val="600"/>
              </a:spcBef>
            </a:pPr>
            <a:r>
              <a:rPr lang="en-US" sz="1100" dirty="0"/>
              <a:t>For information about current wildfire and fire restrictions:</a:t>
            </a:r>
            <a:endParaRPr lang="en-US" sz="1100" u="sng" dirty="0"/>
          </a:p>
          <a:p>
            <a:pPr algn="ctr">
              <a:lnSpc>
                <a:spcPts val="1220"/>
              </a:lnSpc>
            </a:pPr>
            <a:r>
              <a:rPr lang="en-US" sz="1100" u="sng" dirty="0">
                <a:hlinkClick r:id="rId5"/>
              </a:rPr>
              <a:t>www.colorado.gov/pacific/dfpc/fire-bans-and-restrictions</a:t>
            </a:r>
            <a:endParaRPr lang="en-US" sz="1100" u="sng" dirty="0"/>
          </a:p>
          <a:p>
            <a:pPr>
              <a:lnSpc>
                <a:spcPts val="1220"/>
              </a:lnSpc>
            </a:pPr>
            <a:endParaRPr lang="en-US" sz="1100" dirty="0"/>
          </a:p>
        </p:txBody>
      </p:sp>
      <p:pic>
        <p:nvPicPr>
          <p:cNvPr id="5" name="fs" descr="Forest Service shield" title="Forest Service shield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42" y="2707459"/>
            <a:ext cx="552463" cy="588395"/>
          </a:xfrm>
          <a:prstGeom prst="rect">
            <a:avLst/>
          </a:prstGeom>
        </p:spPr>
      </p:pic>
      <p:pic>
        <p:nvPicPr>
          <p:cNvPr id="11" name="nps" descr="NPS logo" title="NPS logo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864" y="2701252"/>
            <a:ext cx="427443" cy="555303"/>
          </a:xfrm>
          <a:prstGeom prst="rect">
            <a:avLst/>
          </a:prstGeom>
        </p:spPr>
      </p:pic>
      <p:pic>
        <p:nvPicPr>
          <p:cNvPr id="13" name="blm" descr="BLM Logo" title="BLM Logo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000" y="2718433"/>
            <a:ext cx="525211" cy="557226"/>
          </a:xfrm>
          <a:prstGeom prst="rect">
            <a:avLst/>
          </a:prstGeom>
        </p:spPr>
      </p:pic>
      <p:pic>
        <p:nvPicPr>
          <p:cNvPr id="7" name="bia" descr="BIA logo" title="BIA logo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722" y="2696667"/>
            <a:ext cx="567645" cy="567645"/>
          </a:xfrm>
          <a:prstGeom prst="rect">
            <a:avLst/>
          </a:prstGeom>
        </p:spPr>
      </p:pic>
      <p:pic>
        <p:nvPicPr>
          <p:cNvPr id="2" name="fire" descr="Colorado Division of Fire Prevention and Control" title="Colorado Division of Fire Prevention and Control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991" y="2710176"/>
            <a:ext cx="430600" cy="553145"/>
          </a:xfrm>
          <a:prstGeom prst="rect">
            <a:avLst/>
          </a:prstGeom>
        </p:spPr>
      </p:pic>
      <p:pic>
        <p:nvPicPr>
          <p:cNvPr id="4" name="sheriff" descr="Sheriff logo" title="Sheriff logo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425" y="2682386"/>
            <a:ext cx="626114" cy="595873"/>
          </a:xfrm>
          <a:prstGeom prst="rect">
            <a:avLst/>
          </a:prstGeom>
        </p:spPr>
      </p:pic>
      <p:pic>
        <p:nvPicPr>
          <p:cNvPr id="6" name="sw" descr="SW Colorado Counties logo" title="SW Colorado Counties logo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856" y="2723171"/>
            <a:ext cx="499782" cy="500029"/>
          </a:xfrm>
          <a:prstGeom prst="rect">
            <a:avLst/>
          </a:prstGeom>
        </p:spPr>
      </p:pic>
      <p:sp>
        <p:nvSpPr>
          <p:cNvPr id="63" name="Rectangle 62" descr="rectangle" title="rectangle"/>
          <p:cNvSpPr/>
          <p:nvPr/>
        </p:nvSpPr>
        <p:spPr>
          <a:xfrm>
            <a:off x="343550" y="3369109"/>
            <a:ext cx="4342750" cy="191027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 descr="trim line" title="trim line"/>
          <p:cNvCxnSpPr/>
          <p:nvPr/>
        </p:nvCxnSpPr>
        <p:spPr>
          <a:xfrm>
            <a:off x="5013533" y="422490"/>
            <a:ext cx="0" cy="6985168"/>
          </a:xfrm>
          <a:prstGeom prst="line">
            <a:avLst/>
          </a:prstGeom>
          <a:ln w="1905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 descr="trim line" title="trim line"/>
          <p:cNvCxnSpPr/>
          <p:nvPr/>
        </p:nvCxnSpPr>
        <p:spPr>
          <a:xfrm>
            <a:off x="279126" y="3908782"/>
            <a:ext cx="9421240" cy="0"/>
          </a:xfrm>
          <a:prstGeom prst="line">
            <a:avLst/>
          </a:prstGeom>
          <a:ln w="1905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border" descr="decorative rectangle" title="decorative rectangle">
            <a:extLst>
              <a:ext uri="{FF2B5EF4-FFF2-40B4-BE49-F238E27FC236}">
                <a16:creationId xmlns:a16="http://schemas.microsoft.com/office/drawing/2014/main" id="{9378BD31-36BF-3943-A79C-BE6DDB7864E9}"/>
              </a:ext>
            </a:extLst>
          </p:cNvPr>
          <p:cNvSpPr/>
          <p:nvPr/>
        </p:nvSpPr>
        <p:spPr>
          <a:xfrm>
            <a:off x="5408246" y="358107"/>
            <a:ext cx="4343400" cy="3200400"/>
          </a:xfrm>
          <a:prstGeom prst="rect">
            <a:avLst/>
          </a:prstGeom>
          <a:noFill/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1" name="top rectabglew" descr="rectangle" title="rectangle">
            <a:extLst>
              <a:ext uri="{FF2B5EF4-FFF2-40B4-BE49-F238E27FC236}">
                <a16:creationId xmlns:a16="http://schemas.microsoft.com/office/drawing/2014/main" id="{38EBC4D6-833D-B24F-9D86-F067B6F6B590}"/>
              </a:ext>
            </a:extLst>
          </p:cNvPr>
          <p:cNvSpPr/>
          <p:nvPr/>
        </p:nvSpPr>
        <p:spPr>
          <a:xfrm>
            <a:off x="5408246" y="358269"/>
            <a:ext cx="4343400" cy="934696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3" name="cell" descr="cell phone" title="cell phone">
            <a:extLst>
              <a:ext uri="{FF2B5EF4-FFF2-40B4-BE49-F238E27FC236}">
                <a16:creationId xmlns:a16="http://schemas.microsoft.com/office/drawing/2014/main" id="{C232860E-0C8A-0A40-94CC-6D40E1802E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07" r="65926"/>
          <a:stretch/>
        </p:blipFill>
        <p:spPr>
          <a:xfrm>
            <a:off x="5477602" y="455719"/>
            <a:ext cx="824956" cy="830497"/>
          </a:xfrm>
          <a:prstGeom prst="rect">
            <a:avLst/>
          </a:prstGeom>
        </p:spPr>
      </p:pic>
      <p:sp>
        <p:nvSpPr>
          <p:cNvPr id="84" name="if">
            <a:extLst>
              <a:ext uri="{FF2B5EF4-FFF2-40B4-BE49-F238E27FC236}">
                <a16:creationId xmlns:a16="http://schemas.microsoft.com/office/drawing/2014/main" id="{962190FD-5F34-5347-9F2A-DF4498979127}"/>
              </a:ext>
            </a:extLst>
          </p:cNvPr>
          <p:cNvSpPr txBox="1"/>
          <p:nvPr/>
        </p:nvSpPr>
        <p:spPr>
          <a:xfrm>
            <a:off x="6371914" y="486035"/>
            <a:ext cx="1708532" cy="7309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860"/>
              </a:lnSpc>
            </a:pPr>
            <a:r>
              <a:rPr lang="en-US" sz="1800" b="1" dirty="0">
                <a:solidFill>
                  <a:schemeClr val="bg1"/>
                </a:solidFill>
              </a:rPr>
              <a:t>If you see someone setting a fire, call</a:t>
            </a:r>
          </a:p>
        </p:txBody>
      </p:sp>
      <p:pic>
        <p:nvPicPr>
          <p:cNvPr id="85" name="911" descr="911&#10;" title="911">
            <a:extLst>
              <a:ext uri="{FF2B5EF4-FFF2-40B4-BE49-F238E27FC236}">
                <a16:creationId xmlns:a16="http://schemas.microsoft.com/office/drawing/2014/main" id="{80CAD735-57D6-1645-8962-E37E436EAE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5"/>
          <a:stretch/>
        </p:blipFill>
        <p:spPr>
          <a:xfrm>
            <a:off x="8187693" y="409907"/>
            <a:ext cx="1383386" cy="830497"/>
          </a:xfrm>
          <a:prstGeom prst="rect">
            <a:avLst/>
          </a:prstGeom>
        </p:spPr>
      </p:pic>
      <p:sp>
        <p:nvSpPr>
          <p:cNvPr id="86" name="mont">
            <a:extLst>
              <a:ext uri="{FF2B5EF4-FFF2-40B4-BE49-F238E27FC236}">
                <a16:creationId xmlns:a16="http://schemas.microsoft.com/office/drawing/2014/main" id="{63EE0F75-B190-BC41-A411-28CDA5B12549}"/>
              </a:ext>
            </a:extLst>
          </p:cNvPr>
          <p:cNvSpPr txBox="1"/>
          <p:nvPr/>
        </p:nvSpPr>
        <p:spPr>
          <a:xfrm>
            <a:off x="5530892" y="1423302"/>
            <a:ext cx="4098108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220"/>
              </a:lnSpc>
            </a:pPr>
            <a:r>
              <a:rPr lang="en-US" sz="1100" dirty="0"/>
              <a:t>Montezuma County Sheriff’s Office</a:t>
            </a:r>
          </a:p>
          <a:p>
            <a:pPr algn="ctr">
              <a:lnSpc>
                <a:spcPts val="1220"/>
              </a:lnSpc>
            </a:pPr>
            <a:r>
              <a:rPr lang="en-US" sz="1100" dirty="0"/>
              <a:t>Office: (970) 565-8452 or Dispatch: (970) 564-4986</a:t>
            </a:r>
          </a:p>
          <a:p>
            <a:pPr algn="ctr">
              <a:lnSpc>
                <a:spcPts val="1220"/>
              </a:lnSpc>
              <a:spcBef>
                <a:spcPts val="600"/>
              </a:spcBef>
            </a:pPr>
            <a:r>
              <a:rPr lang="en-US" sz="1100" dirty="0"/>
              <a:t>If in La Plata County, call Durango La Plata </a:t>
            </a:r>
            <a:r>
              <a:rPr lang="en-US" sz="1100" dirty="0" err="1"/>
              <a:t>Crimestoppers</a:t>
            </a:r>
            <a:r>
              <a:rPr lang="en-US" sz="1100" dirty="0"/>
              <a:t>: </a:t>
            </a:r>
          </a:p>
          <a:p>
            <a:pPr algn="ctr">
              <a:lnSpc>
                <a:spcPts val="1220"/>
              </a:lnSpc>
            </a:pPr>
            <a:r>
              <a:rPr lang="en-US" sz="1100" dirty="0"/>
              <a:t>(970) 247-1112 or report online: </a:t>
            </a:r>
            <a:r>
              <a:rPr lang="en-US" sz="1100" u="sng" dirty="0">
                <a:hlinkClick r:id="rId4"/>
              </a:rPr>
              <a:t>durangolaplatacrimestoppers.org</a:t>
            </a:r>
            <a:endParaRPr lang="en-US" sz="1100" u="sng" dirty="0"/>
          </a:p>
          <a:p>
            <a:pPr algn="ctr">
              <a:lnSpc>
                <a:spcPts val="1220"/>
              </a:lnSpc>
              <a:spcBef>
                <a:spcPts val="600"/>
              </a:spcBef>
            </a:pPr>
            <a:r>
              <a:rPr lang="en-US" sz="1100" dirty="0"/>
              <a:t>For information about current wildfire and fire restrictions:</a:t>
            </a:r>
            <a:endParaRPr lang="en-US" sz="1100" u="sng" dirty="0"/>
          </a:p>
          <a:p>
            <a:pPr algn="ctr">
              <a:lnSpc>
                <a:spcPts val="1220"/>
              </a:lnSpc>
            </a:pPr>
            <a:r>
              <a:rPr lang="en-US" sz="1100" u="sng" dirty="0">
                <a:hlinkClick r:id="rId5"/>
              </a:rPr>
              <a:t>www.colorado.gov/pacific/dfpc/fire-bans-and-restrictions</a:t>
            </a:r>
            <a:endParaRPr lang="en-US" sz="1100" u="sng" dirty="0"/>
          </a:p>
          <a:p>
            <a:pPr>
              <a:lnSpc>
                <a:spcPts val="1220"/>
              </a:lnSpc>
            </a:pPr>
            <a:endParaRPr lang="en-US" sz="1100" dirty="0"/>
          </a:p>
        </p:txBody>
      </p:sp>
      <p:pic>
        <p:nvPicPr>
          <p:cNvPr id="87" name="fs" descr="Forest Service shield" title="Forest Service shield">
            <a:extLst>
              <a:ext uri="{FF2B5EF4-FFF2-40B4-BE49-F238E27FC236}">
                <a16:creationId xmlns:a16="http://schemas.microsoft.com/office/drawing/2014/main" id="{4BFCE344-F1D0-4946-9331-481844717B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488" y="2718094"/>
            <a:ext cx="552463" cy="588395"/>
          </a:xfrm>
          <a:prstGeom prst="rect">
            <a:avLst/>
          </a:prstGeom>
        </p:spPr>
      </p:pic>
      <p:pic>
        <p:nvPicPr>
          <p:cNvPr id="91" name="nps" descr="NPS logo" title="NPS logo">
            <a:extLst>
              <a:ext uri="{FF2B5EF4-FFF2-40B4-BE49-F238E27FC236}">
                <a16:creationId xmlns:a16="http://schemas.microsoft.com/office/drawing/2014/main" id="{81E8557E-42A9-344B-B8F4-E9384C3664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210" y="2711887"/>
            <a:ext cx="427443" cy="555303"/>
          </a:xfrm>
          <a:prstGeom prst="rect">
            <a:avLst/>
          </a:prstGeom>
        </p:spPr>
      </p:pic>
      <p:pic>
        <p:nvPicPr>
          <p:cNvPr id="100" name="blm" descr="BLM Logo" title="BLM Logo">
            <a:extLst>
              <a:ext uri="{FF2B5EF4-FFF2-40B4-BE49-F238E27FC236}">
                <a16:creationId xmlns:a16="http://schemas.microsoft.com/office/drawing/2014/main" id="{24BA26E9-330C-3D42-92D0-5E22D914CE2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346" y="2729068"/>
            <a:ext cx="525211" cy="557226"/>
          </a:xfrm>
          <a:prstGeom prst="rect">
            <a:avLst/>
          </a:prstGeom>
        </p:spPr>
      </p:pic>
      <p:pic>
        <p:nvPicPr>
          <p:cNvPr id="101" name="bia" descr="BIA logo" title="BIA logo">
            <a:extLst>
              <a:ext uri="{FF2B5EF4-FFF2-40B4-BE49-F238E27FC236}">
                <a16:creationId xmlns:a16="http://schemas.microsoft.com/office/drawing/2014/main" id="{A0009AE3-81BD-4247-AAF9-3DE9269CFF5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068" y="2707302"/>
            <a:ext cx="567645" cy="567645"/>
          </a:xfrm>
          <a:prstGeom prst="rect">
            <a:avLst/>
          </a:prstGeom>
        </p:spPr>
      </p:pic>
      <p:pic>
        <p:nvPicPr>
          <p:cNvPr id="108" name="fire" descr="Colorado Division of Fire Prevention and Control" title="Colorado Division of Fire Prevention and Control">
            <a:extLst>
              <a:ext uri="{FF2B5EF4-FFF2-40B4-BE49-F238E27FC236}">
                <a16:creationId xmlns:a16="http://schemas.microsoft.com/office/drawing/2014/main" id="{014C1C02-7949-A642-A2A0-295BEE37792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337" y="2720811"/>
            <a:ext cx="430600" cy="553145"/>
          </a:xfrm>
          <a:prstGeom prst="rect">
            <a:avLst/>
          </a:prstGeom>
        </p:spPr>
      </p:pic>
      <p:pic>
        <p:nvPicPr>
          <p:cNvPr id="109" name="sheriff" descr="Sheriff logo" title="Sheriff logo">
            <a:extLst>
              <a:ext uri="{FF2B5EF4-FFF2-40B4-BE49-F238E27FC236}">
                <a16:creationId xmlns:a16="http://schemas.microsoft.com/office/drawing/2014/main" id="{C619FBE8-29BC-194E-890C-07054C5D482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771" y="2693021"/>
            <a:ext cx="626114" cy="595873"/>
          </a:xfrm>
          <a:prstGeom prst="rect">
            <a:avLst/>
          </a:prstGeom>
        </p:spPr>
      </p:pic>
      <p:pic>
        <p:nvPicPr>
          <p:cNvPr id="110" name="sw" descr="SW Colorado Counties logo" title="SW Colorado Counties logo">
            <a:extLst>
              <a:ext uri="{FF2B5EF4-FFF2-40B4-BE49-F238E27FC236}">
                <a16:creationId xmlns:a16="http://schemas.microsoft.com/office/drawing/2014/main" id="{8B82EEF3-BA4C-1841-BC5C-4B5147E305F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9202" y="2733806"/>
            <a:ext cx="499782" cy="500029"/>
          </a:xfrm>
          <a:prstGeom prst="rect">
            <a:avLst/>
          </a:prstGeom>
        </p:spPr>
      </p:pic>
      <p:sp>
        <p:nvSpPr>
          <p:cNvPr id="111" name="Rectangle 110" descr="rectangle" title="rectangle">
            <a:extLst>
              <a:ext uri="{FF2B5EF4-FFF2-40B4-BE49-F238E27FC236}">
                <a16:creationId xmlns:a16="http://schemas.microsoft.com/office/drawing/2014/main" id="{4A1DF147-DDDE-7744-9A71-94AD0450C4EF}"/>
              </a:ext>
            </a:extLst>
          </p:cNvPr>
          <p:cNvSpPr/>
          <p:nvPr/>
        </p:nvSpPr>
        <p:spPr>
          <a:xfrm>
            <a:off x="5408896" y="3379744"/>
            <a:ext cx="4342750" cy="191027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border" descr="decorative rectangle" title="decorative rectangle">
            <a:extLst>
              <a:ext uri="{FF2B5EF4-FFF2-40B4-BE49-F238E27FC236}">
                <a16:creationId xmlns:a16="http://schemas.microsoft.com/office/drawing/2014/main" id="{1A02F55D-51CF-9547-83B8-6DC55B605C3B}"/>
              </a:ext>
            </a:extLst>
          </p:cNvPr>
          <p:cNvSpPr/>
          <p:nvPr/>
        </p:nvSpPr>
        <p:spPr>
          <a:xfrm>
            <a:off x="342900" y="4275508"/>
            <a:ext cx="4343400" cy="3200400"/>
          </a:xfrm>
          <a:prstGeom prst="rect">
            <a:avLst/>
          </a:prstGeom>
          <a:noFill/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3" name="top rectabglew" descr="rectangle" title="rectangle">
            <a:extLst>
              <a:ext uri="{FF2B5EF4-FFF2-40B4-BE49-F238E27FC236}">
                <a16:creationId xmlns:a16="http://schemas.microsoft.com/office/drawing/2014/main" id="{76383803-9F0A-C54D-9946-DBEA6F2F54BF}"/>
              </a:ext>
            </a:extLst>
          </p:cNvPr>
          <p:cNvSpPr/>
          <p:nvPr/>
        </p:nvSpPr>
        <p:spPr>
          <a:xfrm>
            <a:off x="342900" y="4275670"/>
            <a:ext cx="4343400" cy="934696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4" name="cell" descr="cell phone" title="cell phone">
            <a:extLst>
              <a:ext uri="{FF2B5EF4-FFF2-40B4-BE49-F238E27FC236}">
                <a16:creationId xmlns:a16="http://schemas.microsoft.com/office/drawing/2014/main" id="{2B4607ED-4FA4-804C-857B-044C72DC2D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07" r="65926"/>
          <a:stretch/>
        </p:blipFill>
        <p:spPr>
          <a:xfrm>
            <a:off x="412256" y="4373120"/>
            <a:ext cx="824956" cy="830497"/>
          </a:xfrm>
          <a:prstGeom prst="rect">
            <a:avLst/>
          </a:prstGeom>
        </p:spPr>
      </p:pic>
      <p:sp>
        <p:nvSpPr>
          <p:cNvPr id="115" name="if">
            <a:extLst>
              <a:ext uri="{FF2B5EF4-FFF2-40B4-BE49-F238E27FC236}">
                <a16:creationId xmlns:a16="http://schemas.microsoft.com/office/drawing/2014/main" id="{DA926C2B-953E-B442-A078-C842A79160B2}"/>
              </a:ext>
            </a:extLst>
          </p:cNvPr>
          <p:cNvSpPr txBox="1"/>
          <p:nvPr/>
        </p:nvSpPr>
        <p:spPr>
          <a:xfrm>
            <a:off x="1306568" y="4403436"/>
            <a:ext cx="1708532" cy="7309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860"/>
              </a:lnSpc>
            </a:pPr>
            <a:r>
              <a:rPr lang="en-US" sz="1800" b="1" dirty="0">
                <a:solidFill>
                  <a:schemeClr val="bg1"/>
                </a:solidFill>
              </a:rPr>
              <a:t>If you see someone setting a fire, call</a:t>
            </a:r>
          </a:p>
        </p:txBody>
      </p:sp>
      <p:pic>
        <p:nvPicPr>
          <p:cNvPr id="124" name="911" descr="911&#10;" title="911">
            <a:extLst>
              <a:ext uri="{FF2B5EF4-FFF2-40B4-BE49-F238E27FC236}">
                <a16:creationId xmlns:a16="http://schemas.microsoft.com/office/drawing/2014/main" id="{75FAFE2E-6DFC-C445-820B-F7A06A56FF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5"/>
          <a:stretch/>
        </p:blipFill>
        <p:spPr>
          <a:xfrm>
            <a:off x="3122347" y="4327308"/>
            <a:ext cx="1383386" cy="830497"/>
          </a:xfrm>
          <a:prstGeom prst="rect">
            <a:avLst/>
          </a:prstGeom>
        </p:spPr>
      </p:pic>
      <p:sp>
        <p:nvSpPr>
          <p:cNvPr id="125" name="mont">
            <a:extLst>
              <a:ext uri="{FF2B5EF4-FFF2-40B4-BE49-F238E27FC236}">
                <a16:creationId xmlns:a16="http://schemas.microsoft.com/office/drawing/2014/main" id="{2BB59101-2AAF-F343-B590-AA6BD59DD389}"/>
              </a:ext>
            </a:extLst>
          </p:cNvPr>
          <p:cNvSpPr txBox="1"/>
          <p:nvPr/>
        </p:nvSpPr>
        <p:spPr>
          <a:xfrm>
            <a:off x="465546" y="5340703"/>
            <a:ext cx="4098108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220"/>
              </a:lnSpc>
            </a:pPr>
            <a:r>
              <a:rPr lang="en-US" sz="1100" dirty="0"/>
              <a:t>Montezuma County Sheriff’s Office</a:t>
            </a:r>
          </a:p>
          <a:p>
            <a:pPr algn="ctr">
              <a:lnSpc>
                <a:spcPts val="1220"/>
              </a:lnSpc>
            </a:pPr>
            <a:r>
              <a:rPr lang="en-US" sz="1100" dirty="0"/>
              <a:t>Office: (970) 565-8452 or Dispatch: (970) 564-4986</a:t>
            </a:r>
          </a:p>
          <a:p>
            <a:pPr algn="ctr">
              <a:lnSpc>
                <a:spcPts val="1220"/>
              </a:lnSpc>
              <a:spcBef>
                <a:spcPts val="600"/>
              </a:spcBef>
            </a:pPr>
            <a:r>
              <a:rPr lang="en-US" sz="1100" dirty="0"/>
              <a:t>If in La Plata County, call Durango La Plata </a:t>
            </a:r>
            <a:r>
              <a:rPr lang="en-US" sz="1100" dirty="0" err="1"/>
              <a:t>Crimestoppers</a:t>
            </a:r>
            <a:r>
              <a:rPr lang="en-US" sz="1100" dirty="0"/>
              <a:t>: </a:t>
            </a:r>
          </a:p>
          <a:p>
            <a:pPr algn="ctr">
              <a:lnSpc>
                <a:spcPts val="1220"/>
              </a:lnSpc>
            </a:pPr>
            <a:r>
              <a:rPr lang="en-US" sz="1100" dirty="0"/>
              <a:t>(970) 247-1112 or report online: </a:t>
            </a:r>
            <a:r>
              <a:rPr lang="en-US" sz="1100" u="sng" dirty="0">
                <a:hlinkClick r:id="rId4"/>
              </a:rPr>
              <a:t>durangolaplatacrimestoppers.org</a:t>
            </a:r>
            <a:endParaRPr lang="en-US" sz="1100" u="sng" dirty="0"/>
          </a:p>
          <a:p>
            <a:pPr algn="ctr">
              <a:lnSpc>
                <a:spcPts val="1220"/>
              </a:lnSpc>
              <a:spcBef>
                <a:spcPts val="600"/>
              </a:spcBef>
            </a:pPr>
            <a:r>
              <a:rPr lang="en-US" sz="1100" dirty="0"/>
              <a:t>For information about current wildfire and fire restrictions:</a:t>
            </a:r>
            <a:endParaRPr lang="en-US" sz="1100" u="sng" dirty="0"/>
          </a:p>
          <a:p>
            <a:pPr algn="ctr">
              <a:lnSpc>
                <a:spcPts val="1220"/>
              </a:lnSpc>
            </a:pPr>
            <a:r>
              <a:rPr lang="en-US" sz="1100" u="sng" dirty="0">
                <a:hlinkClick r:id="rId5"/>
              </a:rPr>
              <a:t>www.colorado.gov/pacific/dfpc/fire-bans-and-restrictions</a:t>
            </a:r>
            <a:endParaRPr lang="en-US" sz="1100" u="sng" dirty="0"/>
          </a:p>
          <a:p>
            <a:pPr>
              <a:lnSpc>
                <a:spcPts val="1220"/>
              </a:lnSpc>
            </a:pPr>
            <a:endParaRPr lang="en-US" sz="1100" dirty="0"/>
          </a:p>
        </p:txBody>
      </p:sp>
      <p:pic>
        <p:nvPicPr>
          <p:cNvPr id="126" name="fs" descr="Forest Service shield" title="Forest Service shield">
            <a:extLst>
              <a:ext uri="{FF2B5EF4-FFF2-40B4-BE49-F238E27FC236}">
                <a16:creationId xmlns:a16="http://schemas.microsoft.com/office/drawing/2014/main" id="{AE8AA40A-23E3-2D41-BD88-D9464AFE79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42" y="6635495"/>
            <a:ext cx="552463" cy="588395"/>
          </a:xfrm>
          <a:prstGeom prst="rect">
            <a:avLst/>
          </a:prstGeom>
        </p:spPr>
      </p:pic>
      <p:pic>
        <p:nvPicPr>
          <p:cNvPr id="127" name="nps" descr="NPS logo" title="NPS logo">
            <a:extLst>
              <a:ext uri="{FF2B5EF4-FFF2-40B4-BE49-F238E27FC236}">
                <a16:creationId xmlns:a16="http://schemas.microsoft.com/office/drawing/2014/main" id="{36513077-12B3-A843-8A52-8B0AB390D1A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864" y="6629288"/>
            <a:ext cx="427443" cy="555303"/>
          </a:xfrm>
          <a:prstGeom prst="rect">
            <a:avLst/>
          </a:prstGeom>
        </p:spPr>
      </p:pic>
      <p:pic>
        <p:nvPicPr>
          <p:cNvPr id="128" name="blm" descr="BLM Logo" title="BLM Logo">
            <a:extLst>
              <a:ext uri="{FF2B5EF4-FFF2-40B4-BE49-F238E27FC236}">
                <a16:creationId xmlns:a16="http://schemas.microsoft.com/office/drawing/2014/main" id="{4BC49201-4214-FE4B-8298-931257F97EF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000" y="6646469"/>
            <a:ext cx="525211" cy="557226"/>
          </a:xfrm>
          <a:prstGeom prst="rect">
            <a:avLst/>
          </a:prstGeom>
        </p:spPr>
      </p:pic>
      <p:pic>
        <p:nvPicPr>
          <p:cNvPr id="129" name="bia" descr="BIA logo" title="BIA logo">
            <a:extLst>
              <a:ext uri="{FF2B5EF4-FFF2-40B4-BE49-F238E27FC236}">
                <a16:creationId xmlns:a16="http://schemas.microsoft.com/office/drawing/2014/main" id="{A2296171-DE5B-F94F-9CA8-04250EF0A8B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722" y="6624703"/>
            <a:ext cx="567645" cy="567645"/>
          </a:xfrm>
          <a:prstGeom prst="rect">
            <a:avLst/>
          </a:prstGeom>
        </p:spPr>
      </p:pic>
      <p:pic>
        <p:nvPicPr>
          <p:cNvPr id="130" name="fire" descr="Colorado Division of Fire Prevention and Control" title="Colorado Division of Fire Prevention and Control">
            <a:extLst>
              <a:ext uri="{FF2B5EF4-FFF2-40B4-BE49-F238E27FC236}">
                <a16:creationId xmlns:a16="http://schemas.microsoft.com/office/drawing/2014/main" id="{CDCEC819-B096-2E42-9B09-C72EDA7BCF3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991" y="6638212"/>
            <a:ext cx="430600" cy="553145"/>
          </a:xfrm>
          <a:prstGeom prst="rect">
            <a:avLst/>
          </a:prstGeom>
        </p:spPr>
      </p:pic>
      <p:pic>
        <p:nvPicPr>
          <p:cNvPr id="131" name="sheriff" descr="Sheriff logo" title="Sheriff logo">
            <a:extLst>
              <a:ext uri="{FF2B5EF4-FFF2-40B4-BE49-F238E27FC236}">
                <a16:creationId xmlns:a16="http://schemas.microsoft.com/office/drawing/2014/main" id="{BB90B77B-9EAE-9D41-936B-7AF3AD99C13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425" y="6610422"/>
            <a:ext cx="626114" cy="595873"/>
          </a:xfrm>
          <a:prstGeom prst="rect">
            <a:avLst/>
          </a:prstGeom>
        </p:spPr>
      </p:pic>
      <p:pic>
        <p:nvPicPr>
          <p:cNvPr id="132" name="sw" descr="SW Colorado Counties logo" title="SW Colorado Counties logo">
            <a:extLst>
              <a:ext uri="{FF2B5EF4-FFF2-40B4-BE49-F238E27FC236}">
                <a16:creationId xmlns:a16="http://schemas.microsoft.com/office/drawing/2014/main" id="{E464DC14-18C5-D24D-AA53-A3D3F24175B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856" y="6651207"/>
            <a:ext cx="499782" cy="500029"/>
          </a:xfrm>
          <a:prstGeom prst="rect">
            <a:avLst/>
          </a:prstGeom>
        </p:spPr>
      </p:pic>
      <p:sp>
        <p:nvSpPr>
          <p:cNvPr id="133" name="Rectangle 132" descr="rectangle" title="rectangle">
            <a:extLst>
              <a:ext uri="{FF2B5EF4-FFF2-40B4-BE49-F238E27FC236}">
                <a16:creationId xmlns:a16="http://schemas.microsoft.com/office/drawing/2014/main" id="{F4E2F0A1-A0A4-2443-A7AD-78EA017454AE}"/>
              </a:ext>
            </a:extLst>
          </p:cNvPr>
          <p:cNvSpPr/>
          <p:nvPr/>
        </p:nvSpPr>
        <p:spPr>
          <a:xfrm>
            <a:off x="343550" y="7297145"/>
            <a:ext cx="4342750" cy="191027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border" descr="decorative rectangle" title="decorative rectangle">
            <a:extLst>
              <a:ext uri="{FF2B5EF4-FFF2-40B4-BE49-F238E27FC236}">
                <a16:creationId xmlns:a16="http://schemas.microsoft.com/office/drawing/2014/main" id="{30832BB7-D86B-384E-80B4-9C4D4356A2E8}"/>
              </a:ext>
            </a:extLst>
          </p:cNvPr>
          <p:cNvSpPr/>
          <p:nvPr/>
        </p:nvSpPr>
        <p:spPr>
          <a:xfrm>
            <a:off x="5373297" y="4285987"/>
            <a:ext cx="4343400" cy="3200400"/>
          </a:xfrm>
          <a:prstGeom prst="rect">
            <a:avLst/>
          </a:prstGeom>
          <a:noFill/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5" name="top rectabglew" descr="rectangle" title="rectangle">
            <a:extLst>
              <a:ext uri="{FF2B5EF4-FFF2-40B4-BE49-F238E27FC236}">
                <a16:creationId xmlns:a16="http://schemas.microsoft.com/office/drawing/2014/main" id="{8E71A244-8E51-3B45-9952-400EC244411B}"/>
              </a:ext>
            </a:extLst>
          </p:cNvPr>
          <p:cNvSpPr/>
          <p:nvPr/>
        </p:nvSpPr>
        <p:spPr>
          <a:xfrm>
            <a:off x="5373297" y="4286149"/>
            <a:ext cx="4343400" cy="934696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7" name="cell" descr="cell phone" title="cell phone">
            <a:extLst>
              <a:ext uri="{FF2B5EF4-FFF2-40B4-BE49-F238E27FC236}">
                <a16:creationId xmlns:a16="http://schemas.microsoft.com/office/drawing/2014/main" id="{10E2212F-47F3-5349-93A0-DDED59BD1C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07" r="65926"/>
          <a:stretch/>
        </p:blipFill>
        <p:spPr>
          <a:xfrm>
            <a:off x="5442653" y="4383599"/>
            <a:ext cx="824956" cy="830497"/>
          </a:xfrm>
          <a:prstGeom prst="rect">
            <a:avLst/>
          </a:prstGeom>
        </p:spPr>
      </p:pic>
      <p:sp>
        <p:nvSpPr>
          <p:cNvPr id="138" name="if">
            <a:extLst>
              <a:ext uri="{FF2B5EF4-FFF2-40B4-BE49-F238E27FC236}">
                <a16:creationId xmlns:a16="http://schemas.microsoft.com/office/drawing/2014/main" id="{336AEDA4-4FC7-154D-A77F-90577D70B2D7}"/>
              </a:ext>
            </a:extLst>
          </p:cNvPr>
          <p:cNvSpPr txBox="1"/>
          <p:nvPr/>
        </p:nvSpPr>
        <p:spPr>
          <a:xfrm>
            <a:off x="6336965" y="4413915"/>
            <a:ext cx="1708532" cy="7309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860"/>
              </a:lnSpc>
            </a:pPr>
            <a:r>
              <a:rPr lang="en-US" sz="1800" b="1" dirty="0">
                <a:solidFill>
                  <a:schemeClr val="bg1"/>
                </a:solidFill>
              </a:rPr>
              <a:t>If you see someone setting a fire, call</a:t>
            </a:r>
          </a:p>
        </p:txBody>
      </p:sp>
      <p:pic>
        <p:nvPicPr>
          <p:cNvPr id="139" name="911" descr="911&#10;" title="911">
            <a:extLst>
              <a:ext uri="{FF2B5EF4-FFF2-40B4-BE49-F238E27FC236}">
                <a16:creationId xmlns:a16="http://schemas.microsoft.com/office/drawing/2014/main" id="{F7B2EDEA-E228-2241-8864-1C4120E4E4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5"/>
          <a:stretch/>
        </p:blipFill>
        <p:spPr>
          <a:xfrm>
            <a:off x="8152744" y="4337787"/>
            <a:ext cx="1383386" cy="830497"/>
          </a:xfrm>
          <a:prstGeom prst="rect">
            <a:avLst/>
          </a:prstGeom>
        </p:spPr>
      </p:pic>
      <p:sp>
        <p:nvSpPr>
          <p:cNvPr id="140" name="mont">
            <a:extLst>
              <a:ext uri="{FF2B5EF4-FFF2-40B4-BE49-F238E27FC236}">
                <a16:creationId xmlns:a16="http://schemas.microsoft.com/office/drawing/2014/main" id="{9874F90A-47FA-7A49-8A22-F9C0305528C7}"/>
              </a:ext>
            </a:extLst>
          </p:cNvPr>
          <p:cNvSpPr txBox="1"/>
          <p:nvPr/>
        </p:nvSpPr>
        <p:spPr>
          <a:xfrm>
            <a:off x="5495943" y="5351182"/>
            <a:ext cx="4098108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220"/>
              </a:lnSpc>
            </a:pPr>
            <a:r>
              <a:rPr lang="en-US" sz="1100" dirty="0"/>
              <a:t>Montezuma County Sheriff’s Office</a:t>
            </a:r>
          </a:p>
          <a:p>
            <a:pPr algn="ctr">
              <a:lnSpc>
                <a:spcPts val="1220"/>
              </a:lnSpc>
            </a:pPr>
            <a:r>
              <a:rPr lang="en-US" sz="1100" dirty="0"/>
              <a:t>Office: (970) 565-8452 or Dispatch: (970) 564-4986</a:t>
            </a:r>
          </a:p>
          <a:p>
            <a:pPr algn="ctr">
              <a:lnSpc>
                <a:spcPts val="1220"/>
              </a:lnSpc>
              <a:spcBef>
                <a:spcPts val="600"/>
              </a:spcBef>
            </a:pPr>
            <a:r>
              <a:rPr lang="en-US" sz="1100" dirty="0"/>
              <a:t>If in La Plata County, call Durango La Plata </a:t>
            </a:r>
            <a:r>
              <a:rPr lang="en-US" sz="1100" dirty="0" err="1"/>
              <a:t>Crimestoppers</a:t>
            </a:r>
            <a:r>
              <a:rPr lang="en-US" sz="1100" dirty="0"/>
              <a:t>: </a:t>
            </a:r>
          </a:p>
          <a:p>
            <a:pPr algn="ctr">
              <a:lnSpc>
                <a:spcPts val="1220"/>
              </a:lnSpc>
            </a:pPr>
            <a:r>
              <a:rPr lang="en-US" sz="1100" dirty="0"/>
              <a:t>(970) 247-1112 or report online: </a:t>
            </a:r>
            <a:r>
              <a:rPr lang="en-US" sz="1100" u="sng" dirty="0">
                <a:hlinkClick r:id="rId4"/>
              </a:rPr>
              <a:t>durangolaplatacrimestoppers.org</a:t>
            </a:r>
            <a:endParaRPr lang="en-US" sz="1100" u="sng" dirty="0"/>
          </a:p>
          <a:p>
            <a:pPr algn="ctr">
              <a:lnSpc>
                <a:spcPts val="1220"/>
              </a:lnSpc>
              <a:spcBef>
                <a:spcPts val="600"/>
              </a:spcBef>
            </a:pPr>
            <a:r>
              <a:rPr lang="en-US" sz="1100" dirty="0"/>
              <a:t>For information about current wildfire and fire restrictions:</a:t>
            </a:r>
            <a:endParaRPr lang="en-US" sz="1100" u="sng" dirty="0"/>
          </a:p>
          <a:p>
            <a:pPr algn="ctr">
              <a:lnSpc>
                <a:spcPts val="1220"/>
              </a:lnSpc>
            </a:pPr>
            <a:r>
              <a:rPr lang="en-US" sz="1100" u="sng" dirty="0">
                <a:hlinkClick r:id="rId5"/>
              </a:rPr>
              <a:t>www.colorado.gov/pacific/dfpc/fire-bans-and-restrictions</a:t>
            </a:r>
            <a:endParaRPr lang="en-US" sz="1100" u="sng" dirty="0"/>
          </a:p>
          <a:p>
            <a:pPr>
              <a:lnSpc>
                <a:spcPts val="1220"/>
              </a:lnSpc>
            </a:pPr>
            <a:endParaRPr lang="en-US" sz="1100" dirty="0"/>
          </a:p>
        </p:txBody>
      </p:sp>
      <p:pic>
        <p:nvPicPr>
          <p:cNvPr id="142" name="fs" descr="Forest Service shield" title="Forest Service shield">
            <a:extLst>
              <a:ext uri="{FF2B5EF4-FFF2-40B4-BE49-F238E27FC236}">
                <a16:creationId xmlns:a16="http://schemas.microsoft.com/office/drawing/2014/main" id="{CECCD28A-7BD1-2C45-857C-64C629D9C9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539" y="6645974"/>
            <a:ext cx="552463" cy="588395"/>
          </a:xfrm>
          <a:prstGeom prst="rect">
            <a:avLst/>
          </a:prstGeom>
        </p:spPr>
      </p:pic>
      <p:pic>
        <p:nvPicPr>
          <p:cNvPr id="143" name="nps" descr="NPS logo" title="NPS logo">
            <a:extLst>
              <a:ext uri="{FF2B5EF4-FFF2-40B4-BE49-F238E27FC236}">
                <a16:creationId xmlns:a16="http://schemas.microsoft.com/office/drawing/2014/main" id="{52610B45-7991-D147-AFD7-BEA7EFF3AC2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261" y="6639767"/>
            <a:ext cx="427443" cy="555303"/>
          </a:xfrm>
          <a:prstGeom prst="rect">
            <a:avLst/>
          </a:prstGeom>
        </p:spPr>
      </p:pic>
      <p:pic>
        <p:nvPicPr>
          <p:cNvPr id="144" name="blm" descr="BLM Logo" title="BLM Logo">
            <a:extLst>
              <a:ext uri="{FF2B5EF4-FFF2-40B4-BE49-F238E27FC236}">
                <a16:creationId xmlns:a16="http://schemas.microsoft.com/office/drawing/2014/main" id="{2E9031F6-563B-754B-A0BD-51914133C7E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397" y="6656948"/>
            <a:ext cx="525211" cy="557226"/>
          </a:xfrm>
          <a:prstGeom prst="rect">
            <a:avLst/>
          </a:prstGeom>
        </p:spPr>
      </p:pic>
      <p:pic>
        <p:nvPicPr>
          <p:cNvPr id="145" name="bia" descr="BIA logo" title="BIA logo">
            <a:extLst>
              <a:ext uri="{FF2B5EF4-FFF2-40B4-BE49-F238E27FC236}">
                <a16:creationId xmlns:a16="http://schemas.microsoft.com/office/drawing/2014/main" id="{8F6F71E8-6D52-024B-9C83-4743D434DB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119" y="6635182"/>
            <a:ext cx="567645" cy="567645"/>
          </a:xfrm>
          <a:prstGeom prst="rect">
            <a:avLst/>
          </a:prstGeom>
        </p:spPr>
      </p:pic>
      <p:pic>
        <p:nvPicPr>
          <p:cNvPr id="146" name="fire" descr="Colorado Division of Fire Prevention and Control" title="Colorado Division of Fire Prevention and Control">
            <a:extLst>
              <a:ext uri="{FF2B5EF4-FFF2-40B4-BE49-F238E27FC236}">
                <a16:creationId xmlns:a16="http://schemas.microsoft.com/office/drawing/2014/main" id="{BF1D910B-E52C-CE4E-ADCC-0C2B22E0164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388" y="6648691"/>
            <a:ext cx="430600" cy="553145"/>
          </a:xfrm>
          <a:prstGeom prst="rect">
            <a:avLst/>
          </a:prstGeom>
        </p:spPr>
      </p:pic>
      <p:pic>
        <p:nvPicPr>
          <p:cNvPr id="148" name="sheriff" descr="Sheriff logo" title="Sheriff logo">
            <a:extLst>
              <a:ext uri="{FF2B5EF4-FFF2-40B4-BE49-F238E27FC236}">
                <a16:creationId xmlns:a16="http://schemas.microsoft.com/office/drawing/2014/main" id="{A04352EA-6394-5343-9B2D-7401EB65B2A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822" y="6620901"/>
            <a:ext cx="626114" cy="595873"/>
          </a:xfrm>
          <a:prstGeom prst="rect">
            <a:avLst/>
          </a:prstGeom>
        </p:spPr>
      </p:pic>
      <p:pic>
        <p:nvPicPr>
          <p:cNvPr id="149" name="sw" descr="SW Colorado Counties logo" title="SW Colorado Counties logo">
            <a:extLst>
              <a:ext uri="{FF2B5EF4-FFF2-40B4-BE49-F238E27FC236}">
                <a16:creationId xmlns:a16="http://schemas.microsoft.com/office/drawing/2014/main" id="{7D6972B8-2573-B049-8CEF-24C7DD750EB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53" y="6661686"/>
            <a:ext cx="499782" cy="500029"/>
          </a:xfrm>
          <a:prstGeom prst="rect">
            <a:avLst/>
          </a:prstGeom>
        </p:spPr>
      </p:pic>
      <p:sp>
        <p:nvSpPr>
          <p:cNvPr id="150" name="Rectangle 149" descr="rectangle" title="rectangle">
            <a:extLst>
              <a:ext uri="{FF2B5EF4-FFF2-40B4-BE49-F238E27FC236}">
                <a16:creationId xmlns:a16="http://schemas.microsoft.com/office/drawing/2014/main" id="{00DA7E2F-9138-574C-8B23-05961B1EDED8}"/>
              </a:ext>
            </a:extLst>
          </p:cNvPr>
          <p:cNvSpPr/>
          <p:nvPr/>
        </p:nvSpPr>
        <p:spPr>
          <a:xfrm>
            <a:off x="5373947" y="7307624"/>
            <a:ext cx="4342750" cy="191027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621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</TotalTime>
  <Words>362</Words>
  <Application>Microsoft Macintosh PowerPoint</Application>
  <PresentationFormat>Custom</PresentationFormat>
  <Paragraphs>48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Sniffing out wildfire arson</vt:lpstr>
      <vt:lpstr>If you see someone</vt:lpstr>
    </vt:vector>
  </TitlesOfParts>
  <Manager/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Sniffing Out Wildfire Arson</dc:title>
  <dc:subject/>
  <dc:creator>Gwen Hensley</dc:creator>
  <cp:keywords>Arson</cp:keywords>
  <dc:description/>
  <cp:lastModifiedBy>Microsoft Office User</cp:lastModifiedBy>
  <cp:revision>93</cp:revision>
  <cp:lastPrinted>2018-05-08T15:54:51Z</cp:lastPrinted>
  <dcterms:created xsi:type="dcterms:W3CDTF">2014-07-24T03:46:57Z</dcterms:created>
  <dcterms:modified xsi:type="dcterms:W3CDTF">2018-10-13T18:40:29Z</dcterms:modified>
  <cp:category/>
</cp:coreProperties>
</file>