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662"/>
  </p:normalViewPr>
  <p:slideViewPr>
    <p:cSldViewPr snapToGrid="0" snapToObjects="1" showGuides="1">
      <p:cViewPr varScale="1">
        <p:scale>
          <a:sx n="89" d="100"/>
          <a:sy n="89" d="100"/>
        </p:scale>
        <p:origin x="184" y="224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2"/>
            <a:ext cx="8549640" cy="2705946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13" indent="0" algn="ctr">
              <a:buNone/>
              <a:defRPr sz="2200"/>
            </a:lvl2pPr>
            <a:lvl3pPr marL="1005826" indent="0" algn="ctr">
              <a:buNone/>
              <a:defRPr sz="1980"/>
            </a:lvl3pPr>
            <a:lvl4pPr marL="1508739" indent="0" algn="ctr">
              <a:buNone/>
              <a:defRPr sz="1760"/>
            </a:lvl4pPr>
            <a:lvl5pPr marL="2011653" indent="0" algn="ctr">
              <a:buNone/>
              <a:defRPr sz="1760"/>
            </a:lvl5pPr>
            <a:lvl6pPr marL="2514566" indent="0" algn="ctr">
              <a:buNone/>
              <a:defRPr sz="1760"/>
            </a:lvl6pPr>
            <a:lvl7pPr marL="3017479" indent="0" algn="ctr">
              <a:buNone/>
              <a:defRPr sz="1760"/>
            </a:lvl7pPr>
            <a:lvl8pPr marL="3520392" indent="0" algn="ctr">
              <a:buNone/>
              <a:defRPr sz="1760"/>
            </a:lvl8pPr>
            <a:lvl9pPr marL="4023305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B0F8-B1AE-DA41-A4B8-70D0BC135F04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7667-AD3C-E64F-A038-54EB89C34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726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B0F8-B1AE-DA41-A4B8-70D0BC135F04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7667-AD3C-E64F-A038-54EB89C34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644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9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6" y="413809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B0F8-B1AE-DA41-A4B8-70D0BC135F04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7667-AD3C-E64F-A038-54EB89C34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032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B0F8-B1AE-DA41-A4B8-70D0BC135F04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7667-AD3C-E64F-A038-54EB89C34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908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13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26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39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53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566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479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392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05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B0F8-B1AE-DA41-A4B8-70D0BC135F04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7667-AD3C-E64F-A038-54EB89C34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6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B0F8-B1AE-DA41-A4B8-70D0BC135F04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7667-AD3C-E64F-A038-54EB89C34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830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6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13" indent="0">
              <a:buNone/>
              <a:defRPr sz="2200" b="1"/>
            </a:lvl2pPr>
            <a:lvl3pPr marL="1005826" indent="0">
              <a:buNone/>
              <a:defRPr sz="1980" b="1"/>
            </a:lvl3pPr>
            <a:lvl4pPr marL="1508739" indent="0">
              <a:buNone/>
              <a:defRPr sz="1760" b="1"/>
            </a:lvl4pPr>
            <a:lvl5pPr marL="2011653" indent="0">
              <a:buNone/>
              <a:defRPr sz="1760" b="1"/>
            </a:lvl5pPr>
            <a:lvl6pPr marL="2514566" indent="0">
              <a:buNone/>
              <a:defRPr sz="1760" b="1"/>
            </a:lvl6pPr>
            <a:lvl7pPr marL="3017479" indent="0">
              <a:buNone/>
              <a:defRPr sz="1760" b="1"/>
            </a:lvl7pPr>
            <a:lvl8pPr marL="3520392" indent="0">
              <a:buNone/>
              <a:defRPr sz="1760" b="1"/>
            </a:lvl8pPr>
            <a:lvl9pPr marL="4023305" indent="0">
              <a:buNone/>
              <a:defRPr sz="1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13" indent="0">
              <a:buNone/>
              <a:defRPr sz="2200" b="1"/>
            </a:lvl2pPr>
            <a:lvl3pPr marL="1005826" indent="0">
              <a:buNone/>
              <a:defRPr sz="1980" b="1"/>
            </a:lvl3pPr>
            <a:lvl4pPr marL="1508739" indent="0">
              <a:buNone/>
              <a:defRPr sz="1760" b="1"/>
            </a:lvl4pPr>
            <a:lvl5pPr marL="2011653" indent="0">
              <a:buNone/>
              <a:defRPr sz="1760" b="1"/>
            </a:lvl5pPr>
            <a:lvl6pPr marL="2514566" indent="0">
              <a:buNone/>
              <a:defRPr sz="1760" b="1"/>
            </a:lvl6pPr>
            <a:lvl7pPr marL="3017479" indent="0">
              <a:buNone/>
              <a:defRPr sz="1760" b="1"/>
            </a:lvl7pPr>
            <a:lvl8pPr marL="3520392" indent="0">
              <a:buNone/>
              <a:defRPr sz="1760" b="1"/>
            </a:lvl8pPr>
            <a:lvl9pPr marL="4023305" indent="0">
              <a:buNone/>
              <a:defRPr sz="1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B0F8-B1AE-DA41-A4B8-70D0BC135F04}" type="datetimeFigureOut">
              <a:rPr lang="en-US" smtClean="0"/>
              <a:t>5/7/20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7667-AD3C-E64F-A038-54EB89C34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573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B0F8-B1AE-DA41-A4B8-70D0BC135F04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7667-AD3C-E64F-A038-54EB89C34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257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B0F8-B1AE-DA41-A4B8-70D0BC135F04}" type="datetimeFigureOut">
              <a:rPr lang="en-US" smtClean="0"/>
              <a:t>5/7/20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7667-AD3C-E64F-A038-54EB89C34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565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6" y="518160"/>
            <a:ext cx="3244095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29" y="1119084"/>
            <a:ext cx="5092066" cy="5523441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6" y="2331720"/>
            <a:ext cx="3244095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13" indent="0">
              <a:buNone/>
              <a:defRPr sz="1540"/>
            </a:lvl2pPr>
            <a:lvl3pPr marL="1005826" indent="0">
              <a:buNone/>
              <a:defRPr sz="1320"/>
            </a:lvl3pPr>
            <a:lvl4pPr marL="1508739" indent="0">
              <a:buNone/>
              <a:defRPr sz="1100"/>
            </a:lvl4pPr>
            <a:lvl5pPr marL="2011653" indent="0">
              <a:buNone/>
              <a:defRPr sz="1100"/>
            </a:lvl5pPr>
            <a:lvl6pPr marL="2514566" indent="0">
              <a:buNone/>
              <a:defRPr sz="1100"/>
            </a:lvl6pPr>
            <a:lvl7pPr marL="3017479" indent="0">
              <a:buNone/>
              <a:defRPr sz="1100"/>
            </a:lvl7pPr>
            <a:lvl8pPr marL="3520392" indent="0">
              <a:buNone/>
              <a:defRPr sz="1100"/>
            </a:lvl8pPr>
            <a:lvl9pPr marL="4023305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B0F8-B1AE-DA41-A4B8-70D0BC135F04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7667-AD3C-E64F-A038-54EB89C34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01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6" y="518160"/>
            <a:ext cx="3244095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29" y="1119084"/>
            <a:ext cx="5092066" cy="5523441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13" indent="0">
              <a:buNone/>
              <a:defRPr sz="3080"/>
            </a:lvl2pPr>
            <a:lvl3pPr marL="1005826" indent="0">
              <a:buNone/>
              <a:defRPr sz="2640"/>
            </a:lvl3pPr>
            <a:lvl4pPr marL="1508739" indent="0">
              <a:buNone/>
              <a:defRPr sz="2200"/>
            </a:lvl4pPr>
            <a:lvl5pPr marL="2011653" indent="0">
              <a:buNone/>
              <a:defRPr sz="2200"/>
            </a:lvl5pPr>
            <a:lvl6pPr marL="2514566" indent="0">
              <a:buNone/>
              <a:defRPr sz="2200"/>
            </a:lvl6pPr>
            <a:lvl7pPr marL="3017479" indent="0">
              <a:buNone/>
              <a:defRPr sz="2200"/>
            </a:lvl7pPr>
            <a:lvl8pPr marL="3520392" indent="0">
              <a:buNone/>
              <a:defRPr sz="2200"/>
            </a:lvl8pPr>
            <a:lvl9pPr marL="4023305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6" y="2331720"/>
            <a:ext cx="3244095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13" indent="0">
              <a:buNone/>
              <a:defRPr sz="1540"/>
            </a:lvl2pPr>
            <a:lvl3pPr marL="1005826" indent="0">
              <a:buNone/>
              <a:defRPr sz="1320"/>
            </a:lvl3pPr>
            <a:lvl4pPr marL="1508739" indent="0">
              <a:buNone/>
              <a:defRPr sz="1100"/>
            </a:lvl4pPr>
            <a:lvl5pPr marL="2011653" indent="0">
              <a:buNone/>
              <a:defRPr sz="1100"/>
            </a:lvl5pPr>
            <a:lvl6pPr marL="2514566" indent="0">
              <a:buNone/>
              <a:defRPr sz="1100"/>
            </a:lvl6pPr>
            <a:lvl7pPr marL="3017479" indent="0">
              <a:buNone/>
              <a:defRPr sz="1100"/>
            </a:lvl7pPr>
            <a:lvl8pPr marL="3520392" indent="0">
              <a:buNone/>
              <a:defRPr sz="1100"/>
            </a:lvl8pPr>
            <a:lvl9pPr marL="4023305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B0F8-B1AE-DA41-A4B8-70D0BC135F04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7667-AD3C-E64F-A038-54EB89C34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558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8B0F8-B1AE-DA41-A4B8-70D0BC135F04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C7667-AD3C-E64F-A038-54EB89C34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926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26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57" indent="-251457" algn="l" defTabSz="1005826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70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283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196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09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22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35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849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762" indent="-251457" algn="l" defTabSz="1005826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13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26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39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53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66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479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392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05" algn="l" defTabSz="1005826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hyperlink" Target="http://www.dof.virginia.gov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>
            <a:extLst>
              <a:ext uri="{FF2B5EF4-FFF2-40B4-BE49-F238E27FC236}">
                <a16:creationId xmlns:a16="http://schemas.microsoft.com/office/drawing/2014/main" id="{4D1B7490-AD5B-4B46-9C1C-A10257FFD4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41647" y="6248122"/>
            <a:ext cx="5259553" cy="819301"/>
          </a:xfrm>
        </p:spPr>
        <p:txBody>
          <a:bodyPr>
            <a:norm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Virginias Debris Burning FAQ</a:t>
            </a:r>
          </a:p>
        </p:txBody>
      </p:sp>
      <p:sp>
        <p:nvSpPr>
          <p:cNvPr id="2" name="Rectangle 1" descr="Black 3 pt rectangle" title="Decorative Rectangle">
            <a:extLst>
              <a:ext uri="{FF2B5EF4-FFF2-40B4-BE49-F238E27FC236}">
                <a16:creationId xmlns:a16="http://schemas.microsoft.com/office/drawing/2014/main" id="{96ECF0BA-C8C1-864F-9B7E-F956376B8B70}"/>
              </a:ext>
            </a:extLst>
          </p:cNvPr>
          <p:cNvSpPr/>
          <p:nvPr/>
        </p:nvSpPr>
        <p:spPr>
          <a:xfrm>
            <a:off x="457200" y="457200"/>
            <a:ext cx="9144000" cy="6858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swoop" descr="Band of colors, red, blue and green, across top of page." title="Decorative element">
            <a:extLst>
              <a:ext uri="{FF2B5EF4-FFF2-40B4-BE49-F238E27FC236}">
                <a16:creationId xmlns:a16="http://schemas.microsoft.com/office/drawing/2014/main" id="{8361640B-B1CA-9F44-9F96-6E059D2F3D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9156700" cy="1447800"/>
          </a:xfrm>
          <a:prstGeom prst="rect">
            <a:avLst/>
          </a:prstGeom>
        </p:spPr>
      </p:pic>
      <p:sp>
        <p:nvSpPr>
          <p:cNvPr id="7" name="header">
            <a:extLst>
              <a:ext uri="{FF2B5EF4-FFF2-40B4-BE49-F238E27FC236}">
                <a16:creationId xmlns:a16="http://schemas.microsoft.com/office/drawing/2014/main" id="{749054C7-F3FA-4040-B533-80DA09F4FBA4}"/>
              </a:ext>
            </a:extLst>
          </p:cNvPr>
          <p:cNvSpPr txBox="1"/>
          <p:nvPr/>
        </p:nvSpPr>
        <p:spPr>
          <a:xfrm>
            <a:off x="658506" y="534769"/>
            <a:ext cx="4991725" cy="646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DEBRIS BURN FAQ</a:t>
            </a:r>
          </a:p>
        </p:txBody>
      </p:sp>
      <p:sp>
        <p:nvSpPr>
          <p:cNvPr id="6" name="300 feet">
            <a:extLst>
              <a:ext uri="{FF2B5EF4-FFF2-40B4-BE49-F238E27FC236}">
                <a16:creationId xmlns:a16="http://schemas.microsoft.com/office/drawing/2014/main" id="{B9507C00-69C7-1C49-AE7F-B28DEA879E7D}"/>
              </a:ext>
            </a:extLst>
          </p:cNvPr>
          <p:cNvSpPr txBox="1"/>
          <p:nvPr/>
        </p:nvSpPr>
        <p:spPr>
          <a:xfrm>
            <a:off x="658506" y="2024043"/>
            <a:ext cx="6161393" cy="646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4400" b="1" dirty="0">
                <a:latin typeface="Arial Black" panose="020B0604020202020204" pitchFamily="34" charset="0"/>
                <a:cs typeface="Arial Black" panose="020B0604020202020204" pitchFamily="34" charset="0"/>
              </a:rPr>
              <a:t>How far is 300 feet?</a:t>
            </a:r>
          </a:p>
        </p:txBody>
      </p:sp>
      <p:sp>
        <p:nvSpPr>
          <p:cNvPr id="8" name="the distance">
            <a:extLst>
              <a:ext uri="{FF2B5EF4-FFF2-40B4-BE49-F238E27FC236}">
                <a16:creationId xmlns:a16="http://schemas.microsoft.com/office/drawing/2014/main" id="{096DC84D-2D5B-7744-A053-EE8BC70556E7}"/>
              </a:ext>
            </a:extLst>
          </p:cNvPr>
          <p:cNvSpPr txBox="1"/>
          <p:nvPr/>
        </p:nvSpPr>
        <p:spPr>
          <a:xfrm>
            <a:off x="690511" y="2935568"/>
            <a:ext cx="5351488" cy="25127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The distance of </a:t>
            </a:r>
          </a:p>
          <a:p>
            <a:r>
              <a:rPr lang="en-US" sz="3600" b="1" dirty="0">
                <a:solidFill>
                  <a:srgbClr val="C00000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a football field.</a:t>
            </a:r>
          </a:p>
          <a:p>
            <a:pPr>
              <a:spcBef>
                <a:spcPts val="1200"/>
              </a:spcBef>
            </a:pPr>
            <a:r>
              <a:rPr lang="en-US" sz="2400" dirty="0">
                <a:cs typeface="Arial Black" panose="020B0604020202020204" pitchFamily="34" charset="0"/>
              </a:rPr>
              <a:t>Keeping your burn pile 300 feet from woodlands will help prevent embers </a:t>
            </a:r>
          </a:p>
          <a:p>
            <a:r>
              <a:rPr lang="en-US" sz="2400" dirty="0">
                <a:cs typeface="Arial Black" panose="020B0604020202020204" pitchFamily="34" charset="0"/>
              </a:rPr>
              <a:t>from starting a wildfire. </a:t>
            </a:r>
          </a:p>
        </p:txBody>
      </p:sp>
      <p:pic>
        <p:nvPicPr>
          <p:cNvPr id="12" name="Picture 11" descr="Football field with yardlines marked and a treeline at the goal line." title="Football field">
            <a:extLst>
              <a:ext uri="{FF2B5EF4-FFF2-40B4-BE49-F238E27FC236}">
                <a16:creationId xmlns:a16="http://schemas.microsoft.com/office/drawing/2014/main" id="{985EC251-53C6-8B49-AF58-01DA7CAF81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7160" y="2866428"/>
            <a:ext cx="5186544" cy="4533775"/>
          </a:xfrm>
          <a:prstGeom prst="rect">
            <a:avLst/>
          </a:prstGeom>
        </p:spPr>
      </p:pic>
      <p:pic>
        <p:nvPicPr>
          <p:cNvPr id="10" name="man with rake" descr="Person with a rake, next to orange flame," title="Person with rake">
            <a:extLst>
              <a:ext uri="{FF2B5EF4-FFF2-40B4-BE49-F238E27FC236}">
                <a16:creationId xmlns:a16="http://schemas.microsoft.com/office/drawing/2014/main" id="{4FABA702-CEEF-E04D-ACFD-3FC7275D58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7133" y="1181100"/>
            <a:ext cx="1841500" cy="1676400"/>
          </a:xfrm>
          <a:prstGeom prst="rect">
            <a:avLst/>
          </a:prstGeom>
        </p:spPr>
      </p:pic>
      <p:pic>
        <p:nvPicPr>
          <p:cNvPr id="14" name="yellow arrow" descr="Yellow arrow indicating distance from treeline to burn pile&#10;" title="Arrow">
            <a:extLst>
              <a:ext uri="{FF2B5EF4-FFF2-40B4-BE49-F238E27FC236}">
                <a16:creationId xmlns:a16="http://schemas.microsoft.com/office/drawing/2014/main" id="{2AABA5D9-BB6A-2947-994F-2E5B9B358A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7027" y="2973677"/>
            <a:ext cx="3336873" cy="4341523"/>
          </a:xfrm>
          <a:prstGeom prst="rect">
            <a:avLst/>
          </a:prstGeom>
        </p:spPr>
      </p:pic>
      <p:pic>
        <p:nvPicPr>
          <p:cNvPr id="16" name="vdof logo" descr="Virginia Department of Forestry logo, in a green shield shape with &quot;VIRGINIA&quot; in all caps, serif font in reverse (white) curved across the top of the shield. Inside the shield, against a red background, are the words &quot;DEPARTMENT OF FORESTRY&quot; in white (reverse) all caps serif font. Underneath are two green trees  with a stream between them." title="Virginia Department of Forestry logo">
            <a:extLst>
              <a:ext uri="{FF2B5EF4-FFF2-40B4-BE49-F238E27FC236}">
                <a16:creationId xmlns:a16="http://schemas.microsoft.com/office/drawing/2014/main" id="{BEA0BD5F-AAE6-994A-80A4-0CA32EBD63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2007" y="5738296"/>
            <a:ext cx="1168400" cy="1320800"/>
          </a:xfrm>
          <a:prstGeom prst="rect">
            <a:avLst/>
          </a:prstGeom>
        </p:spPr>
      </p:pic>
      <p:sp>
        <p:nvSpPr>
          <p:cNvPr id="17" name="address">
            <a:extLst>
              <a:ext uri="{FF2B5EF4-FFF2-40B4-BE49-F238E27FC236}">
                <a16:creationId xmlns:a16="http://schemas.microsoft.com/office/drawing/2014/main" id="{8E71F63F-1335-A94A-A6D0-E4ECCEB26F16}"/>
              </a:ext>
            </a:extLst>
          </p:cNvPr>
          <p:cNvSpPr txBox="1"/>
          <p:nvPr/>
        </p:nvSpPr>
        <p:spPr>
          <a:xfrm>
            <a:off x="2039112" y="5772046"/>
            <a:ext cx="23478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Virginia Department of Forestry</a:t>
            </a:r>
          </a:p>
          <a:p>
            <a:r>
              <a:rPr lang="en-US" sz="1200" dirty="0"/>
              <a:t>900 Natural Resources Drive</a:t>
            </a:r>
          </a:p>
          <a:p>
            <a:r>
              <a:rPr lang="en-US" sz="1200" dirty="0"/>
              <a:t>Suite 800</a:t>
            </a:r>
          </a:p>
          <a:p>
            <a:r>
              <a:rPr lang="en-US" sz="1200" dirty="0"/>
              <a:t>Charlottesville, Virginia 22903</a:t>
            </a:r>
          </a:p>
          <a:p>
            <a:r>
              <a:rPr lang="en-US" sz="1200" dirty="0"/>
              <a:t>434.977.6555</a:t>
            </a:r>
          </a:p>
          <a:p>
            <a:r>
              <a:rPr lang="en-US" sz="1200" dirty="0">
                <a:hlinkClick r:id="rId7"/>
              </a:rPr>
              <a:t>http://www.dof.virginia.gov/</a:t>
            </a:r>
            <a:endParaRPr lang="en-US" sz="1200" dirty="0"/>
          </a:p>
          <a:p>
            <a:endParaRPr lang="en-US" sz="1200" dirty="0"/>
          </a:p>
        </p:txBody>
      </p:sp>
      <p:pic>
        <p:nvPicPr>
          <p:cNvPr id="9" name="Picture 8" descr="100 YARD/ 300 FEET text in back, all camps sans serif bold font, at an angle on top of the yellow arrow&#10;" title="100 YD./300 FT&gt;">
            <a:extLst>
              <a:ext uri="{FF2B5EF4-FFF2-40B4-BE49-F238E27FC236}">
                <a16:creationId xmlns:a16="http://schemas.microsoft.com/office/drawing/2014/main" id="{3966A3AC-6559-754B-886F-0F8926CC14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94218" y="3160613"/>
            <a:ext cx="30353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731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EA1E8-1FE1-4B46-9805-BB70865A0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402" y="818289"/>
            <a:ext cx="8675370" cy="959395"/>
          </a:xfrm>
        </p:spPr>
        <p:txBody>
          <a:bodyPr>
            <a:noAutofit/>
          </a:bodyPr>
          <a:lstStyle/>
          <a:p>
            <a:r>
              <a:rPr lang="en-US" sz="3600" dirty="0"/>
              <a:t>Virginias Debris Burning FAQ Accessible</a:t>
            </a:r>
            <a:br>
              <a:rPr lang="en-US" sz="3600" dirty="0"/>
            </a:br>
            <a:r>
              <a:rPr lang="en-US" sz="1600" dirty="0"/>
              <a:t>This text-only version is provided when there is no other way to make the content accessible.</a:t>
            </a:r>
            <a:br>
              <a:rPr lang="en-US" sz="1600" dirty="0"/>
            </a:b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A7DA9-670E-6A4F-B7A9-AE3E80B54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402" y="1921225"/>
            <a:ext cx="8675370" cy="53998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/>
              <a:t>Image: Black 3 </a:t>
            </a:r>
            <a:r>
              <a:rPr lang="en-US" sz="1600" dirty="0" err="1"/>
              <a:t>pt</a:t>
            </a:r>
            <a:r>
              <a:rPr lang="en-US" sz="1600" dirty="0"/>
              <a:t> rectangle</a:t>
            </a:r>
          </a:p>
          <a:p>
            <a:pPr marL="0" indent="0">
              <a:buNone/>
            </a:pPr>
            <a:r>
              <a:rPr lang="en-US" sz="1600" dirty="0"/>
              <a:t>Image: Band of colors, red, blue and green, across top of page.</a:t>
            </a:r>
          </a:p>
          <a:p>
            <a:pPr marL="0" indent="0">
              <a:buNone/>
            </a:pPr>
            <a:r>
              <a:rPr lang="en-US" sz="1600" dirty="0"/>
              <a:t>How far is 300 feet?</a:t>
            </a:r>
          </a:p>
          <a:p>
            <a:pPr marL="0" indent="0">
              <a:buNone/>
            </a:pPr>
            <a:r>
              <a:rPr lang="en-US" sz="1600" dirty="0"/>
              <a:t>The distance of a football field.</a:t>
            </a:r>
          </a:p>
          <a:p>
            <a:pPr marL="0" indent="0">
              <a:buNone/>
            </a:pPr>
            <a:r>
              <a:rPr lang="en-US" sz="1600" dirty="0"/>
              <a:t>Keeping your burn pile 300 feet from woodlands will help prevent embers  from starting a wildfire. </a:t>
            </a:r>
          </a:p>
          <a:p>
            <a:pPr marL="0" indent="0">
              <a:buNone/>
            </a:pPr>
            <a:r>
              <a:rPr lang="en-US" sz="1600" dirty="0"/>
              <a:t>Image: Football field with </a:t>
            </a:r>
            <a:r>
              <a:rPr lang="en-US" sz="1600" dirty="0" err="1"/>
              <a:t>yardlines</a:t>
            </a:r>
            <a:r>
              <a:rPr lang="en-US" sz="1600" dirty="0"/>
              <a:t> marked and a </a:t>
            </a:r>
            <a:r>
              <a:rPr lang="en-US" sz="1600" dirty="0" err="1"/>
              <a:t>treeline</a:t>
            </a:r>
            <a:r>
              <a:rPr lang="en-US" sz="1600" dirty="0"/>
              <a:t> at the goal line.</a:t>
            </a:r>
          </a:p>
          <a:p>
            <a:pPr marL="0" indent="0">
              <a:buNone/>
            </a:pPr>
            <a:r>
              <a:rPr lang="en-US" sz="1600" dirty="0"/>
              <a:t>Image: Yellow arrow indicating distance from </a:t>
            </a:r>
            <a:r>
              <a:rPr lang="en-US" sz="1600" dirty="0" err="1"/>
              <a:t>treeline</a:t>
            </a:r>
            <a:r>
              <a:rPr lang="en-US" sz="1600" dirty="0"/>
              <a:t> to burn pile</a:t>
            </a:r>
          </a:p>
          <a:p>
            <a:pPr marL="0" indent="0">
              <a:buNone/>
            </a:pPr>
            <a:r>
              <a:rPr lang="en-US" sz="1600" dirty="0"/>
              <a:t>100 YARD/ 300 FEET text in back, all camps sans serif bold font, at an angle on top of the yellow arrow</a:t>
            </a:r>
          </a:p>
          <a:p>
            <a:pPr marL="0" indent="0">
              <a:buNone/>
            </a:pPr>
            <a:r>
              <a:rPr lang="en-US" sz="1600" dirty="0"/>
              <a:t>100 YD./300 FT.</a:t>
            </a:r>
          </a:p>
          <a:p>
            <a:pPr marL="0" indent="0">
              <a:buNone/>
            </a:pPr>
            <a:r>
              <a:rPr lang="en-US" sz="1600" dirty="0"/>
              <a:t>Image: Virginia Department of Forestry logo, in a green shield shape with "VIRGINIA" in all caps, serif font in reverse (white) curved across the top of the shield. Inside the shield, against a red background, are the words "DEPARTMENT OF FORESTRY" in white (reverse) all caps serif font. Underneath are two green trees  with a stream between them.</a:t>
            </a:r>
          </a:p>
          <a:p>
            <a:pPr marL="0" indent="0">
              <a:buNone/>
            </a:pPr>
            <a:r>
              <a:rPr lang="en-US" sz="1600" dirty="0"/>
              <a:t>Virginia Department of Forestry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/>
              <a:t>900 Natural Resources Drive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/>
              <a:t>Suite 800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/>
              <a:t>Charlottesville, Virginia 22903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/>
              <a:t>434.977.6555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/>
              <a:t>http://</a:t>
            </a:r>
            <a:r>
              <a:rPr lang="en-US" sz="1600" dirty="0" err="1"/>
              <a:t>www.dof.virginia.gov</a:t>
            </a:r>
            <a:r>
              <a:rPr lang="en-US" sz="1600" dirty="0"/>
              <a:t>/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28749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etterH" id="{75B384F4-E5C6-804E-B48A-9BB1CE60C789}" vid="{3F7A65DE-C0B6-8A4E-8520-386CD10605F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276</Words>
  <Application>Microsoft Macintosh PowerPoint</Application>
  <PresentationFormat>Custom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Office Theme</vt:lpstr>
      <vt:lpstr>Virginias Debris Burning FAQ</vt:lpstr>
      <vt:lpstr>Virginias Debris Burning FAQ Accessible This text-only version is provided when there is no other way to make the content accessible. </vt:lpstr>
    </vt:vector>
  </TitlesOfParts>
  <Manager>NWCG</Manager>
  <Company>Virginia Department of Forestry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Virginia Debris Burning FAQ</dc:title>
  <dc:subject>Debris Burning</dc:subject>
  <dc:creator>Gwen Hensley</dc:creator>
  <cp:keywords>Debris Burning</cp:keywords>
  <dc:description/>
  <cp:lastModifiedBy>Gwen Hensley</cp:lastModifiedBy>
  <cp:revision>11</cp:revision>
  <dcterms:created xsi:type="dcterms:W3CDTF">2020-05-07T20:08:41Z</dcterms:created>
  <dcterms:modified xsi:type="dcterms:W3CDTF">2020-05-07T20:56:05Z</dcterms:modified>
  <cp:category>Debris Burning</cp:category>
</cp:coreProperties>
</file>