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
  </p:notesMasterIdLst>
  <p:sldIdLst>
    <p:sldId id="256" r:id="rId2"/>
    <p:sldId id="257" r:id="rId3"/>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p:restoredTop sz="81573"/>
  </p:normalViewPr>
  <p:slideViewPr>
    <p:cSldViewPr snapToGrid="0" snapToObjects="1" showGuides="1">
      <p:cViewPr>
        <p:scale>
          <a:sx n="65" d="100"/>
          <a:sy n="65" d="100"/>
        </p:scale>
        <p:origin x="576" y="144"/>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253D67-BF97-B947-9276-8F2EB497C0D7}" type="datetimeFigureOut">
              <a:rPr lang="en-US" smtClean="0"/>
              <a:t>10/20/18</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59F749-6637-AA40-8965-60848BAF65FF}" type="slidenum">
              <a:rPr lang="en-US" smtClean="0"/>
              <a:t>‹#›</a:t>
            </a:fld>
            <a:endParaRPr lang="en-US"/>
          </a:p>
        </p:txBody>
      </p:sp>
    </p:spTree>
    <p:extLst>
      <p:ext uri="{BB962C8B-B14F-4D97-AF65-F5344CB8AC3E}">
        <p14:creationId xmlns:p14="http://schemas.microsoft.com/office/powerpoint/2010/main" val="1085937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a:t>
            </a:r>
            <a:r>
              <a:rPr lang="en-US" baseline="0" dirty="0"/>
              <a:t> with law enforcement, since regulations and language used may be different in your area.</a:t>
            </a:r>
            <a:endParaRPr lang="en-US" dirty="0"/>
          </a:p>
        </p:txBody>
      </p:sp>
      <p:sp>
        <p:nvSpPr>
          <p:cNvPr id="4" name="Slide Number Placeholder 3"/>
          <p:cNvSpPr>
            <a:spLocks noGrp="1"/>
          </p:cNvSpPr>
          <p:nvPr>
            <p:ph type="sldNum" sz="quarter" idx="10"/>
          </p:nvPr>
        </p:nvSpPr>
        <p:spPr/>
        <p:txBody>
          <a:bodyPr/>
          <a:lstStyle/>
          <a:p>
            <a:fld id="{6059F749-6637-AA40-8965-60848BAF65FF}" type="slidenum">
              <a:rPr lang="en-US" smtClean="0"/>
              <a:t>1</a:t>
            </a:fld>
            <a:endParaRPr lang="en-US"/>
          </a:p>
        </p:txBody>
      </p:sp>
    </p:spTree>
    <p:extLst>
      <p:ext uri="{BB962C8B-B14F-4D97-AF65-F5344CB8AC3E}">
        <p14:creationId xmlns:p14="http://schemas.microsoft.com/office/powerpoint/2010/main" val="2041110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F4674F-6330-8049-BB22-ADFA6209ED4D}" type="datetimeFigureOut">
              <a:rPr lang="en-US" smtClean="0"/>
              <a:t>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F4674F-6330-8049-BB22-ADFA6209ED4D}" type="datetimeFigureOut">
              <a:rPr lang="en-US" smtClean="0"/>
              <a:t>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F4674F-6330-8049-BB22-ADFA6209ED4D}" type="datetimeFigureOut">
              <a:rPr lang="en-US" smtClean="0"/>
              <a:t>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F4674F-6330-8049-BB22-ADFA6209ED4D}" type="datetimeFigureOut">
              <a:rPr lang="en-US" smtClean="0"/>
              <a:t>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F4674F-6330-8049-BB22-ADFA6209ED4D}" type="datetimeFigureOut">
              <a:rPr lang="en-US" smtClean="0"/>
              <a:t>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F4674F-6330-8049-BB22-ADFA6209ED4D}" type="datetimeFigureOut">
              <a:rPr lang="en-US" smtClean="0"/>
              <a:t>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F4674F-6330-8049-BB22-ADFA6209ED4D}" type="datetimeFigureOut">
              <a:rPr lang="en-US" smtClean="0"/>
              <a:t>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F4674F-6330-8049-BB22-ADFA6209ED4D}" type="datetimeFigureOut">
              <a:rPr lang="en-US" smtClean="0"/>
              <a:t>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F4674F-6330-8049-BB22-ADFA6209ED4D}" type="datetimeFigureOut">
              <a:rPr lang="en-US" smtClean="0"/>
              <a:t>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3BF4674F-6330-8049-BB22-ADFA6209ED4D}" type="datetimeFigureOut">
              <a:rPr lang="en-US" smtClean="0"/>
              <a:t>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3BF4674F-6330-8049-BB22-ADFA6209ED4D}" type="datetimeFigureOut">
              <a:rPr lang="en-US" smtClean="0"/>
              <a:t>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E7480E-DC07-6C42-B4FA-54874272198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3BF4674F-6330-8049-BB22-ADFA6209ED4D}" type="datetimeFigureOut">
              <a:rPr lang="en-US" smtClean="0"/>
              <a:t>10/20/18</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A6E7480E-DC07-6C42-B4FA-548742721986}" type="slidenum">
              <a:rPr lang="en-US" smtClean="0"/>
              <a:t>‹#›</a:t>
            </a:fld>
            <a:endParaRPr lang="en-US"/>
          </a:p>
        </p:txBody>
      </p:sp>
    </p:spTree>
    <p:extLst>
      <p:ext uri="{BB962C8B-B14F-4D97-AF65-F5344CB8AC3E}">
        <p14:creationId xmlns:p14="http://schemas.microsoft.com/office/powerpoint/2010/main" val="18780467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jpg"/><Relationship Id="rId4" Type="http://schemas.openxmlformats.org/officeDocument/2006/relationships/image" Target="../media/image9.png"/><Relationship Id="rId9"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hidden="1"/>
          <p:cNvSpPr>
            <a:spLocks noGrp="1"/>
          </p:cNvSpPr>
          <p:nvPr>
            <p:ph type="ctrTitle"/>
          </p:nvPr>
        </p:nvSpPr>
        <p:spPr>
          <a:xfrm>
            <a:off x="2476915" y="6752679"/>
            <a:ext cx="2539169" cy="419385"/>
          </a:xfrm>
        </p:spPr>
        <p:txBody>
          <a:bodyPr>
            <a:normAutofit/>
          </a:bodyPr>
          <a:lstStyle/>
          <a:p>
            <a:r>
              <a:rPr lang="en-US" sz="900" dirty="0">
                <a:solidFill>
                  <a:schemeClr val="bg1"/>
                </a:solidFill>
              </a:rPr>
              <a:t>Hunting and Shooting</a:t>
            </a:r>
          </a:p>
        </p:txBody>
      </p:sp>
      <p:sp>
        <p:nvSpPr>
          <p:cNvPr id="38" name="Title 1" hidden="1"/>
          <p:cNvSpPr txBox="1">
            <a:spLocks/>
          </p:cNvSpPr>
          <p:nvPr/>
        </p:nvSpPr>
        <p:spPr>
          <a:xfrm>
            <a:off x="64008" y="46321"/>
            <a:ext cx="7644384" cy="302815"/>
          </a:xfrm>
          <a:prstGeom prst="rect">
            <a:avLst/>
          </a:prstGeom>
        </p:spPr>
        <p:txBody>
          <a:bodyPr vert="horz" lIns="91440" tIns="45720" rIns="91440" bIns="45720" rtlCol="0" anchor="b">
            <a:normAutofit/>
          </a:bodyPr>
          <a:lstStyle>
            <a:lvl1pPr algn="ctr" defTabSz="777240" rtl="0" eaLnBrk="1" latinLnBrk="0" hangingPunct="1">
              <a:lnSpc>
                <a:spcPct val="90000"/>
              </a:lnSpc>
              <a:spcBef>
                <a:spcPct val="0"/>
              </a:spcBef>
              <a:buNone/>
              <a:defRPr sz="5100" kern="1200">
                <a:solidFill>
                  <a:schemeClr val="tx1"/>
                </a:solidFill>
                <a:latin typeface="+mj-lt"/>
                <a:ea typeface="+mj-ea"/>
                <a:cs typeface="+mj-cs"/>
              </a:defRPr>
            </a:lvl1pPr>
          </a:lstStyle>
          <a:p>
            <a:r>
              <a:rPr lang="en-US" sz="1000" dirty="0">
                <a:solidFill>
                  <a:schemeClr val="bg1"/>
                </a:solidFill>
              </a:rPr>
              <a:t>Hunting and shooting on public lands in Washington and Oregon</a:t>
            </a:r>
          </a:p>
        </p:txBody>
      </p:sp>
      <p:pic>
        <p:nvPicPr>
          <p:cNvPr id="24" name="Picture 23" descr="Hunting and shooting&#10;" title="Hunting and shooting"/>
          <p:cNvPicPr>
            <a:picLocks noChangeAspect="1"/>
          </p:cNvPicPr>
          <p:nvPr/>
        </p:nvPicPr>
        <p:blipFill>
          <a:blip r:embed="rId3"/>
          <a:stretch>
            <a:fillRect/>
          </a:stretch>
        </p:blipFill>
        <p:spPr>
          <a:xfrm>
            <a:off x="457200" y="322642"/>
            <a:ext cx="6832600" cy="889000"/>
          </a:xfrm>
          <a:prstGeom prst="rect">
            <a:avLst/>
          </a:prstGeom>
        </p:spPr>
      </p:pic>
      <p:sp>
        <p:nvSpPr>
          <p:cNvPr id="25" name="TextBox 24"/>
          <p:cNvSpPr txBox="1"/>
          <p:nvPr/>
        </p:nvSpPr>
        <p:spPr>
          <a:xfrm>
            <a:off x="469900" y="832505"/>
            <a:ext cx="5612848" cy="338554"/>
          </a:xfrm>
          <a:prstGeom prst="rect">
            <a:avLst/>
          </a:prstGeom>
          <a:noFill/>
        </p:spPr>
        <p:txBody>
          <a:bodyPr wrap="square" lIns="0" tIns="0" rIns="0" bIns="0" rtlCol="0">
            <a:spAutoFit/>
          </a:bodyPr>
          <a:lstStyle/>
          <a:p>
            <a:r>
              <a:rPr lang="en-US" sz="2200" dirty="0"/>
              <a:t>ON PUBLIC LANDS IN WASHINGTON &amp; OREGON</a:t>
            </a:r>
          </a:p>
        </p:txBody>
      </p:sp>
      <p:sp>
        <p:nvSpPr>
          <p:cNvPr id="26" name="TextBox 25"/>
          <p:cNvSpPr txBox="1"/>
          <p:nvPr/>
        </p:nvSpPr>
        <p:spPr>
          <a:xfrm>
            <a:off x="469900" y="1275817"/>
            <a:ext cx="3416300" cy="3929281"/>
          </a:xfrm>
          <a:prstGeom prst="rect">
            <a:avLst/>
          </a:prstGeom>
          <a:noFill/>
        </p:spPr>
        <p:txBody>
          <a:bodyPr wrap="square" lIns="0" tIns="0" rIns="0" bIns="0" rtlCol="0">
            <a:spAutoFit/>
          </a:bodyPr>
          <a:lstStyle/>
          <a:p>
            <a:r>
              <a:rPr lang="en-US" b="1" dirty="0">
                <a:solidFill>
                  <a:schemeClr val="accent6">
                    <a:lumMod val="50000"/>
                  </a:schemeClr>
                </a:solidFill>
              </a:rPr>
              <a:t>Know before you go</a:t>
            </a:r>
          </a:p>
          <a:p>
            <a:pPr>
              <a:lnSpc>
                <a:spcPts val="1400"/>
              </a:lnSpc>
              <a:spcBef>
                <a:spcPts val="400"/>
              </a:spcBef>
            </a:pPr>
            <a:r>
              <a:rPr lang="en-US" sz="1200" b="1" dirty="0"/>
              <a:t>Know the rules</a:t>
            </a:r>
          </a:p>
          <a:p>
            <a:pPr>
              <a:lnSpc>
                <a:spcPts val="1400"/>
              </a:lnSpc>
              <a:spcBef>
                <a:spcPts val="400"/>
              </a:spcBef>
            </a:pPr>
            <a:r>
              <a:rPr lang="en-US" sz="1200" dirty="0"/>
              <a:t>Check the rules and regulations in the area you are visiting.</a:t>
            </a:r>
          </a:p>
          <a:p>
            <a:pPr>
              <a:lnSpc>
                <a:spcPts val="1400"/>
              </a:lnSpc>
              <a:spcBef>
                <a:spcPts val="400"/>
              </a:spcBef>
            </a:pPr>
            <a:r>
              <a:rPr lang="en-US" sz="1200" dirty="0"/>
              <a:t>Pack out all target trash including shotgun shells, fragmented clay pigeons, or any targets. Trash gives a negative impression of shooters.</a:t>
            </a:r>
          </a:p>
          <a:p>
            <a:pPr>
              <a:lnSpc>
                <a:spcPts val="1400"/>
              </a:lnSpc>
              <a:spcBef>
                <a:spcPts val="400"/>
              </a:spcBef>
            </a:pPr>
            <a:r>
              <a:rPr lang="en-US" sz="1200" dirty="0"/>
              <a:t>Know what activities you might encounter.</a:t>
            </a:r>
          </a:p>
          <a:p>
            <a:pPr>
              <a:lnSpc>
                <a:spcPts val="1400"/>
              </a:lnSpc>
              <a:spcBef>
                <a:spcPts val="400"/>
              </a:spcBef>
            </a:pPr>
            <a:r>
              <a:rPr lang="en-US" sz="1200" dirty="0"/>
              <a:t>Respect the rights of others, including private property owners, trail users, campers and others so they can enjoy their activities undisturbed.</a:t>
            </a:r>
          </a:p>
          <a:p>
            <a:pPr>
              <a:lnSpc>
                <a:spcPts val="1400"/>
              </a:lnSpc>
              <a:spcBef>
                <a:spcPts val="400"/>
              </a:spcBef>
            </a:pPr>
            <a:r>
              <a:rPr lang="en-US" sz="1200" dirty="0"/>
              <a:t>Know the potential of your firearm.</a:t>
            </a:r>
          </a:p>
          <a:p>
            <a:pPr>
              <a:lnSpc>
                <a:spcPts val="1400"/>
              </a:lnSpc>
              <a:spcBef>
                <a:spcPts val="400"/>
              </a:spcBef>
            </a:pPr>
            <a:r>
              <a:rPr lang="en-US" sz="1200" dirty="0"/>
              <a:t>Keep in mind your firearm’s maximum range, and be sure you have a safe backstop to contain the bullet. A dirt bank is best.</a:t>
            </a:r>
          </a:p>
          <a:p>
            <a:pPr marL="457200" indent="-44450">
              <a:lnSpc>
                <a:spcPts val="1400"/>
              </a:lnSpc>
              <a:spcBef>
                <a:spcPts val="400"/>
              </a:spcBef>
            </a:pPr>
            <a:r>
              <a:rPr lang="en-US" sz="1200" dirty="0"/>
              <a:t>.22 bullet travels up to one mile</a:t>
            </a:r>
          </a:p>
          <a:p>
            <a:pPr marL="457200" indent="-44450">
              <a:lnSpc>
                <a:spcPts val="1400"/>
              </a:lnSpc>
              <a:spcBef>
                <a:spcPts val="400"/>
              </a:spcBef>
            </a:pPr>
            <a:r>
              <a:rPr lang="en-US" sz="1200" dirty="0"/>
              <a:t>30.06 bullet travels up to 2.5 miles</a:t>
            </a:r>
          </a:p>
          <a:p>
            <a:pPr marL="457200" indent="-44450">
              <a:lnSpc>
                <a:spcPts val="1400"/>
              </a:lnSpc>
              <a:spcBef>
                <a:spcPts val="400"/>
              </a:spcBef>
            </a:pPr>
            <a:r>
              <a:rPr lang="en-US" sz="1200" dirty="0"/>
              <a:t>12 gauge shot travels up to 200 yards</a:t>
            </a:r>
          </a:p>
        </p:txBody>
      </p:sp>
      <p:pic>
        <p:nvPicPr>
          <p:cNvPr id="27" name="Picture 26" descr="22 ammo" title="22 ammo"/>
          <p:cNvPicPr>
            <a:picLocks noChangeAspect="1"/>
          </p:cNvPicPr>
          <p:nvPr/>
        </p:nvPicPr>
        <p:blipFill>
          <a:blip r:embed="rId4"/>
          <a:stretch>
            <a:fillRect/>
          </a:stretch>
        </p:blipFill>
        <p:spPr>
          <a:xfrm>
            <a:off x="469900" y="4487677"/>
            <a:ext cx="317500" cy="127000"/>
          </a:xfrm>
          <a:prstGeom prst="rect">
            <a:avLst/>
          </a:prstGeom>
        </p:spPr>
      </p:pic>
      <p:pic>
        <p:nvPicPr>
          <p:cNvPr id="28" name="Picture 27" descr="30.06 ammo" title="30.06 ammo"/>
          <p:cNvPicPr>
            <a:picLocks noChangeAspect="1"/>
          </p:cNvPicPr>
          <p:nvPr/>
        </p:nvPicPr>
        <p:blipFill>
          <a:blip r:embed="rId5"/>
          <a:stretch>
            <a:fillRect/>
          </a:stretch>
        </p:blipFill>
        <p:spPr>
          <a:xfrm>
            <a:off x="463550" y="4744625"/>
            <a:ext cx="330200" cy="76200"/>
          </a:xfrm>
          <a:prstGeom prst="rect">
            <a:avLst/>
          </a:prstGeom>
        </p:spPr>
      </p:pic>
      <p:pic>
        <p:nvPicPr>
          <p:cNvPr id="29" name="Picture 28" descr="12 gauge" title="12 gauge"/>
          <p:cNvPicPr>
            <a:picLocks noChangeAspect="1"/>
          </p:cNvPicPr>
          <p:nvPr/>
        </p:nvPicPr>
        <p:blipFill>
          <a:blip r:embed="rId6"/>
          <a:stretch>
            <a:fillRect/>
          </a:stretch>
        </p:blipFill>
        <p:spPr>
          <a:xfrm>
            <a:off x="457200" y="4939783"/>
            <a:ext cx="330200" cy="152400"/>
          </a:xfrm>
          <a:prstGeom prst="rect">
            <a:avLst/>
          </a:prstGeom>
        </p:spPr>
      </p:pic>
      <p:sp>
        <p:nvSpPr>
          <p:cNvPr id="30" name="TextBox 29"/>
          <p:cNvSpPr txBox="1"/>
          <p:nvPr/>
        </p:nvSpPr>
        <p:spPr>
          <a:xfrm>
            <a:off x="4091455" y="1330600"/>
            <a:ext cx="3217394" cy="3662541"/>
          </a:xfrm>
          <a:prstGeom prst="rect">
            <a:avLst/>
          </a:prstGeom>
          <a:noFill/>
        </p:spPr>
        <p:txBody>
          <a:bodyPr wrap="square" lIns="0" tIns="0" rIns="0" bIns="0" rtlCol="0">
            <a:spAutoFit/>
          </a:bodyPr>
          <a:lstStyle/>
          <a:p>
            <a:r>
              <a:rPr lang="en-US" b="1" dirty="0">
                <a:solidFill>
                  <a:srgbClr val="C00000"/>
                </a:solidFill>
              </a:rPr>
              <a:t>Where NOT to Shoot</a:t>
            </a:r>
          </a:p>
          <a:p>
            <a:pPr>
              <a:lnSpc>
                <a:spcPts val="1400"/>
              </a:lnSpc>
              <a:spcBef>
                <a:spcPts val="400"/>
              </a:spcBef>
            </a:pPr>
            <a:r>
              <a:rPr lang="en-US" sz="1200" dirty="0"/>
              <a:t>Improve the reputation of shooters by only shooting at legitimate targets.</a:t>
            </a:r>
          </a:p>
          <a:p>
            <a:pPr marL="404813">
              <a:lnSpc>
                <a:spcPts val="1400"/>
              </a:lnSpc>
              <a:spcBef>
                <a:spcPts val="600"/>
              </a:spcBef>
            </a:pPr>
            <a:r>
              <a:rPr lang="en-US" sz="1200" dirty="0"/>
              <a:t>Property such as signs, kiosks, and buildings are not targets.</a:t>
            </a:r>
          </a:p>
          <a:p>
            <a:pPr marL="404813">
              <a:lnSpc>
                <a:spcPts val="1400"/>
              </a:lnSpc>
              <a:spcBef>
                <a:spcPts val="600"/>
              </a:spcBef>
            </a:pPr>
            <a:r>
              <a:rPr lang="en-US" sz="1200" dirty="0"/>
              <a:t>Do not shoot across roads, waterways or into caves.</a:t>
            </a:r>
          </a:p>
          <a:p>
            <a:pPr marL="404813">
              <a:lnSpc>
                <a:spcPts val="1400"/>
              </a:lnSpc>
              <a:spcBef>
                <a:spcPts val="600"/>
              </a:spcBef>
            </a:pPr>
            <a:r>
              <a:rPr lang="en-US" sz="1200" dirty="0"/>
              <a:t>Do not use trees or other natural objects as targets. </a:t>
            </a:r>
          </a:p>
          <a:p>
            <a:pPr marL="404813">
              <a:lnSpc>
                <a:spcPts val="1400"/>
              </a:lnSpc>
              <a:spcBef>
                <a:spcPts val="600"/>
              </a:spcBef>
            </a:pPr>
            <a:r>
              <a:rPr lang="en-US" sz="1200" dirty="0"/>
              <a:t>Do not shoot in recreation sites such as campgrounds, trailheads, parking areas or boat launches.</a:t>
            </a:r>
          </a:p>
          <a:p>
            <a:pPr marL="404813">
              <a:lnSpc>
                <a:spcPts val="1400"/>
              </a:lnSpc>
              <a:spcBef>
                <a:spcPts val="600"/>
              </a:spcBef>
            </a:pPr>
            <a:r>
              <a:rPr lang="en-US" sz="1200" dirty="0"/>
              <a:t>Do not disturb or shoot historical or archeological sites.</a:t>
            </a:r>
          </a:p>
          <a:p>
            <a:pPr marL="404813">
              <a:lnSpc>
                <a:spcPts val="1400"/>
              </a:lnSpc>
              <a:spcBef>
                <a:spcPts val="600"/>
              </a:spcBef>
            </a:pPr>
            <a:r>
              <a:rPr lang="en-US" sz="1200" dirty="0"/>
              <a:t>Do not shoot household appliances and other objects dumped in shooting areas. It is misconstrued that shooters are the dumpers.</a:t>
            </a:r>
          </a:p>
        </p:txBody>
      </p:sp>
      <p:pic>
        <p:nvPicPr>
          <p:cNvPr id="31" name="Picture 30" descr="target bullet" title="target bullet"/>
          <p:cNvPicPr>
            <a:picLocks noChangeAspect="1"/>
          </p:cNvPicPr>
          <p:nvPr/>
        </p:nvPicPr>
        <p:blipFill>
          <a:blip r:embed="rId7"/>
          <a:stretch>
            <a:fillRect/>
          </a:stretch>
        </p:blipFill>
        <p:spPr>
          <a:xfrm>
            <a:off x="4091456" y="2130562"/>
            <a:ext cx="331439" cy="331439"/>
          </a:xfrm>
          <a:prstGeom prst="rect">
            <a:avLst/>
          </a:prstGeom>
        </p:spPr>
      </p:pic>
      <p:pic>
        <p:nvPicPr>
          <p:cNvPr id="32" name="Picture 31" descr="target bullet" title="target bullet"/>
          <p:cNvPicPr>
            <a:picLocks noChangeAspect="1"/>
          </p:cNvPicPr>
          <p:nvPr/>
        </p:nvPicPr>
        <p:blipFill>
          <a:blip r:embed="rId7"/>
          <a:stretch>
            <a:fillRect/>
          </a:stretch>
        </p:blipFill>
        <p:spPr>
          <a:xfrm>
            <a:off x="4091456" y="2543571"/>
            <a:ext cx="331439" cy="331439"/>
          </a:xfrm>
          <a:prstGeom prst="rect">
            <a:avLst/>
          </a:prstGeom>
        </p:spPr>
      </p:pic>
      <p:pic>
        <p:nvPicPr>
          <p:cNvPr id="33" name="Picture 32" descr="target bullet" title="target bullet"/>
          <p:cNvPicPr>
            <a:picLocks noChangeAspect="1"/>
          </p:cNvPicPr>
          <p:nvPr/>
        </p:nvPicPr>
        <p:blipFill>
          <a:blip r:embed="rId7"/>
          <a:stretch>
            <a:fillRect/>
          </a:stretch>
        </p:blipFill>
        <p:spPr>
          <a:xfrm>
            <a:off x="4091456" y="2976338"/>
            <a:ext cx="331439" cy="331439"/>
          </a:xfrm>
          <a:prstGeom prst="rect">
            <a:avLst/>
          </a:prstGeom>
        </p:spPr>
      </p:pic>
      <p:pic>
        <p:nvPicPr>
          <p:cNvPr id="34" name="Picture 33" descr="target bullet" title="target bullet"/>
          <p:cNvPicPr>
            <a:picLocks noChangeAspect="1"/>
          </p:cNvPicPr>
          <p:nvPr/>
        </p:nvPicPr>
        <p:blipFill>
          <a:blip r:embed="rId7"/>
          <a:stretch>
            <a:fillRect/>
          </a:stretch>
        </p:blipFill>
        <p:spPr>
          <a:xfrm>
            <a:off x="4091456" y="3426735"/>
            <a:ext cx="331439" cy="331439"/>
          </a:xfrm>
          <a:prstGeom prst="rect">
            <a:avLst/>
          </a:prstGeom>
        </p:spPr>
      </p:pic>
      <p:pic>
        <p:nvPicPr>
          <p:cNvPr id="35" name="Picture 34" descr="target bullet" title="target bullet"/>
          <p:cNvPicPr>
            <a:picLocks noChangeAspect="1"/>
          </p:cNvPicPr>
          <p:nvPr/>
        </p:nvPicPr>
        <p:blipFill>
          <a:blip r:embed="rId7"/>
          <a:stretch>
            <a:fillRect/>
          </a:stretch>
        </p:blipFill>
        <p:spPr>
          <a:xfrm>
            <a:off x="4091455" y="4009582"/>
            <a:ext cx="331439" cy="331439"/>
          </a:xfrm>
          <a:prstGeom prst="rect">
            <a:avLst/>
          </a:prstGeom>
        </p:spPr>
      </p:pic>
      <p:pic>
        <p:nvPicPr>
          <p:cNvPr id="36" name="Picture 35" descr="target bullet" title="target bullet"/>
          <p:cNvPicPr>
            <a:picLocks noChangeAspect="1"/>
          </p:cNvPicPr>
          <p:nvPr/>
        </p:nvPicPr>
        <p:blipFill>
          <a:blip r:embed="rId7"/>
          <a:stretch>
            <a:fillRect/>
          </a:stretch>
        </p:blipFill>
        <p:spPr>
          <a:xfrm>
            <a:off x="4091455" y="4459979"/>
            <a:ext cx="331439" cy="331439"/>
          </a:xfrm>
          <a:prstGeom prst="rect">
            <a:avLst/>
          </a:prstGeom>
        </p:spPr>
      </p:pic>
      <p:pic>
        <p:nvPicPr>
          <p:cNvPr id="37" name="Picture 36" descr="Rectagular border. In the center is a circle with a pistol and a rock with a target. The circle indicates that the shooter has 150yards between where you shoot snd surrounding activities, indicated by icons of horseback riders, bikers, hikers, campsites, picnic area, structures, recretionists, trails and roads. Also contains decorative trees and bushes" title="Rectagular border. In the center is a circle with a pistol and a rock with a target. The circle indicates that the shooter has 150yards between where you shoot snd surrounding activities, indicated by icons of horseback riders, bikers, hikers, campsites, picnic area, structures, recretionists, trails and roads. Also contains decorative trees and bushe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5704" y="5244549"/>
            <a:ext cx="6864096" cy="4407408"/>
          </a:xfrm>
          <a:prstGeom prst="rect">
            <a:avLst/>
          </a:prstGeom>
        </p:spPr>
      </p:pic>
    </p:spTree>
    <p:extLst>
      <p:ext uri="{BB962C8B-B14F-4D97-AF65-F5344CB8AC3E}">
        <p14:creationId xmlns:p14="http://schemas.microsoft.com/office/powerpoint/2010/main" val="103414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duce wildfire risk when target shooting" title="Reduce wildfire risk when target shooting"/>
          <p:cNvPicPr>
            <a:picLocks noChangeAspect="1"/>
          </p:cNvPicPr>
          <p:nvPr/>
        </p:nvPicPr>
        <p:blipFill>
          <a:blip r:embed="rId2"/>
          <a:stretch>
            <a:fillRect/>
          </a:stretch>
        </p:blipFill>
        <p:spPr>
          <a:xfrm>
            <a:off x="571500" y="516890"/>
            <a:ext cx="6629400" cy="977900"/>
          </a:xfrm>
          <a:prstGeom prst="rect">
            <a:avLst/>
          </a:prstGeom>
        </p:spPr>
      </p:pic>
      <p:sp>
        <p:nvSpPr>
          <p:cNvPr id="6" name="TextBox 5"/>
          <p:cNvSpPr txBox="1"/>
          <p:nvPr/>
        </p:nvSpPr>
        <p:spPr>
          <a:xfrm>
            <a:off x="3823074" y="1871595"/>
            <a:ext cx="3565071" cy="4514056"/>
          </a:xfrm>
          <a:prstGeom prst="rect">
            <a:avLst/>
          </a:prstGeom>
          <a:noFill/>
        </p:spPr>
        <p:txBody>
          <a:bodyPr wrap="square" lIns="0" tIns="0" rIns="0" bIns="0" rtlCol="0">
            <a:spAutoFit/>
          </a:bodyPr>
          <a:lstStyle/>
          <a:p>
            <a:pPr>
              <a:lnSpc>
                <a:spcPts val="1400"/>
              </a:lnSpc>
              <a:spcBef>
                <a:spcPts val="400"/>
              </a:spcBef>
            </a:pPr>
            <a:r>
              <a:rPr lang="en-US" sz="1200" dirty="0"/>
              <a:t>When target shooting is done in the right way, it poses little threat to our safety or natural resources. However, careless, unsafe shooting can cause great resource damage and pose serious threats to human life: both to staff and visitors.</a:t>
            </a:r>
          </a:p>
          <a:p>
            <a:pPr>
              <a:lnSpc>
                <a:spcPts val="1400"/>
              </a:lnSpc>
              <a:spcBef>
                <a:spcPts val="1000"/>
              </a:spcBef>
            </a:pPr>
            <a:r>
              <a:rPr lang="en-US" sz="2400" b="1" dirty="0">
                <a:solidFill>
                  <a:srgbClr val="C00000"/>
                </a:solidFill>
              </a:rPr>
              <a:t>FIRE DANGER IS HIGH!</a:t>
            </a:r>
          </a:p>
          <a:p>
            <a:pPr>
              <a:lnSpc>
                <a:spcPts val="1400"/>
              </a:lnSpc>
              <a:spcBef>
                <a:spcPts val="400"/>
              </a:spcBef>
            </a:pPr>
            <a:r>
              <a:rPr lang="en-US" sz="1200" dirty="0"/>
              <a:t>Please avoid shooting after 1:00 p.m. on extremely hot days and follow these guidelines:</a:t>
            </a:r>
          </a:p>
          <a:p>
            <a:pPr marL="346075">
              <a:lnSpc>
                <a:spcPts val="1400"/>
              </a:lnSpc>
              <a:spcBef>
                <a:spcPts val="600"/>
              </a:spcBef>
            </a:pPr>
            <a:r>
              <a:rPr lang="en-US" sz="1200" dirty="0"/>
              <a:t>Bring water and a shovel or fire extinguisher and place them near target areas to help immediately extinguish any fires.</a:t>
            </a:r>
          </a:p>
          <a:p>
            <a:pPr marL="346075">
              <a:lnSpc>
                <a:spcPts val="1400"/>
              </a:lnSpc>
              <a:spcBef>
                <a:spcPts val="600"/>
              </a:spcBef>
            </a:pPr>
            <a:r>
              <a:rPr lang="en-US" sz="1200" dirty="0"/>
              <a:t>Place targets against an earthen backstop and away from all vegetation; especially avoid rocks, dry grasses or other flammable materials.</a:t>
            </a:r>
          </a:p>
          <a:p>
            <a:pPr marL="346075">
              <a:lnSpc>
                <a:spcPts val="1400"/>
              </a:lnSpc>
              <a:spcBef>
                <a:spcPts val="600"/>
              </a:spcBef>
            </a:pPr>
            <a:r>
              <a:rPr lang="en-US" sz="1200" dirty="0"/>
              <a:t>Never use incendiary ammunition or exploding targets, which are prohibited on federal and many other lands.</a:t>
            </a:r>
          </a:p>
          <a:p>
            <a:pPr marL="346075">
              <a:lnSpc>
                <a:spcPts val="1400"/>
              </a:lnSpc>
              <a:spcBef>
                <a:spcPts val="600"/>
              </a:spcBef>
            </a:pPr>
            <a:r>
              <a:rPr lang="en-US" sz="1200" dirty="0"/>
              <a:t>After shooting, check the target area for any signs of fire or heat. Stay for an hour after shooting to make sure.</a:t>
            </a:r>
          </a:p>
          <a:p>
            <a:pPr marL="346075">
              <a:lnSpc>
                <a:spcPts val="1400"/>
              </a:lnSpc>
              <a:spcBef>
                <a:spcPts val="600"/>
              </a:spcBef>
            </a:pPr>
            <a:r>
              <a:rPr lang="en-US" sz="1200" dirty="0"/>
              <a:t>Avoid jacketed bullets and high velocity ammunition when fire danger is high.</a:t>
            </a:r>
          </a:p>
        </p:txBody>
      </p:sp>
      <p:pic>
        <p:nvPicPr>
          <p:cNvPr id="7" name="Picture 6" descr="bullet" title="bullet"/>
          <p:cNvPicPr>
            <a:picLocks noChangeAspect="1"/>
          </p:cNvPicPr>
          <p:nvPr/>
        </p:nvPicPr>
        <p:blipFill>
          <a:blip r:embed="rId3"/>
          <a:stretch>
            <a:fillRect/>
          </a:stretch>
        </p:blipFill>
        <p:spPr>
          <a:xfrm>
            <a:off x="3830714" y="3516245"/>
            <a:ext cx="279400" cy="292100"/>
          </a:xfrm>
          <a:prstGeom prst="rect">
            <a:avLst/>
          </a:prstGeom>
        </p:spPr>
      </p:pic>
      <p:pic>
        <p:nvPicPr>
          <p:cNvPr id="8" name="Picture 7" descr="bullet" title="bullet"/>
          <p:cNvPicPr>
            <a:picLocks noChangeAspect="1"/>
          </p:cNvPicPr>
          <p:nvPr/>
        </p:nvPicPr>
        <p:blipFill>
          <a:blip r:embed="rId3"/>
          <a:stretch>
            <a:fillRect/>
          </a:stretch>
        </p:blipFill>
        <p:spPr>
          <a:xfrm>
            <a:off x="3832504" y="4185014"/>
            <a:ext cx="279400" cy="292100"/>
          </a:xfrm>
          <a:prstGeom prst="rect">
            <a:avLst/>
          </a:prstGeom>
        </p:spPr>
      </p:pic>
      <p:pic>
        <p:nvPicPr>
          <p:cNvPr id="9" name="Picture 8" descr="bullet" title="bullet"/>
          <p:cNvPicPr>
            <a:picLocks noChangeAspect="1"/>
          </p:cNvPicPr>
          <p:nvPr/>
        </p:nvPicPr>
        <p:blipFill>
          <a:blip r:embed="rId3"/>
          <a:stretch>
            <a:fillRect/>
          </a:stretch>
        </p:blipFill>
        <p:spPr>
          <a:xfrm>
            <a:off x="3830714" y="4792595"/>
            <a:ext cx="279400" cy="292100"/>
          </a:xfrm>
          <a:prstGeom prst="rect">
            <a:avLst/>
          </a:prstGeom>
        </p:spPr>
      </p:pic>
      <p:pic>
        <p:nvPicPr>
          <p:cNvPr id="10" name="Picture 9" descr="bullet" title="bullet"/>
          <p:cNvPicPr>
            <a:picLocks noChangeAspect="1"/>
          </p:cNvPicPr>
          <p:nvPr/>
        </p:nvPicPr>
        <p:blipFill>
          <a:blip r:embed="rId3"/>
          <a:stretch>
            <a:fillRect/>
          </a:stretch>
        </p:blipFill>
        <p:spPr>
          <a:xfrm>
            <a:off x="3830714" y="5388782"/>
            <a:ext cx="279400" cy="292100"/>
          </a:xfrm>
          <a:prstGeom prst="rect">
            <a:avLst/>
          </a:prstGeom>
        </p:spPr>
      </p:pic>
      <p:pic>
        <p:nvPicPr>
          <p:cNvPr id="11" name="Picture 10" descr="Bullet&#10;" title="Bullet"/>
          <p:cNvPicPr>
            <a:picLocks noChangeAspect="1"/>
          </p:cNvPicPr>
          <p:nvPr/>
        </p:nvPicPr>
        <p:blipFill>
          <a:blip r:embed="rId3"/>
          <a:stretch>
            <a:fillRect/>
          </a:stretch>
        </p:blipFill>
        <p:spPr>
          <a:xfrm>
            <a:off x="3816616" y="6002192"/>
            <a:ext cx="279400" cy="292100"/>
          </a:xfrm>
          <a:prstGeom prst="rect">
            <a:avLst/>
          </a:prstGeom>
        </p:spPr>
      </p:pic>
      <p:sp>
        <p:nvSpPr>
          <p:cNvPr id="16" name="TextBox 15"/>
          <p:cNvSpPr txBox="1"/>
          <p:nvPr/>
        </p:nvSpPr>
        <p:spPr>
          <a:xfrm>
            <a:off x="468003" y="6614882"/>
            <a:ext cx="2177546" cy="1339085"/>
          </a:xfrm>
          <a:prstGeom prst="rect">
            <a:avLst/>
          </a:prstGeom>
          <a:noFill/>
        </p:spPr>
        <p:txBody>
          <a:bodyPr wrap="square" lIns="0" tIns="0" rIns="0" bIns="0" rtlCol="0">
            <a:spAutoFit/>
          </a:bodyPr>
          <a:lstStyle/>
          <a:p>
            <a:pPr>
              <a:lnSpc>
                <a:spcPts val="1500"/>
              </a:lnSpc>
              <a:spcBef>
                <a:spcPts val="400"/>
              </a:spcBef>
            </a:pPr>
            <a:r>
              <a:rPr lang="en-US" sz="1200" dirty="0"/>
              <a:t>Some activities may be  prohibited on public lands, including explosives, fireworks, tracer rounds, incendiary ammunition and exploding targets. Know before you go by checking with your land management agency.</a:t>
            </a:r>
          </a:p>
        </p:txBody>
      </p:sp>
      <p:pic>
        <p:nvPicPr>
          <p:cNvPr id="18" name="Picture 17" descr="Exploding targets prohibited" title="Exploding targets prohibite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4619" y="6536781"/>
            <a:ext cx="1463040" cy="1463040"/>
          </a:xfrm>
          <a:prstGeom prst="rect">
            <a:avLst/>
          </a:prstGeom>
        </p:spPr>
      </p:pic>
      <p:pic>
        <p:nvPicPr>
          <p:cNvPr id="20" name="Picture 19" descr="Fireworks prohibited" title="Fireworks prohibite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5800" y="6555316"/>
            <a:ext cx="1541903" cy="1463040"/>
          </a:xfrm>
          <a:prstGeom prst="rect">
            <a:avLst/>
          </a:prstGeom>
        </p:spPr>
      </p:pic>
      <p:pic>
        <p:nvPicPr>
          <p:cNvPr id="21" name="Picture 20" descr="Tracer rounds prohibited" title="Tracer rounds prohibite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9475" y="6545339"/>
            <a:ext cx="1577255" cy="1463040"/>
          </a:xfrm>
          <a:prstGeom prst="rect">
            <a:avLst/>
          </a:prstGeom>
        </p:spPr>
      </p:pic>
      <p:pic>
        <p:nvPicPr>
          <p:cNvPr id="22" name="Picture 21" descr="PNWFAC logo" title="PNWFAC logo"/>
          <p:cNvPicPr>
            <a:picLocks noChangeAspect="1"/>
          </p:cNvPicPr>
          <p:nvPr/>
        </p:nvPicPr>
        <p:blipFill>
          <a:blip r:embed="rId7"/>
          <a:stretch>
            <a:fillRect/>
          </a:stretch>
        </p:blipFill>
        <p:spPr>
          <a:xfrm>
            <a:off x="5746730" y="8531056"/>
            <a:ext cx="1555770" cy="1166828"/>
          </a:xfrm>
          <a:prstGeom prst="rect">
            <a:avLst/>
          </a:prstGeom>
        </p:spPr>
      </p:pic>
      <p:pic>
        <p:nvPicPr>
          <p:cNvPr id="23" name="Picture 22" descr="PNWCG Logo" title="PNWCG Logo"/>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5804" y="8187793"/>
            <a:ext cx="1204271" cy="1508252"/>
          </a:xfrm>
          <a:prstGeom prst="rect">
            <a:avLst/>
          </a:prstGeom>
        </p:spPr>
      </p:pic>
      <p:pic>
        <p:nvPicPr>
          <p:cNvPr id="24" name="Picture 23" descr="Respected access is open access" title="Respected access is open access"/>
          <p:cNvPicPr>
            <a:picLocks noChangeAspect="1"/>
          </p:cNvPicPr>
          <p:nvPr/>
        </p:nvPicPr>
        <p:blipFill>
          <a:blip r:embed="rId9"/>
          <a:stretch>
            <a:fillRect/>
          </a:stretch>
        </p:blipFill>
        <p:spPr>
          <a:xfrm>
            <a:off x="1947645" y="8531056"/>
            <a:ext cx="3267110" cy="983646"/>
          </a:xfrm>
          <a:prstGeom prst="rect">
            <a:avLst/>
          </a:prstGeom>
        </p:spPr>
      </p:pic>
      <p:sp>
        <p:nvSpPr>
          <p:cNvPr id="25" name="TextBox 24"/>
          <p:cNvSpPr txBox="1"/>
          <p:nvPr/>
        </p:nvSpPr>
        <p:spPr>
          <a:xfrm>
            <a:off x="1947645" y="9514702"/>
            <a:ext cx="3511260" cy="192360"/>
          </a:xfrm>
          <a:prstGeom prst="rect">
            <a:avLst/>
          </a:prstGeom>
          <a:noFill/>
        </p:spPr>
        <p:txBody>
          <a:bodyPr wrap="square" lIns="0" tIns="0" rIns="0" bIns="0" rtlCol="0">
            <a:spAutoFit/>
          </a:bodyPr>
          <a:lstStyle/>
          <a:p>
            <a:pPr algn="ctr">
              <a:lnSpc>
                <a:spcPts val="1500"/>
              </a:lnSpc>
              <a:spcBef>
                <a:spcPts val="400"/>
              </a:spcBef>
            </a:pPr>
            <a:r>
              <a:rPr lang="en-US" sz="1400" b="1" dirty="0"/>
              <a:t>Enjoy shooting and hunting on public lands.</a:t>
            </a:r>
          </a:p>
        </p:txBody>
      </p:sp>
      <p:sp>
        <p:nvSpPr>
          <p:cNvPr id="26" name="TextBox 25"/>
          <p:cNvSpPr txBox="1"/>
          <p:nvPr/>
        </p:nvSpPr>
        <p:spPr>
          <a:xfrm>
            <a:off x="2656435" y="8021559"/>
            <a:ext cx="1463040" cy="384721"/>
          </a:xfrm>
          <a:prstGeom prst="rect">
            <a:avLst/>
          </a:prstGeom>
          <a:noFill/>
        </p:spPr>
        <p:txBody>
          <a:bodyPr wrap="square" lIns="0" tIns="0" rIns="0" bIns="0" rtlCol="0">
            <a:spAutoFit/>
          </a:bodyPr>
          <a:lstStyle/>
          <a:p>
            <a:pPr algn="ctr">
              <a:lnSpc>
                <a:spcPts val="1500"/>
              </a:lnSpc>
            </a:pPr>
            <a:r>
              <a:rPr lang="en-US" sz="1200" b="1" dirty="0"/>
              <a:t>Exploding targets</a:t>
            </a:r>
          </a:p>
          <a:p>
            <a:pPr algn="ctr">
              <a:lnSpc>
                <a:spcPts val="1500"/>
              </a:lnSpc>
            </a:pPr>
            <a:r>
              <a:rPr lang="en-US" sz="1200" b="1" dirty="0"/>
              <a:t>prohibited</a:t>
            </a:r>
          </a:p>
        </p:txBody>
      </p:sp>
      <p:sp>
        <p:nvSpPr>
          <p:cNvPr id="27" name="TextBox 26"/>
          <p:cNvSpPr txBox="1"/>
          <p:nvPr/>
        </p:nvSpPr>
        <p:spPr>
          <a:xfrm>
            <a:off x="4294969" y="8030299"/>
            <a:ext cx="1463040" cy="384721"/>
          </a:xfrm>
          <a:prstGeom prst="rect">
            <a:avLst/>
          </a:prstGeom>
          <a:noFill/>
        </p:spPr>
        <p:txBody>
          <a:bodyPr wrap="square" lIns="0" tIns="0" rIns="0" bIns="0" rtlCol="0">
            <a:spAutoFit/>
          </a:bodyPr>
          <a:lstStyle/>
          <a:p>
            <a:pPr algn="ctr">
              <a:lnSpc>
                <a:spcPts val="1500"/>
              </a:lnSpc>
            </a:pPr>
            <a:r>
              <a:rPr lang="en-US" sz="1200" b="1"/>
              <a:t>Tracer rounds</a:t>
            </a:r>
            <a:endParaRPr lang="en-US" sz="1200" b="1" dirty="0"/>
          </a:p>
          <a:p>
            <a:pPr algn="ctr">
              <a:lnSpc>
                <a:spcPts val="1500"/>
              </a:lnSpc>
            </a:pPr>
            <a:r>
              <a:rPr lang="en-US" sz="1200" b="1" dirty="0"/>
              <a:t>prohibited</a:t>
            </a:r>
          </a:p>
        </p:txBody>
      </p:sp>
      <p:sp>
        <p:nvSpPr>
          <p:cNvPr id="28" name="TextBox 27"/>
          <p:cNvSpPr txBox="1"/>
          <p:nvPr/>
        </p:nvSpPr>
        <p:spPr>
          <a:xfrm>
            <a:off x="5925105" y="8041194"/>
            <a:ext cx="1463040" cy="377283"/>
          </a:xfrm>
          <a:prstGeom prst="rect">
            <a:avLst/>
          </a:prstGeom>
          <a:noFill/>
        </p:spPr>
        <p:txBody>
          <a:bodyPr wrap="square" lIns="0" tIns="0" rIns="0" bIns="0" rtlCol="0">
            <a:spAutoFit/>
          </a:bodyPr>
          <a:lstStyle/>
          <a:p>
            <a:pPr algn="ctr">
              <a:lnSpc>
                <a:spcPts val="1500"/>
              </a:lnSpc>
            </a:pPr>
            <a:r>
              <a:rPr lang="en-US" sz="1200" b="1" dirty="0"/>
              <a:t>Fireworks</a:t>
            </a:r>
          </a:p>
          <a:p>
            <a:pPr algn="ctr">
              <a:lnSpc>
                <a:spcPts val="1500"/>
              </a:lnSpc>
            </a:pPr>
            <a:r>
              <a:rPr lang="en-US" sz="1200" b="1" dirty="0"/>
              <a:t>prohibited</a:t>
            </a:r>
          </a:p>
        </p:txBody>
      </p:sp>
      <p:pic>
        <p:nvPicPr>
          <p:cNvPr id="2" name="Picture 1" descr="Man shooting at target" title="Man shooting at target"/>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2683" y="1963332"/>
            <a:ext cx="3005243" cy="4276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Title 1" hidden="1"/>
          <p:cNvSpPr txBox="1">
            <a:spLocks/>
          </p:cNvSpPr>
          <p:nvPr/>
        </p:nvSpPr>
        <p:spPr>
          <a:xfrm>
            <a:off x="64008" y="46321"/>
            <a:ext cx="7644384" cy="302815"/>
          </a:xfrm>
          <a:prstGeom prst="rect">
            <a:avLst/>
          </a:prstGeom>
        </p:spPr>
        <p:txBody>
          <a:bodyPr vert="horz" lIns="91440" tIns="45720" rIns="91440" bIns="45720" rtlCol="0" anchor="b">
            <a:normAutofit/>
          </a:bodyPr>
          <a:lstStyle>
            <a:lvl1pPr algn="ctr" defTabSz="777240" rtl="0" eaLnBrk="1" latinLnBrk="0" hangingPunct="1">
              <a:lnSpc>
                <a:spcPct val="90000"/>
              </a:lnSpc>
              <a:spcBef>
                <a:spcPct val="0"/>
              </a:spcBef>
              <a:buNone/>
              <a:defRPr sz="5100" kern="1200">
                <a:solidFill>
                  <a:schemeClr val="tx1"/>
                </a:solidFill>
                <a:latin typeface="+mj-lt"/>
                <a:ea typeface="+mj-ea"/>
                <a:cs typeface="+mj-cs"/>
              </a:defRPr>
            </a:lvl1pPr>
          </a:lstStyle>
          <a:p>
            <a:r>
              <a:rPr lang="en-US" sz="1000" dirty="0">
                <a:solidFill>
                  <a:schemeClr val="bg1"/>
                </a:solidFill>
              </a:rPr>
              <a:t>Hunting and shooting on public lands in Washington and Oregon</a:t>
            </a:r>
          </a:p>
        </p:txBody>
      </p:sp>
      <p:sp>
        <p:nvSpPr>
          <p:cNvPr id="3" name="Title 2" hidden="1"/>
          <p:cNvSpPr>
            <a:spLocks noGrp="1"/>
          </p:cNvSpPr>
          <p:nvPr>
            <p:ph type="title"/>
          </p:nvPr>
        </p:nvSpPr>
        <p:spPr/>
        <p:txBody>
          <a:bodyPr/>
          <a:lstStyle/>
          <a:p>
            <a:r>
              <a:rPr lang="en-US" dirty="0"/>
              <a:t>Reduce wildfire risk</a:t>
            </a:r>
          </a:p>
        </p:txBody>
      </p:sp>
    </p:spTree>
    <p:extLst>
      <p:ext uri="{BB962C8B-B14F-4D97-AF65-F5344CB8AC3E}">
        <p14:creationId xmlns:p14="http://schemas.microsoft.com/office/powerpoint/2010/main" val="61629371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113</TotalTime>
  <Words>505</Words>
  <Application>Microsoft Macintosh PowerPoint</Application>
  <PresentationFormat>Custom</PresentationFormat>
  <Paragraphs>42</Paragraphs>
  <Slides>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Hunting and Shooting</vt:lpstr>
      <vt:lpstr>Reduce wildfire risk</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22</cp:revision>
  <dcterms:created xsi:type="dcterms:W3CDTF">2018-06-21T23:14:06Z</dcterms:created>
  <dcterms:modified xsi:type="dcterms:W3CDTF">2018-10-20T16:58:45Z</dcterms:modified>
</cp:coreProperties>
</file>