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Lst>
  <p:sldSz cx="7772400" cy="100584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68">
          <p15:clr>
            <a:srgbClr val="A4A3A4"/>
          </p15:clr>
        </p15:guide>
        <p15:guide id="2" pos="24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29B47"/>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0431"/>
    <p:restoredTop sz="94651"/>
  </p:normalViewPr>
  <p:slideViewPr>
    <p:cSldViewPr snapToGrid="0" snapToObjects="1">
      <p:cViewPr>
        <p:scale>
          <a:sx n="56" d="100"/>
          <a:sy n="56" d="100"/>
        </p:scale>
        <p:origin x="1640" y="504"/>
      </p:cViewPr>
      <p:guideLst>
        <p:guide orient="horz" pos="3168"/>
        <p:guide pos="2448"/>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82930" y="3124624"/>
            <a:ext cx="6606540" cy="2156037"/>
          </a:xfrm>
        </p:spPr>
        <p:txBody>
          <a:bodyPr/>
          <a:lstStyle/>
          <a:p>
            <a:r>
              <a:rPr lang="en-US"/>
              <a:t>Click to edit Master title style</a:t>
            </a:r>
          </a:p>
        </p:txBody>
      </p:sp>
      <p:sp>
        <p:nvSpPr>
          <p:cNvPr id="3" name="Subtitle 2"/>
          <p:cNvSpPr>
            <a:spLocks noGrp="1"/>
          </p:cNvSpPr>
          <p:nvPr>
            <p:ph type="subTitle" idx="1"/>
          </p:nvPr>
        </p:nvSpPr>
        <p:spPr>
          <a:xfrm>
            <a:off x="1165860" y="5699760"/>
            <a:ext cx="5440680" cy="257048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46D67DA6-F0F0-1D4D-AA6B-73A42DBE0EC4}" type="datetimeFigureOut">
              <a:rPr lang="en-US" smtClean="0"/>
              <a:t>5/10/20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AB080AB-2513-DE48-A223-20A9DAC6EE44}" type="slidenum">
              <a:rPr lang="en-US" smtClean="0"/>
              <a:t>‹#›</a:t>
            </a:fld>
            <a:endParaRPr lang="en-US"/>
          </a:p>
        </p:txBody>
      </p:sp>
    </p:spTree>
    <p:extLst>
      <p:ext uri="{BB962C8B-B14F-4D97-AF65-F5344CB8AC3E}">
        <p14:creationId xmlns:p14="http://schemas.microsoft.com/office/powerpoint/2010/main" val="13797482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6D67DA6-F0F0-1D4D-AA6B-73A42DBE0EC4}" type="datetimeFigureOut">
              <a:rPr lang="en-US" smtClean="0"/>
              <a:t>5/10/20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AB080AB-2513-DE48-A223-20A9DAC6EE44}" type="slidenum">
              <a:rPr lang="en-US" smtClean="0"/>
              <a:t>‹#›</a:t>
            </a:fld>
            <a:endParaRPr lang="en-US"/>
          </a:p>
        </p:txBody>
      </p:sp>
    </p:spTree>
    <p:extLst>
      <p:ext uri="{BB962C8B-B14F-4D97-AF65-F5344CB8AC3E}">
        <p14:creationId xmlns:p14="http://schemas.microsoft.com/office/powerpoint/2010/main" val="298517838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790281" y="591397"/>
            <a:ext cx="1485662" cy="1258697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330598" y="591397"/>
            <a:ext cx="4330144" cy="1258697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6D67DA6-F0F0-1D4D-AA6B-73A42DBE0EC4}" type="datetimeFigureOut">
              <a:rPr lang="en-US" smtClean="0"/>
              <a:t>5/10/20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AB080AB-2513-DE48-A223-20A9DAC6EE44}" type="slidenum">
              <a:rPr lang="en-US" smtClean="0"/>
              <a:t>‹#›</a:t>
            </a:fld>
            <a:endParaRPr lang="en-US"/>
          </a:p>
        </p:txBody>
      </p:sp>
    </p:spTree>
    <p:extLst>
      <p:ext uri="{BB962C8B-B14F-4D97-AF65-F5344CB8AC3E}">
        <p14:creationId xmlns:p14="http://schemas.microsoft.com/office/powerpoint/2010/main" val="24513511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6D67DA6-F0F0-1D4D-AA6B-73A42DBE0EC4}" type="datetimeFigureOut">
              <a:rPr lang="en-US" smtClean="0"/>
              <a:t>5/10/20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AB080AB-2513-DE48-A223-20A9DAC6EE44}" type="slidenum">
              <a:rPr lang="en-US" smtClean="0"/>
              <a:t>‹#›</a:t>
            </a:fld>
            <a:endParaRPr lang="en-US"/>
          </a:p>
        </p:txBody>
      </p:sp>
    </p:spTree>
    <p:extLst>
      <p:ext uri="{BB962C8B-B14F-4D97-AF65-F5344CB8AC3E}">
        <p14:creationId xmlns:p14="http://schemas.microsoft.com/office/powerpoint/2010/main" val="20244401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13966" y="6463454"/>
            <a:ext cx="6606540" cy="1997710"/>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613966" y="4263180"/>
            <a:ext cx="6606540" cy="2200274"/>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6D67DA6-F0F0-1D4D-AA6B-73A42DBE0EC4}" type="datetimeFigureOut">
              <a:rPr lang="en-US" smtClean="0"/>
              <a:t>5/10/20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AB080AB-2513-DE48-A223-20A9DAC6EE44}" type="slidenum">
              <a:rPr lang="en-US" smtClean="0"/>
              <a:t>‹#›</a:t>
            </a:fld>
            <a:endParaRPr lang="en-US"/>
          </a:p>
        </p:txBody>
      </p:sp>
    </p:spTree>
    <p:extLst>
      <p:ext uri="{BB962C8B-B14F-4D97-AF65-F5344CB8AC3E}">
        <p14:creationId xmlns:p14="http://schemas.microsoft.com/office/powerpoint/2010/main" val="305637039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330597" y="3441277"/>
            <a:ext cx="2907903" cy="973709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3368040" y="3441277"/>
            <a:ext cx="2907904" cy="973709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46D67DA6-F0F0-1D4D-AA6B-73A42DBE0EC4}" type="datetimeFigureOut">
              <a:rPr lang="en-US" smtClean="0"/>
              <a:t>5/10/20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AB080AB-2513-DE48-A223-20A9DAC6EE44}" type="slidenum">
              <a:rPr lang="en-US" smtClean="0"/>
              <a:t>‹#›</a:t>
            </a:fld>
            <a:endParaRPr lang="en-US"/>
          </a:p>
        </p:txBody>
      </p:sp>
    </p:spTree>
    <p:extLst>
      <p:ext uri="{BB962C8B-B14F-4D97-AF65-F5344CB8AC3E}">
        <p14:creationId xmlns:p14="http://schemas.microsoft.com/office/powerpoint/2010/main" val="33112692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88620" y="402802"/>
            <a:ext cx="6995160" cy="16764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388620" y="2251499"/>
            <a:ext cx="3434160" cy="938318"/>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388620" y="3189817"/>
            <a:ext cx="3434160" cy="579522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3948272" y="2251499"/>
            <a:ext cx="3435509" cy="938318"/>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3948272" y="3189817"/>
            <a:ext cx="3435509" cy="579522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46D67DA6-F0F0-1D4D-AA6B-73A42DBE0EC4}" type="datetimeFigureOut">
              <a:rPr lang="en-US" smtClean="0"/>
              <a:t>5/10/20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AB080AB-2513-DE48-A223-20A9DAC6EE44}" type="slidenum">
              <a:rPr lang="en-US" smtClean="0"/>
              <a:t>‹#›</a:t>
            </a:fld>
            <a:endParaRPr lang="en-US"/>
          </a:p>
        </p:txBody>
      </p:sp>
    </p:spTree>
    <p:extLst>
      <p:ext uri="{BB962C8B-B14F-4D97-AF65-F5344CB8AC3E}">
        <p14:creationId xmlns:p14="http://schemas.microsoft.com/office/powerpoint/2010/main" val="190545408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46D67DA6-F0F0-1D4D-AA6B-73A42DBE0EC4}" type="datetimeFigureOut">
              <a:rPr lang="en-US" smtClean="0"/>
              <a:t>5/10/20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AB080AB-2513-DE48-A223-20A9DAC6EE44}" type="slidenum">
              <a:rPr lang="en-US" smtClean="0"/>
              <a:t>‹#›</a:t>
            </a:fld>
            <a:endParaRPr lang="en-US"/>
          </a:p>
        </p:txBody>
      </p:sp>
    </p:spTree>
    <p:extLst>
      <p:ext uri="{BB962C8B-B14F-4D97-AF65-F5344CB8AC3E}">
        <p14:creationId xmlns:p14="http://schemas.microsoft.com/office/powerpoint/2010/main" val="8705119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6D67DA6-F0F0-1D4D-AA6B-73A42DBE0EC4}" type="datetimeFigureOut">
              <a:rPr lang="en-US" smtClean="0"/>
              <a:t>5/10/20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AB080AB-2513-DE48-A223-20A9DAC6EE44}" type="slidenum">
              <a:rPr lang="en-US" smtClean="0"/>
              <a:t>‹#›</a:t>
            </a:fld>
            <a:endParaRPr lang="en-US"/>
          </a:p>
        </p:txBody>
      </p:sp>
    </p:spTree>
    <p:extLst>
      <p:ext uri="{BB962C8B-B14F-4D97-AF65-F5344CB8AC3E}">
        <p14:creationId xmlns:p14="http://schemas.microsoft.com/office/powerpoint/2010/main" val="39150831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88620" y="400473"/>
            <a:ext cx="2557066" cy="170434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038792" y="400474"/>
            <a:ext cx="4344988" cy="8584566"/>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388620" y="2104814"/>
            <a:ext cx="2557066" cy="688022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46D67DA6-F0F0-1D4D-AA6B-73A42DBE0EC4}" type="datetimeFigureOut">
              <a:rPr lang="en-US" smtClean="0"/>
              <a:t>5/10/20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AB080AB-2513-DE48-A223-20A9DAC6EE44}" type="slidenum">
              <a:rPr lang="en-US" smtClean="0"/>
              <a:t>‹#›</a:t>
            </a:fld>
            <a:endParaRPr lang="en-US"/>
          </a:p>
        </p:txBody>
      </p:sp>
    </p:spTree>
    <p:extLst>
      <p:ext uri="{BB962C8B-B14F-4D97-AF65-F5344CB8AC3E}">
        <p14:creationId xmlns:p14="http://schemas.microsoft.com/office/powerpoint/2010/main" val="259353298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23445" y="7040880"/>
            <a:ext cx="4663440" cy="831216"/>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523445" y="898737"/>
            <a:ext cx="4663440" cy="603504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523445" y="7872096"/>
            <a:ext cx="4663440" cy="1180464"/>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46D67DA6-F0F0-1D4D-AA6B-73A42DBE0EC4}" type="datetimeFigureOut">
              <a:rPr lang="en-US" smtClean="0"/>
              <a:t>5/10/20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AB080AB-2513-DE48-A223-20A9DAC6EE44}" type="slidenum">
              <a:rPr lang="en-US" smtClean="0"/>
              <a:t>‹#›</a:t>
            </a:fld>
            <a:endParaRPr lang="en-US"/>
          </a:p>
        </p:txBody>
      </p:sp>
    </p:spTree>
    <p:extLst>
      <p:ext uri="{BB962C8B-B14F-4D97-AF65-F5344CB8AC3E}">
        <p14:creationId xmlns:p14="http://schemas.microsoft.com/office/powerpoint/2010/main" val="6942430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8620" y="402802"/>
            <a:ext cx="6995160" cy="16764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388620" y="2346961"/>
            <a:ext cx="6995160" cy="6638079"/>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388620" y="9322647"/>
            <a:ext cx="1813560" cy="535517"/>
          </a:xfrm>
          <a:prstGeom prst="rect">
            <a:avLst/>
          </a:prstGeom>
        </p:spPr>
        <p:txBody>
          <a:bodyPr vert="horz" lIns="91440" tIns="45720" rIns="91440" bIns="45720" rtlCol="0" anchor="ctr"/>
          <a:lstStyle>
            <a:lvl1pPr algn="l">
              <a:defRPr sz="1200">
                <a:solidFill>
                  <a:schemeClr val="tx1">
                    <a:tint val="75000"/>
                  </a:schemeClr>
                </a:solidFill>
              </a:defRPr>
            </a:lvl1pPr>
          </a:lstStyle>
          <a:p>
            <a:fld id="{46D67DA6-F0F0-1D4D-AA6B-73A42DBE0EC4}" type="datetimeFigureOut">
              <a:rPr lang="en-US" smtClean="0"/>
              <a:t>5/10/20</a:t>
            </a:fld>
            <a:endParaRPr lang="en-US"/>
          </a:p>
        </p:txBody>
      </p:sp>
      <p:sp>
        <p:nvSpPr>
          <p:cNvPr id="5" name="Footer Placeholder 4"/>
          <p:cNvSpPr>
            <a:spLocks noGrp="1"/>
          </p:cNvSpPr>
          <p:nvPr>
            <p:ph type="ftr" sz="quarter" idx="3"/>
          </p:nvPr>
        </p:nvSpPr>
        <p:spPr>
          <a:xfrm>
            <a:off x="2655570" y="9322647"/>
            <a:ext cx="2461260" cy="535517"/>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5570220" y="9322647"/>
            <a:ext cx="1813560" cy="535517"/>
          </a:xfrm>
          <a:prstGeom prst="rect">
            <a:avLst/>
          </a:prstGeom>
        </p:spPr>
        <p:txBody>
          <a:bodyPr vert="horz" lIns="91440" tIns="45720" rIns="91440" bIns="45720" rtlCol="0" anchor="ctr"/>
          <a:lstStyle>
            <a:lvl1pPr algn="r">
              <a:defRPr sz="1200">
                <a:solidFill>
                  <a:schemeClr val="tx1">
                    <a:tint val="75000"/>
                  </a:schemeClr>
                </a:solidFill>
              </a:defRPr>
            </a:lvl1pPr>
          </a:lstStyle>
          <a:p>
            <a:fld id="{4AB080AB-2513-DE48-A223-20A9DAC6EE44}" type="slidenum">
              <a:rPr lang="en-US" smtClean="0"/>
              <a:t>‹#›</a:t>
            </a:fld>
            <a:endParaRPr lang="en-US"/>
          </a:p>
        </p:txBody>
      </p:sp>
    </p:spTree>
    <p:extLst>
      <p:ext uri="{BB962C8B-B14F-4D97-AF65-F5344CB8AC3E}">
        <p14:creationId xmlns:p14="http://schemas.microsoft.com/office/powerpoint/2010/main" val="88190591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 Id="rId9" Type="http://schemas.openxmlformats.org/officeDocument/2006/relationships/image" Target="../media/image8.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hidden="1">
            <a:extLst>
              <a:ext uri="{FF2B5EF4-FFF2-40B4-BE49-F238E27FC236}">
                <a16:creationId xmlns:a16="http://schemas.microsoft.com/office/drawing/2014/main" id="{30638F75-02FC-A64B-B640-26D73963EFEB}"/>
              </a:ext>
            </a:extLst>
          </p:cNvPr>
          <p:cNvSpPr>
            <a:spLocks noGrp="1"/>
          </p:cNvSpPr>
          <p:nvPr>
            <p:ph type="ctrTitle"/>
          </p:nvPr>
        </p:nvSpPr>
        <p:spPr/>
        <p:txBody>
          <a:bodyPr>
            <a:normAutofit/>
          </a:bodyPr>
          <a:lstStyle/>
          <a:p>
            <a:r>
              <a:rPr lang="en-US" sz="2000" dirty="0"/>
              <a:t>Idaho Stay with Your Burn Pile</a:t>
            </a:r>
          </a:p>
        </p:txBody>
      </p:sp>
      <p:sp>
        <p:nvSpPr>
          <p:cNvPr id="20" name="Rectangle 19" descr="Wide green rectangular border" title="Decorative element: Rectabgle">
            <a:extLst>
              <a:ext uri="{FF2B5EF4-FFF2-40B4-BE49-F238E27FC236}">
                <a16:creationId xmlns:a16="http://schemas.microsoft.com/office/drawing/2014/main" id="{779D771C-705D-454B-9A85-FE14AAF1082B}"/>
              </a:ext>
            </a:extLst>
          </p:cNvPr>
          <p:cNvSpPr/>
          <p:nvPr/>
        </p:nvSpPr>
        <p:spPr>
          <a:xfrm>
            <a:off x="457199" y="457200"/>
            <a:ext cx="6858000" cy="9144000"/>
          </a:xfrm>
          <a:prstGeom prst="rect">
            <a:avLst/>
          </a:prstGeom>
          <a:noFill/>
          <a:ln w="152400">
            <a:solidFill>
              <a:srgbClr val="129B47"/>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6" name="flame" descr="Flame with gradient fill, red at bottom, orange in middle, yellow at top." title="Graphic: Flame">
            <a:extLst>
              <a:ext uri="{FF2B5EF4-FFF2-40B4-BE49-F238E27FC236}">
                <a16:creationId xmlns:a16="http://schemas.microsoft.com/office/drawing/2014/main" id="{96E16CBB-4DBC-2741-A87A-1D8663FD99B8}"/>
              </a:ext>
            </a:extLst>
          </p:cNvPr>
          <p:cNvPicPr>
            <a:picLocks noChangeAspect="1"/>
          </p:cNvPicPr>
          <p:nvPr/>
        </p:nvPicPr>
        <p:blipFill>
          <a:blip r:embed="rId2"/>
          <a:stretch>
            <a:fillRect/>
          </a:stretch>
        </p:blipFill>
        <p:spPr>
          <a:xfrm>
            <a:off x="2677880" y="6853153"/>
            <a:ext cx="2349500" cy="2679700"/>
          </a:xfrm>
          <a:prstGeom prst="rect">
            <a:avLst/>
          </a:prstGeom>
        </p:spPr>
      </p:pic>
      <p:pic>
        <p:nvPicPr>
          <p:cNvPr id="18" name="woman" descr="Silhouette of woman with shovel, tending burn pile." title="Woman witgh shovel">
            <a:extLst>
              <a:ext uri="{FF2B5EF4-FFF2-40B4-BE49-F238E27FC236}">
                <a16:creationId xmlns:a16="http://schemas.microsoft.com/office/drawing/2014/main" id="{41C75559-5E1D-B842-9385-3C53256D8FE3}"/>
              </a:ext>
            </a:extLst>
          </p:cNvPr>
          <p:cNvPicPr>
            <a:picLocks noChangeAspect="1"/>
          </p:cNvPicPr>
          <p:nvPr/>
        </p:nvPicPr>
        <p:blipFill>
          <a:blip r:embed="rId3"/>
          <a:stretch>
            <a:fillRect/>
          </a:stretch>
        </p:blipFill>
        <p:spPr>
          <a:xfrm>
            <a:off x="398267" y="4242042"/>
            <a:ext cx="3004446" cy="5303767"/>
          </a:xfrm>
          <a:prstGeom prst="rect">
            <a:avLst/>
          </a:prstGeom>
        </p:spPr>
      </p:pic>
      <p:pic>
        <p:nvPicPr>
          <p:cNvPr id="2" name="header" descr="&quot;Stay with your burn pile&quot; in bold sans serif font, upper and lower case, black. Stacked, 2 lines." title="Stay with your burn pile text"/>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89212" y="745112"/>
            <a:ext cx="5979282" cy="1926774"/>
          </a:xfrm>
          <a:prstGeom prst="rect">
            <a:avLst/>
          </a:prstGeom>
        </p:spPr>
      </p:pic>
      <p:sp>
        <p:nvSpPr>
          <p:cNvPr id="10" name="column left"/>
          <p:cNvSpPr txBox="1"/>
          <p:nvPr/>
        </p:nvSpPr>
        <p:spPr>
          <a:xfrm>
            <a:off x="856000" y="2851692"/>
            <a:ext cx="3030200" cy="1154162"/>
          </a:xfrm>
          <a:prstGeom prst="rect">
            <a:avLst/>
          </a:prstGeom>
          <a:noFill/>
        </p:spPr>
        <p:txBody>
          <a:bodyPr wrap="square" lIns="0" tIns="0" bIns="0" rtlCol="0">
            <a:spAutoFit/>
          </a:bodyPr>
          <a:lstStyle/>
          <a:p>
            <a:pPr marL="173038" indent="-173038">
              <a:spcBef>
                <a:spcPts val="600"/>
              </a:spcBef>
              <a:buFont typeface="Arial"/>
              <a:buChar char="•"/>
            </a:pPr>
            <a:r>
              <a:rPr lang="en-US" sz="1400" b="1" dirty="0"/>
              <a:t>Check with your department for local burning regulations. </a:t>
            </a:r>
          </a:p>
          <a:p>
            <a:pPr marL="173038" indent="-173038">
              <a:spcBef>
                <a:spcPts val="600"/>
              </a:spcBef>
              <a:buFont typeface="Arial"/>
              <a:buChar char="•"/>
            </a:pPr>
            <a:r>
              <a:rPr lang="en-US" sz="1400" b="1" dirty="0"/>
              <a:t>Avoid burning on dry, windy days, when a fire can easily get out of control.</a:t>
            </a:r>
          </a:p>
        </p:txBody>
      </p:sp>
      <p:sp>
        <p:nvSpPr>
          <p:cNvPr id="11" name="column right"/>
          <p:cNvSpPr txBox="1"/>
          <p:nvPr/>
        </p:nvSpPr>
        <p:spPr>
          <a:xfrm>
            <a:off x="4034447" y="2848138"/>
            <a:ext cx="2902603" cy="1231106"/>
          </a:xfrm>
          <a:prstGeom prst="rect">
            <a:avLst/>
          </a:prstGeom>
          <a:noFill/>
        </p:spPr>
        <p:txBody>
          <a:bodyPr wrap="square" lIns="0" tIns="0" bIns="0" rtlCol="0">
            <a:spAutoFit/>
          </a:bodyPr>
          <a:lstStyle/>
          <a:p>
            <a:pPr marL="173038" indent="-173038">
              <a:spcBef>
                <a:spcPts val="600"/>
              </a:spcBef>
              <a:buFont typeface="Arial"/>
              <a:buChar char="•"/>
            </a:pPr>
            <a:r>
              <a:rPr lang="en-US" sz="1400" b="1" dirty="0"/>
              <a:t>Be prepared. Have a source of water and a shovel nearby.</a:t>
            </a:r>
          </a:p>
          <a:p>
            <a:pPr marL="173038" indent="-173038">
              <a:spcBef>
                <a:spcPts val="600"/>
              </a:spcBef>
              <a:buFont typeface="Arial"/>
              <a:buChar char="•"/>
            </a:pPr>
            <a:r>
              <a:rPr lang="en-US" sz="1400" b="1" dirty="0"/>
              <a:t>Never leave your burn pile. Stay until it is completely out.</a:t>
            </a:r>
          </a:p>
          <a:p>
            <a:pPr marL="173038" indent="-173038">
              <a:spcBef>
                <a:spcPts val="600"/>
              </a:spcBef>
              <a:buFont typeface="Arial"/>
              <a:buChar char="•"/>
            </a:pPr>
            <a:endParaRPr lang="en-US" sz="1400" b="1" dirty="0"/>
          </a:p>
        </p:txBody>
      </p:sp>
      <p:pic>
        <p:nvPicPr>
          <p:cNvPr id="8" name="idaho" descr="Idaho Fire Info, stacked white upper and lower case sans serif font, inside map outline of the state of Idaho in navy blue. In background, behind the state outline is a gradient flame." title="Graphic: Idaho Fire In fo logo"/>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963630" y="4089153"/>
            <a:ext cx="889000" cy="954367"/>
          </a:xfrm>
          <a:prstGeom prst="rect">
            <a:avLst/>
          </a:prstGeom>
        </p:spPr>
      </p:pic>
      <p:sp>
        <p:nvSpPr>
          <p:cNvPr id="9" name="web"/>
          <p:cNvSpPr txBox="1"/>
          <p:nvPr/>
        </p:nvSpPr>
        <p:spPr>
          <a:xfrm>
            <a:off x="4029750" y="4415343"/>
            <a:ext cx="2838744" cy="285809"/>
          </a:xfrm>
          <a:prstGeom prst="rect">
            <a:avLst/>
          </a:prstGeom>
          <a:noFill/>
        </p:spPr>
        <p:txBody>
          <a:bodyPr wrap="square" lIns="0" tIns="0" bIns="0" rtlCol="0">
            <a:spAutoFit/>
          </a:bodyPr>
          <a:lstStyle/>
          <a:p>
            <a:r>
              <a:rPr lang="en-US" b="1" dirty="0" err="1"/>
              <a:t>Idahofireinfo.blogspot.com</a:t>
            </a:r>
            <a:endParaRPr lang="en-US" b="1" dirty="0"/>
          </a:p>
        </p:txBody>
      </p:sp>
      <p:pic>
        <p:nvPicPr>
          <p:cNvPr id="5" name="ols" descr="One Less Spark in black all caps bold font, One less is stacked on top of spark, which is in red, all caps bold font. An orange flame is to the right. Under spark is one less wildfire in black, all caps sans serif font.&#13;&#10;" title="Graphic: One Less Spark"/>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047321" y="5143186"/>
            <a:ext cx="2680506" cy="1503759"/>
          </a:xfrm>
          <a:prstGeom prst="rect">
            <a:avLst/>
          </a:prstGeom>
        </p:spPr>
      </p:pic>
      <p:pic>
        <p:nvPicPr>
          <p:cNvPr id="6" name="blm" descr="Triangle shape with dark green border with two points at top, one at bottom. “National System of Public Lands” at top in white (reversed) all caps sans serif font. Under that appears “U.S. Department of the Interior” stacked on top of “Bureau of Land Management”, both in all caps, white sans serif font against a sky blue background. Below is snow capped mountain peak in background, with green rolling hills, a blue stream and green pine tree in foreground." title="Graphic: Bureau of Land Management logo"/>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941977" y="7322289"/>
            <a:ext cx="1087541" cy="952163"/>
          </a:xfrm>
          <a:prstGeom prst="rect">
            <a:avLst/>
          </a:prstGeom>
        </p:spPr>
      </p:pic>
      <p:pic>
        <p:nvPicPr>
          <p:cNvPr id="7" name="fs" descr="Forest service shield with yellow outline, dark green interior with the words “Forest Service” in yellow curved along the top of shield shape; underneath is a yellow pine tree with the letter “U” in yellow to the left of the tree and the letter “S” to the right of the tree in yellow. Underneath, curved along the bottom of the shield, is “Department of Agriculture” text in yellow." title="Graphic: Forest Service Logo"/>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6120712" y="7309844"/>
            <a:ext cx="917234" cy="977054"/>
          </a:xfrm>
          <a:prstGeom prst="rect">
            <a:avLst/>
          </a:prstGeom>
        </p:spPr>
      </p:pic>
      <p:pic>
        <p:nvPicPr>
          <p:cNvPr id="13" name="idaho" descr="Yellow trapezoid with black border, inset green trapezoid. Across length is a black thin rectangle with &quot;IDAHO DEPARTMENT OF LANDS: text in all caps, white sans serif font. On the left hand side are two pine trees gorwing up, and two reflective pine trees growing down." title="Graphic: Idaho Department of Lands"/>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5207019" y="8377825"/>
            <a:ext cx="1755551" cy="1051137"/>
          </a:xfrm>
          <a:prstGeom prst="rect">
            <a:avLst/>
          </a:prstGeom>
        </p:spPr>
      </p:pic>
    </p:spTree>
    <p:extLst>
      <p:ext uri="{BB962C8B-B14F-4D97-AF65-F5344CB8AC3E}">
        <p14:creationId xmlns:p14="http://schemas.microsoft.com/office/powerpoint/2010/main" val="1612158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BBBFCF-2289-1248-BF85-F081C440E4BA}"/>
              </a:ext>
            </a:extLst>
          </p:cNvPr>
          <p:cNvSpPr>
            <a:spLocks noGrp="1"/>
          </p:cNvSpPr>
          <p:nvPr>
            <p:ph type="title"/>
          </p:nvPr>
        </p:nvSpPr>
        <p:spPr>
          <a:xfrm>
            <a:off x="388620" y="402802"/>
            <a:ext cx="6995160" cy="528851"/>
          </a:xfrm>
        </p:spPr>
        <p:txBody>
          <a:bodyPr>
            <a:normAutofit/>
          </a:bodyPr>
          <a:lstStyle/>
          <a:p>
            <a:r>
              <a:rPr lang="en-US" sz="2000" dirty="0"/>
              <a:t>Idaho Stay with Your burn pile, accessible</a:t>
            </a:r>
          </a:p>
        </p:txBody>
      </p:sp>
      <p:sp>
        <p:nvSpPr>
          <p:cNvPr id="3" name="Content Placeholder 2">
            <a:extLst>
              <a:ext uri="{FF2B5EF4-FFF2-40B4-BE49-F238E27FC236}">
                <a16:creationId xmlns:a16="http://schemas.microsoft.com/office/drawing/2014/main" id="{F7557C8A-01D9-8044-B325-2C5AD30F3143}"/>
              </a:ext>
            </a:extLst>
          </p:cNvPr>
          <p:cNvSpPr>
            <a:spLocks noGrp="1"/>
          </p:cNvSpPr>
          <p:nvPr>
            <p:ph idx="1"/>
          </p:nvPr>
        </p:nvSpPr>
        <p:spPr>
          <a:xfrm>
            <a:off x="388620" y="1153832"/>
            <a:ext cx="6995160" cy="8633910"/>
          </a:xfrm>
        </p:spPr>
        <p:txBody>
          <a:bodyPr>
            <a:noAutofit/>
          </a:bodyPr>
          <a:lstStyle/>
          <a:p>
            <a:pPr marL="0" indent="0">
              <a:buNone/>
            </a:pPr>
            <a:r>
              <a:rPr lang="en-US" sz="1600" dirty="0"/>
              <a:t>Image: Wide green rectangular border</a:t>
            </a:r>
          </a:p>
          <a:p>
            <a:pPr marL="0" indent="0">
              <a:buNone/>
            </a:pPr>
            <a:r>
              <a:rPr lang="en-US" sz="1600" dirty="0"/>
              <a:t>Image: "Stay with your burn pile" in bold sans serif font, upper and lower case, black. Stacked, 2 lines.</a:t>
            </a:r>
          </a:p>
          <a:p>
            <a:pPr marL="173038" indent="-173038">
              <a:spcBef>
                <a:spcPts val="600"/>
              </a:spcBef>
            </a:pPr>
            <a:r>
              <a:rPr lang="en-US" sz="1600" dirty="0"/>
              <a:t>Check with your department for local burning regulations. </a:t>
            </a:r>
          </a:p>
          <a:p>
            <a:pPr marL="173038" indent="-173038">
              <a:spcBef>
                <a:spcPts val="600"/>
              </a:spcBef>
            </a:pPr>
            <a:r>
              <a:rPr lang="en-US" sz="1600" dirty="0"/>
              <a:t>Avoid burning on dry, windy days, when a fire can easily get out of control.</a:t>
            </a:r>
          </a:p>
          <a:p>
            <a:pPr marL="173038" indent="-173038">
              <a:spcBef>
                <a:spcPts val="600"/>
              </a:spcBef>
            </a:pPr>
            <a:r>
              <a:rPr lang="en-US" sz="1600" dirty="0"/>
              <a:t>Be prepared. Have a source of water and a shovel nearby.</a:t>
            </a:r>
          </a:p>
          <a:p>
            <a:pPr marL="173038" indent="-173038">
              <a:spcBef>
                <a:spcPts val="600"/>
              </a:spcBef>
            </a:pPr>
            <a:r>
              <a:rPr lang="en-US" sz="1600" dirty="0"/>
              <a:t>Never leave your burn pile. Stay until it is completely out.</a:t>
            </a:r>
          </a:p>
          <a:p>
            <a:pPr marL="0" indent="0">
              <a:spcBef>
                <a:spcPts val="600"/>
              </a:spcBef>
              <a:buNone/>
            </a:pPr>
            <a:r>
              <a:rPr lang="en-US" sz="1600" dirty="0"/>
              <a:t>Image: Silhouette of woman with shovel, tending burn pile.</a:t>
            </a:r>
          </a:p>
          <a:p>
            <a:pPr marL="0" indent="0">
              <a:spcBef>
                <a:spcPts val="600"/>
              </a:spcBef>
              <a:buNone/>
            </a:pPr>
            <a:r>
              <a:rPr lang="en-US" sz="1600" dirty="0"/>
              <a:t>Image: Flame with Image: </a:t>
            </a:r>
          </a:p>
          <a:p>
            <a:pPr marL="0" indent="0">
              <a:spcBef>
                <a:spcPts val="600"/>
              </a:spcBef>
              <a:buNone/>
            </a:pPr>
            <a:r>
              <a:rPr lang="en-US" sz="1600" dirty="0"/>
              <a:t>Image: Idaho Fire info logo, stacked white upper and lower case sans serif font, inside map outline of the state of Idaho in navy blue. In background, behind the state outline is a gradient flame.</a:t>
            </a:r>
          </a:p>
          <a:p>
            <a:pPr marL="0" indent="0">
              <a:spcBef>
                <a:spcPts val="600"/>
              </a:spcBef>
              <a:buNone/>
            </a:pPr>
            <a:r>
              <a:rPr lang="en-US" sz="1600" dirty="0" err="1"/>
              <a:t>idahofireinfo.com</a:t>
            </a:r>
            <a:endParaRPr lang="en-US" sz="1600" dirty="0"/>
          </a:p>
          <a:p>
            <a:pPr marL="0" indent="0">
              <a:spcBef>
                <a:spcPts val="600"/>
              </a:spcBef>
              <a:buNone/>
            </a:pPr>
            <a:r>
              <a:rPr lang="en-US" sz="1600" dirty="0"/>
              <a:t>Image: One Less Spark logo: One Less Spark in black all caps bold font, One less is stacked on top of spark, which is in red, all caps bold font. An orange flame is to the right. Under spark is one less wildfire in black, all caps sans serif font.</a:t>
            </a:r>
          </a:p>
          <a:p>
            <a:pPr marL="0" indent="0">
              <a:spcBef>
                <a:spcPts val="600"/>
              </a:spcBef>
              <a:buNone/>
            </a:pPr>
            <a:r>
              <a:rPr lang="en-US" sz="1600" dirty="0"/>
              <a:t>Image: BLM Logo: Triangle shape with dark green border with two points at top, one at bottom. “National System of Public Lands” at top in white (reversed) all caps sans serif font. Under that appears “U.S. Department of the Interior” stacked on top of “Bureau of Land Management”, both in all caps, white sans serif font against a sky blue background. </a:t>
            </a:r>
          </a:p>
          <a:p>
            <a:pPr marL="0" indent="0">
              <a:spcBef>
                <a:spcPts val="600"/>
              </a:spcBef>
              <a:buNone/>
            </a:pPr>
            <a:r>
              <a:rPr lang="en-US" sz="1600" dirty="0"/>
              <a:t>Image: Forest Service logo: Forest service shield with yellow outline, dark green interior with the words “Forest Service” in yellow curved along the top of shield shape; underneath is a yellow pine tree with the letter “U” in yellow to the left of the tree and the letter “S” to the right of the tree in yellow. Underneath, curved along the bottom of the shield, is “Department of Agriculture” text in yellow.</a:t>
            </a:r>
          </a:p>
          <a:p>
            <a:pPr marL="0" indent="0">
              <a:spcBef>
                <a:spcPts val="600"/>
              </a:spcBef>
              <a:buNone/>
            </a:pPr>
            <a:r>
              <a:rPr lang="en-US" sz="1600" dirty="0"/>
              <a:t>Yellow trapezoid with black border, inset green trapezoid. Across length is a black thin rectangle with "IDAHO DEPARTMENT OF LANDS: text in all caps, white sans serif font. On the left hand side are two pine trees </a:t>
            </a:r>
            <a:r>
              <a:rPr lang="en-US" sz="1600" dirty="0" err="1"/>
              <a:t>gorwing</a:t>
            </a:r>
            <a:r>
              <a:rPr lang="en-US" sz="1600" dirty="0"/>
              <a:t> up, and two reflective pine trees growing down.</a:t>
            </a:r>
          </a:p>
        </p:txBody>
      </p:sp>
    </p:spTree>
    <p:extLst>
      <p:ext uri="{BB962C8B-B14F-4D97-AF65-F5344CB8AC3E}">
        <p14:creationId xmlns:p14="http://schemas.microsoft.com/office/powerpoint/2010/main" val="319252609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280</TotalTime>
  <Words>500</Words>
  <Application>Microsoft Macintosh PowerPoint</Application>
  <PresentationFormat>Custom</PresentationFormat>
  <Paragraphs>21</Paragraphs>
  <Slides>2</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vt:i4>
      </vt:variant>
    </vt:vector>
  </HeadingPairs>
  <TitlesOfParts>
    <vt:vector size="5" baseType="lpstr">
      <vt:lpstr>Arial</vt:lpstr>
      <vt:lpstr>Calibri</vt:lpstr>
      <vt:lpstr>Office Theme</vt:lpstr>
      <vt:lpstr>Idaho Stay with Your Burn Pile</vt:lpstr>
      <vt:lpstr>Idaho Stay with Your burn pile, accessible</vt:lpstr>
    </vt:vector>
  </TitlesOfParts>
  <Manager>NWCG</Manager>
  <Company>BLM</Company>
  <LinksUpToDate>false</LinksUpToDate>
  <SharedDoc>false</SharedDoc>
  <HyperlinkBase/>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Idaho Stay with Your Burn Pile</dc:title>
  <dc:subject>Debris Burning</dc:subject>
  <dc:creator>Zach Ellinger</dc:creator>
  <cp:keywords>Debris Burning</cp:keywords>
  <dc:description/>
  <cp:lastModifiedBy>Gwen Hensley</cp:lastModifiedBy>
  <cp:revision>17</cp:revision>
  <dcterms:created xsi:type="dcterms:W3CDTF">2014-09-18T20:04:00Z</dcterms:created>
  <dcterms:modified xsi:type="dcterms:W3CDTF">2020-05-10T22:26:01Z</dcterms:modified>
  <cp:category>Debris Burning</cp:category>
</cp:coreProperties>
</file>