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/>
    <p:restoredTop sz="93662"/>
  </p:normalViewPr>
  <p:slideViewPr>
    <p:cSldViewPr snapToGrid="0" snapToObjects="1" showGuides="1">
      <p:cViewPr>
        <p:scale>
          <a:sx n="82" d="100"/>
          <a:sy n="82" d="100"/>
        </p:scale>
        <p:origin x="1024" y="14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9F6AA790-2E55-1944-A458-50A5AC23FA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safety for farm and ranch</a:t>
            </a:r>
          </a:p>
        </p:txBody>
      </p:sp>
      <p:pic>
        <p:nvPicPr>
          <p:cNvPr id="32" name="cattle" descr="Cattle and grass in foreground, with mountain range and sunset in background." title="Image of cattle on farm or ranch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3" y="394980"/>
            <a:ext cx="6876288" cy="4620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fire safety" descr="Fire Safety text in a dark red, rought text font" title="Fire Safety text">
            <a:extLst>
              <a:ext uri="{FF2B5EF4-FFF2-40B4-BE49-F238E27FC236}">
                <a16:creationId xmlns:a16="http://schemas.microsoft.com/office/drawing/2014/main" id="{37F2A083-A48A-D34C-B718-A7235B616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59" y="646494"/>
            <a:ext cx="4213478" cy="857414"/>
          </a:xfrm>
          <a:prstGeom prst="rect">
            <a:avLst/>
          </a:prstGeom>
        </p:spPr>
      </p:pic>
      <p:sp>
        <p:nvSpPr>
          <p:cNvPr id="9" name="farm ranch"/>
          <p:cNvSpPr>
            <a:spLocks noGrp="1"/>
          </p:cNvSpPr>
          <p:nvPr>
            <p:ph type="subTitle" idx="1"/>
          </p:nvPr>
        </p:nvSpPr>
        <p:spPr>
          <a:xfrm>
            <a:off x="5118736" y="775310"/>
            <a:ext cx="2018538" cy="8577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3200" b="1" dirty="0"/>
              <a:t>For Farm and Ranch</a:t>
            </a:r>
          </a:p>
        </p:txBody>
      </p:sp>
      <p:sp>
        <p:nvSpPr>
          <p:cNvPr id="35" name="reduce">
            <a:extLst>
              <a:ext uri="{FF2B5EF4-FFF2-40B4-BE49-F238E27FC236}">
                <a16:creationId xmlns:a16="http://schemas.microsoft.com/office/drawing/2014/main" id="{7B81749D-EDBD-CF40-B57D-AE3D401CEFBD}"/>
              </a:ext>
            </a:extLst>
          </p:cNvPr>
          <p:cNvSpPr txBox="1">
            <a:spLocks/>
          </p:cNvSpPr>
          <p:nvPr/>
        </p:nvSpPr>
        <p:spPr>
          <a:xfrm>
            <a:off x="407794" y="5218069"/>
            <a:ext cx="6858000" cy="314325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/>
              <a:t>You can reduce the risk of wildfire on your property.</a:t>
            </a:r>
          </a:p>
        </p:txBody>
      </p:sp>
      <p:sp>
        <p:nvSpPr>
          <p:cNvPr id="36" name="column left">
            <a:extLst>
              <a:ext uri="{FF2B5EF4-FFF2-40B4-BE49-F238E27FC236}">
                <a16:creationId xmlns:a16="http://schemas.microsoft.com/office/drawing/2014/main" id="{85BE2F2F-5072-444D-90D2-EA03F2EAE0B7}"/>
              </a:ext>
            </a:extLst>
          </p:cNvPr>
          <p:cNvSpPr txBox="1">
            <a:spLocks/>
          </p:cNvSpPr>
          <p:nvPr/>
        </p:nvSpPr>
        <p:spPr>
          <a:xfrm>
            <a:off x="902227" y="5763129"/>
            <a:ext cx="2965436" cy="3936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Communicate early with fire professionals to coordinate firefighting on your property.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Keep copies of gate keys and a written list of combinations in a known location.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Mow grass and trim back weeds around pastures and structures to create and maintain firebreaks.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fuel-free space around all fuel tanks and structures. Ground all fueling nozzles to avoid sparking a fire.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safety zone for firefighting equipment and water supply that is clear of combustible fuels.</a:t>
            </a:r>
          </a:p>
          <a:p>
            <a:pPr algn="l">
              <a:lnSpc>
                <a:spcPts val="1400"/>
              </a:lnSpc>
              <a:spcBef>
                <a:spcPts val="900"/>
              </a:spcBef>
            </a:pPr>
            <a:r>
              <a:rPr lang="en-US" sz="1200" dirty="0"/>
              <a:t>Reinforce fences with metal posts.</a:t>
            </a:r>
          </a:p>
          <a:p>
            <a:pPr algn="l">
              <a:lnSpc>
                <a:spcPts val="1400"/>
              </a:lnSpc>
              <a:spcBef>
                <a:spcPts val="2100"/>
              </a:spcBef>
            </a:pPr>
            <a:r>
              <a:rPr lang="en-US" sz="1200" dirty="0"/>
              <a:t>Make sure wiring is grounded.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Check hay bale moisture content often and keep adequate fire equipment on site.</a:t>
            </a:r>
          </a:p>
        </p:txBody>
      </p:sp>
      <p:sp>
        <p:nvSpPr>
          <p:cNvPr id="37" name="column right">
            <a:extLst>
              <a:ext uri="{FF2B5EF4-FFF2-40B4-BE49-F238E27FC236}">
                <a16:creationId xmlns:a16="http://schemas.microsoft.com/office/drawing/2014/main" id="{1B63B4E1-FB11-5344-8CBF-AD8397846BC3}"/>
              </a:ext>
            </a:extLst>
          </p:cNvPr>
          <p:cNvSpPr txBox="1">
            <a:spLocks/>
          </p:cNvSpPr>
          <p:nvPr/>
        </p:nvSpPr>
        <p:spPr>
          <a:xfrm>
            <a:off x="4512565" y="5743456"/>
            <a:ext cx="2810256" cy="28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Use spark arresters and check for dragging metal components on all equipment.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Create a livestock evacuation plan.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Ensure proper registration and branding of livestock.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Have a plan for feeding livestock if grazing land is destroyed by fire.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Open/unlock gates so livestock can escape flames. 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Hook up your stock trailer early and be ready for an evacuation.</a:t>
            </a:r>
          </a:p>
        </p:txBody>
      </p:sp>
      <p:pic>
        <p:nvPicPr>
          <p:cNvPr id="38" name="cell" descr="Cell phone icon" title="Cell phone icon">
            <a:extLst>
              <a:ext uri="{FF2B5EF4-FFF2-40B4-BE49-F238E27FC236}">
                <a16:creationId xmlns:a16="http://schemas.microsoft.com/office/drawing/2014/main" id="{28E8DD80-2D43-CD44-BF19-62337731C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2" y="5763129"/>
            <a:ext cx="363474" cy="365760"/>
          </a:xfrm>
          <a:prstGeom prst="rect">
            <a:avLst/>
          </a:prstGeom>
        </p:spPr>
      </p:pic>
      <p:pic>
        <p:nvPicPr>
          <p:cNvPr id="39" name="key" descr="Key icon" title="Key icon">
            <a:extLst>
              <a:ext uri="{FF2B5EF4-FFF2-40B4-BE49-F238E27FC236}">
                <a16:creationId xmlns:a16="http://schemas.microsoft.com/office/drawing/2014/main" id="{12B2390E-DF86-1747-9CC6-E615FC3231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" y="6196119"/>
            <a:ext cx="365760" cy="365760"/>
          </a:xfrm>
          <a:prstGeom prst="rect">
            <a:avLst/>
          </a:prstGeom>
        </p:spPr>
      </p:pic>
      <p:pic>
        <p:nvPicPr>
          <p:cNvPr id="40" name="mow" descr="Mowing icon" title="Mowing icon">
            <a:extLst>
              <a:ext uri="{FF2B5EF4-FFF2-40B4-BE49-F238E27FC236}">
                <a16:creationId xmlns:a16="http://schemas.microsoft.com/office/drawing/2014/main" id="{B54BEE65-16CA-F740-9302-3C6C194436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" y="6637973"/>
            <a:ext cx="365760" cy="365760"/>
          </a:xfrm>
          <a:prstGeom prst="rect">
            <a:avLst/>
          </a:prstGeom>
        </p:spPr>
      </p:pic>
      <p:pic>
        <p:nvPicPr>
          <p:cNvPr id="41" name="gas" descr="Gas nozzle icon" title="Gas nozzle icon">
            <a:extLst>
              <a:ext uri="{FF2B5EF4-FFF2-40B4-BE49-F238E27FC236}">
                <a16:creationId xmlns:a16="http://schemas.microsoft.com/office/drawing/2014/main" id="{FDAFBC43-9FBA-9747-A2F8-996B9345A9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" y="7265646"/>
            <a:ext cx="365760" cy="363474"/>
          </a:xfrm>
          <a:prstGeom prst="rect">
            <a:avLst/>
          </a:prstGeom>
        </p:spPr>
      </p:pic>
      <p:pic>
        <p:nvPicPr>
          <p:cNvPr id="42" name="faucet" descr="Water faucet icon" title="Water faucet icon">
            <a:extLst>
              <a:ext uri="{FF2B5EF4-FFF2-40B4-BE49-F238E27FC236}">
                <a16:creationId xmlns:a16="http://schemas.microsoft.com/office/drawing/2014/main" id="{E2475816-70B9-714B-9BD9-F045FA083D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2" y="7887638"/>
            <a:ext cx="368060" cy="365760"/>
          </a:xfrm>
          <a:prstGeom prst="rect">
            <a:avLst/>
          </a:prstGeom>
        </p:spPr>
      </p:pic>
      <p:pic>
        <p:nvPicPr>
          <p:cNvPr id="43" name="fence" descr="fence icon" title="Fence icon">
            <a:extLst>
              <a:ext uri="{FF2B5EF4-FFF2-40B4-BE49-F238E27FC236}">
                <a16:creationId xmlns:a16="http://schemas.microsoft.com/office/drawing/2014/main" id="{8851873E-E8ED-1145-BF41-3323191F02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" y="8403508"/>
            <a:ext cx="365760" cy="365760"/>
          </a:xfrm>
          <a:prstGeom prst="rect">
            <a:avLst/>
          </a:prstGeom>
        </p:spPr>
      </p:pic>
      <p:pic>
        <p:nvPicPr>
          <p:cNvPr id="44" name="electricity" descr="Electricity icon" title="Electricity icon">
            <a:extLst>
              <a:ext uri="{FF2B5EF4-FFF2-40B4-BE49-F238E27FC236}">
                <a16:creationId xmlns:a16="http://schemas.microsoft.com/office/drawing/2014/main" id="{9A9F7876-8ECE-FA4E-8B05-B14BE1232B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" y="8866190"/>
            <a:ext cx="365760" cy="365760"/>
          </a:xfrm>
          <a:prstGeom prst="rect">
            <a:avLst/>
          </a:prstGeom>
        </p:spPr>
      </p:pic>
      <p:pic>
        <p:nvPicPr>
          <p:cNvPr id="45" name="extinguisher" descr="Fire extinguisher and shovel icon" title="Fire extinguisher and shovel icon">
            <a:extLst>
              <a:ext uri="{FF2B5EF4-FFF2-40B4-BE49-F238E27FC236}">
                <a16:creationId xmlns:a16="http://schemas.microsoft.com/office/drawing/2014/main" id="{DDFC9725-1EAE-4742-AE64-7F40F764B6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1" y="9297352"/>
            <a:ext cx="365760" cy="365760"/>
          </a:xfrm>
          <a:prstGeom prst="rect">
            <a:avLst/>
          </a:prstGeom>
        </p:spPr>
      </p:pic>
      <p:pic>
        <p:nvPicPr>
          <p:cNvPr id="46" name="chains" descr="Chain Icon" title="Chain icon">
            <a:extLst>
              <a:ext uri="{FF2B5EF4-FFF2-40B4-BE49-F238E27FC236}">
                <a16:creationId xmlns:a16="http://schemas.microsoft.com/office/drawing/2014/main" id="{7D7B091F-6D9A-A74B-B500-FC970E7C4C9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1" y="5709060"/>
            <a:ext cx="365760" cy="365760"/>
          </a:xfrm>
          <a:prstGeom prst="rect">
            <a:avLst/>
          </a:prstGeom>
        </p:spPr>
      </p:pic>
      <p:pic>
        <p:nvPicPr>
          <p:cNvPr id="47" name="csattle" descr="Livestock icon" title="Livestock icon">
            <a:extLst>
              <a:ext uri="{FF2B5EF4-FFF2-40B4-BE49-F238E27FC236}">
                <a16:creationId xmlns:a16="http://schemas.microsoft.com/office/drawing/2014/main" id="{B35D2682-37C9-D843-A306-4854A48EC85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1" y="6196119"/>
            <a:ext cx="365760" cy="365760"/>
          </a:xfrm>
          <a:prstGeom prst="rect">
            <a:avLst/>
          </a:prstGeom>
        </p:spPr>
      </p:pic>
      <p:pic>
        <p:nvPicPr>
          <p:cNvPr id="48" name="brand" descr="Branding iron icon" title="Branding iron icon">
            <a:extLst>
              <a:ext uri="{FF2B5EF4-FFF2-40B4-BE49-F238E27FC236}">
                <a16:creationId xmlns:a16="http://schemas.microsoft.com/office/drawing/2014/main" id="{84C07419-1601-FD4A-9A61-23C62B6B2C8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1" y="6647545"/>
            <a:ext cx="365760" cy="365760"/>
          </a:xfrm>
          <a:prstGeom prst="rect">
            <a:avLst/>
          </a:prstGeom>
        </p:spPr>
      </p:pic>
      <p:pic>
        <p:nvPicPr>
          <p:cNvPr id="49" name="hay" descr="Hay bales icon" title="Hay bales icon">
            <a:extLst>
              <a:ext uri="{FF2B5EF4-FFF2-40B4-BE49-F238E27FC236}">
                <a16:creationId xmlns:a16="http://schemas.microsoft.com/office/drawing/2014/main" id="{98EF73AC-8E14-4A4D-889E-9A5B342119F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1" y="7160451"/>
            <a:ext cx="365760" cy="365760"/>
          </a:xfrm>
          <a:prstGeom prst="rect">
            <a:avLst/>
          </a:prstGeom>
        </p:spPr>
      </p:pic>
      <p:pic>
        <p:nvPicPr>
          <p:cNvPr id="50" name="lock" descr="Padlock icon" title="Padlock icon">
            <a:extLst>
              <a:ext uri="{FF2B5EF4-FFF2-40B4-BE49-F238E27FC236}">
                <a16:creationId xmlns:a16="http://schemas.microsoft.com/office/drawing/2014/main" id="{449AD10D-D222-A54A-987B-C7A61C9C274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1" y="7665440"/>
            <a:ext cx="363474" cy="365760"/>
          </a:xfrm>
          <a:prstGeom prst="rect">
            <a:avLst/>
          </a:prstGeom>
        </p:spPr>
      </p:pic>
      <p:pic>
        <p:nvPicPr>
          <p:cNvPr id="51" name="trailer" descr="Stock trailer icon" title="Stock trailer icon">
            <a:extLst>
              <a:ext uri="{FF2B5EF4-FFF2-40B4-BE49-F238E27FC236}">
                <a16:creationId xmlns:a16="http://schemas.microsoft.com/office/drawing/2014/main" id="{2B0F1B85-9340-3440-AA9B-EF0826CC650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981" y="8164045"/>
            <a:ext cx="365760" cy="365760"/>
          </a:xfrm>
          <a:prstGeom prst="rect">
            <a:avLst/>
          </a:prstGeom>
        </p:spPr>
      </p:pic>
      <p:pic>
        <p:nvPicPr>
          <p:cNvPr id="52" name="odf" descr="Oregon Department of Forestry logo" title="Oregon Department of Forestry logo">
            <a:extLst>
              <a:ext uri="{FF2B5EF4-FFF2-40B4-BE49-F238E27FC236}">
                <a16:creationId xmlns:a16="http://schemas.microsoft.com/office/drawing/2014/main" id="{4DAA5C27-7F75-7642-B82E-BFA32462515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821" y="8776721"/>
            <a:ext cx="966216" cy="966216"/>
          </a:xfrm>
          <a:prstGeom prst="rect">
            <a:avLst/>
          </a:prstGeom>
        </p:spPr>
      </p:pic>
      <p:pic>
        <p:nvPicPr>
          <p:cNvPr id="53" name="blm" descr="Bureau of Land Management logo" title="Bureau of Land Management logo">
            <a:extLst>
              <a:ext uri="{FF2B5EF4-FFF2-40B4-BE49-F238E27FC236}">
                <a16:creationId xmlns:a16="http://schemas.microsoft.com/office/drawing/2014/main" id="{CA567006-6F24-F54D-8C0D-48A65908B45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255" y="8868161"/>
            <a:ext cx="996696" cy="874776"/>
          </a:xfrm>
          <a:prstGeom prst="rect">
            <a:avLst/>
          </a:prstGeom>
        </p:spPr>
      </p:pic>
      <p:pic>
        <p:nvPicPr>
          <p:cNvPr id="54" name="rfpa" descr="Rangeland Fire Protection Asociation logo" title="Rangeland Fire Protection Asociation logo">
            <a:extLst>
              <a:ext uri="{FF2B5EF4-FFF2-40B4-BE49-F238E27FC236}">
                <a16:creationId xmlns:a16="http://schemas.microsoft.com/office/drawing/2014/main" id="{A6E8E77F-B111-5740-8405-A59418E477A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023" y="8832532"/>
            <a:ext cx="929640" cy="92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8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1859D7-9A0E-B44E-AAD6-27736F9C4D78}"/>
              </a:ext>
            </a:extLst>
          </p:cNvPr>
          <p:cNvSpPr txBox="1"/>
          <p:nvPr/>
        </p:nvSpPr>
        <p:spPr>
          <a:xfrm>
            <a:off x="578461" y="1173203"/>
            <a:ext cx="6615478" cy="8132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US" sz="1600" dirty="0"/>
              <a:t>Fire Safety for farm and ranch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 of the words Fire Safety in all caps, sans serif red grunge font)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 of Cattle and grass in foreground, with mountain range and sunset in background)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You can reduce the risk of wildfire on your property.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Communicate early with fire professionals to coordinate firefighting on your property. (image of cell phone)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Keep copies of gate keys and a written list of combinations in a known location. (Image of key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Mow grass and trim back weeds around pastures and structures to create and maintain firebreaks. (image of mowing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fuel-free space around all fuel tanks and structures. Ground all fueling nozzles to avoid sparking a fire. (image of gas nozzle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safety zone for firefighting equipment and water supply that is clear of combustible fuels. (image of faucet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Reinforce fences with metal posts. (image of fence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Make sure wiring is grounded. (image of electricity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Check hay bale moisture content often and keep adequate fire equipment on site. (image of Fire extinguisher and shovel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Use spark arresters and check for dragging metal components on all equipment. (image of chain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livestock evacuation plan. (image of livestock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Ensure proper registration and branding of livestock. (image of branding iron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Have a plan for feeding livestock if grazing land is destroyed by fire. (image of hay bales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Open/unlock gates so livestock can escape flames. (image of padlock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Hook up your stock trailer early and be ready for an evacuation. (image of stock trailer icon)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Oregon Department of Forestry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Bureau of Land Management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Rangeland Fire Protection Association logo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3A7FA515-124E-774A-8546-1E01074E3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136" y="444732"/>
            <a:ext cx="6703695" cy="883455"/>
          </a:xfrm>
        </p:spPr>
        <p:txBody>
          <a:bodyPr/>
          <a:lstStyle/>
          <a:p>
            <a:r>
              <a:rPr lang="en-US" dirty="0"/>
              <a:t>Fire safety (accessible) </a:t>
            </a:r>
          </a:p>
        </p:txBody>
      </p:sp>
    </p:spTree>
    <p:extLst>
      <p:ext uri="{BB962C8B-B14F-4D97-AF65-F5344CB8AC3E}">
        <p14:creationId xmlns:p14="http://schemas.microsoft.com/office/powerpoint/2010/main" val="3552856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1619</TotalTime>
  <Words>527</Words>
  <Application>Microsoft Macintosh PowerPoint</Application>
  <PresentationFormat>Custom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Fire safety for farm and ranch</vt:lpstr>
      <vt:lpstr>Fire safety (accessible) </vt:lpstr>
    </vt:vector>
  </TitlesOfParts>
  <Manager>NWCG</Manager>
  <Company>BLM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 for Fram and Ranch</dc:title>
  <dc:subject>Equioment</dc:subject>
  <dc:creator>Gwen Hensley</dc:creator>
  <cp:keywords>Equipment, farm, ranch</cp:keywords>
  <dc:description/>
  <cp:lastModifiedBy>Gwen Hensley</cp:lastModifiedBy>
  <cp:revision>16</cp:revision>
  <dcterms:created xsi:type="dcterms:W3CDTF">2018-07-27T21:09:39Z</dcterms:created>
  <dcterms:modified xsi:type="dcterms:W3CDTF">2020-05-05T12:43:59Z</dcterms:modified>
  <cp:category>Equipment</cp:category>
</cp:coreProperties>
</file>