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1"/>
    <p:restoredTop sz="93662"/>
  </p:normalViewPr>
  <p:slideViewPr>
    <p:cSldViewPr snapToGrid="0" snapToObjects="1" showGuides="1">
      <p:cViewPr varScale="1">
        <p:scale>
          <a:sx n="70" d="100"/>
          <a:sy n="70" d="100"/>
        </p:scale>
        <p:origin x="1336" y="20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84EC0C3-7C8F-9F4B-BF77-A6DF083D6B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safety for farm and ranch</a:t>
            </a:r>
          </a:p>
        </p:txBody>
      </p:sp>
      <p:pic>
        <p:nvPicPr>
          <p:cNvPr id="31" name="mountains \" descr="Fence and windmill in foreground, snow covered mountains in background." title="Ranch and mountains">
            <a:extLst>
              <a:ext uri="{FF2B5EF4-FFF2-40B4-BE49-F238E27FC236}">
                <a16:creationId xmlns:a16="http://schemas.microsoft.com/office/drawing/2014/main" id="{0982C05F-D3A5-D742-9955-F1C96C0C3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87563"/>
            <a:ext cx="6858000" cy="45902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4" name="fire safety" descr="Fire Safety text in a dark red, rough text font" title="Fire Safety text">
            <a:extLst>
              <a:ext uri="{FF2B5EF4-FFF2-40B4-BE49-F238E27FC236}">
                <a16:creationId xmlns:a16="http://schemas.microsoft.com/office/drawing/2014/main" id="{00D2AA07-45C8-1F4C-BCD8-2011B2CFF7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979" y="830955"/>
            <a:ext cx="3651330" cy="743021"/>
          </a:xfrm>
          <a:prstGeom prst="rect">
            <a:avLst/>
          </a:prstGeom>
        </p:spPr>
      </p:pic>
      <p:sp>
        <p:nvSpPr>
          <p:cNvPr id="33" name="Subtitle 2">
            <a:extLst>
              <a:ext uri="{FF2B5EF4-FFF2-40B4-BE49-F238E27FC236}">
                <a16:creationId xmlns:a16="http://schemas.microsoft.com/office/drawing/2014/main" id="{2D03C0EC-0AD6-BB4F-B9CC-1CDC79088F88}"/>
              </a:ext>
            </a:extLst>
          </p:cNvPr>
          <p:cNvSpPr txBox="1">
            <a:spLocks/>
          </p:cNvSpPr>
          <p:nvPr/>
        </p:nvSpPr>
        <p:spPr>
          <a:xfrm>
            <a:off x="3054096" y="1841768"/>
            <a:ext cx="4289680" cy="6584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/>
              <a:t>For Farm and Ranch</a:t>
            </a:r>
          </a:p>
        </p:txBody>
      </p:sp>
      <p:sp>
        <p:nvSpPr>
          <p:cNvPr id="11" name="reduce"/>
          <p:cNvSpPr txBox="1">
            <a:spLocks/>
          </p:cNvSpPr>
          <p:nvPr/>
        </p:nvSpPr>
        <p:spPr>
          <a:xfrm>
            <a:off x="418850" y="5271857"/>
            <a:ext cx="6858000" cy="314325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/>
              <a:t>You can reduce the risk of wildfire on your property.</a:t>
            </a:r>
          </a:p>
        </p:txBody>
      </p:sp>
      <p:sp>
        <p:nvSpPr>
          <p:cNvPr id="12" name="column left"/>
          <p:cNvSpPr txBox="1">
            <a:spLocks/>
          </p:cNvSpPr>
          <p:nvPr/>
        </p:nvSpPr>
        <p:spPr>
          <a:xfrm>
            <a:off x="894606" y="5762141"/>
            <a:ext cx="2965436" cy="3936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Communicate early with fire professionals to coordinate firefighting on your property.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Keep copies of gate keys and a written list of combinations in a known location.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Mow grass and trim back weeds around pastures and structures to create and maintain firebreaks.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Create a fuel-free space around all fuel tanks and structures. Ground all fueling nozzles to avoid sparking a fire.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Create a safety zone for firefighting equipment and water supply that is clear of combustible fuels.</a:t>
            </a:r>
          </a:p>
          <a:p>
            <a:pPr algn="l">
              <a:lnSpc>
                <a:spcPts val="1400"/>
              </a:lnSpc>
              <a:spcBef>
                <a:spcPts val="900"/>
              </a:spcBef>
            </a:pPr>
            <a:r>
              <a:rPr lang="en-US" sz="1200" dirty="0"/>
              <a:t>Reinforce fences with metal posts.</a:t>
            </a:r>
          </a:p>
          <a:p>
            <a:pPr algn="l">
              <a:lnSpc>
                <a:spcPts val="1400"/>
              </a:lnSpc>
              <a:spcBef>
                <a:spcPts val="2100"/>
              </a:spcBef>
            </a:pPr>
            <a:r>
              <a:rPr lang="en-US" sz="1200" dirty="0"/>
              <a:t>Make sure wiring is grounded.</a:t>
            </a:r>
          </a:p>
          <a:p>
            <a:pPr algn="l">
              <a:lnSpc>
                <a:spcPts val="1400"/>
              </a:lnSpc>
              <a:spcBef>
                <a:spcPts val="1500"/>
              </a:spcBef>
            </a:pPr>
            <a:r>
              <a:rPr lang="en-US" sz="1200" dirty="0"/>
              <a:t>Check hay bale moisture content often and keep adequate fire equipment on site.</a:t>
            </a:r>
          </a:p>
        </p:txBody>
      </p:sp>
      <p:sp>
        <p:nvSpPr>
          <p:cNvPr id="13" name="column right"/>
          <p:cNvSpPr txBox="1">
            <a:spLocks/>
          </p:cNvSpPr>
          <p:nvPr/>
        </p:nvSpPr>
        <p:spPr>
          <a:xfrm>
            <a:off x="4504944" y="5742468"/>
            <a:ext cx="2810256" cy="2821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Use spark arresters and check for dragging metal components on all equipment.</a:t>
            </a:r>
          </a:p>
          <a:p>
            <a:pPr algn="l">
              <a:lnSpc>
                <a:spcPts val="1400"/>
              </a:lnSpc>
              <a:spcBef>
                <a:spcPts val="1500"/>
              </a:spcBef>
            </a:pPr>
            <a:r>
              <a:rPr lang="en-US" sz="1200" dirty="0"/>
              <a:t>Create a livestock evacuation plan.</a:t>
            </a:r>
          </a:p>
          <a:p>
            <a:pPr algn="l">
              <a:lnSpc>
                <a:spcPts val="1400"/>
              </a:lnSpc>
              <a:spcBef>
                <a:spcPts val="1500"/>
              </a:spcBef>
            </a:pPr>
            <a:r>
              <a:rPr lang="en-US" sz="1200" dirty="0"/>
              <a:t>Ensure proper registration and branding of livestock.</a:t>
            </a:r>
          </a:p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Have a plan for feeding livestock if grazing land is destroyed by fire.</a:t>
            </a:r>
          </a:p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Open/unlock gates so livestock can escape flames. </a:t>
            </a:r>
          </a:p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Hook up your stock trailer early and be ready for an evacuation.</a:t>
            </a:r>
          </a:p>
        </p:txBody>
      </p:sp>
      <p:pic>
        <p:nvPicPr>
          <p:cNvPr id="15" name="cell" descr="Cell phone icon" title="Cell phone ic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5762141"/>
            <a:ext cx="363474" cy="365760"/>
          </a:xfrm>
          <a:prstGeom prst="rect">
            <a:avLst/>
          </a:prstGeom>
        </p:spPr>
      </p:pic>
      <p:pic>
        <p:nvPicPr>
          <p:cNvPr id="23" name="key" descr="Key icon" title="Key ic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5131"/>
            <a:ext cx="365760" cy="365760"/>
          </a:xfrm>
          <a:prstGeom prst="rect">
            <a:avLst/>
          </a:prstGeom>
        </p:spPr>
      </p:pic>
      <p:pic>
        <p:nvPicPr>
          <p:cNvPr id="25" name="mow" descr="Mowing icon" title="Mowing ico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36985"/>
            <a:ext cx="365760" cy="365760"/>
          </a:xfrm>
          <a:prstGeom prst="rect">
            <a:avLst/>
          </a:prstGeom>
        </p:spPr>
      </p:pic>
      <p:pic>
        <p:nvPicPr>
          <p:cNvPr id="20" name="gas" descr="Gas nozzle icon" title="Gas nozzle ico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264658"/>
            <a:ext cx="365760" cy="363474"/>
          </a:xfrm>
          <a:prstGeom prst="rect">
            <a:avLst/>
          </a:prstGeom>
        </p:spPr>
      </p:pic>
      <p:pic>
        <p:nvPicPr>
          <p:cNvPr id="27" name="water" descr="Water faucet icon" title="Water faucet ico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7886650"/>
            <a:ext cx="368060" cy="365760"/>
          </a:xfrm>
          <a:prstGeom prst="rect">
            <a:avLst/>
          </a:prstGeom>
        </p:spPr>
      </p:pic>
      <p:pic>
        <p:nvPicPr>
          <p:cNvPr id="19" name="fence" descr="fence icon" title="Fence ico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402520"/>
            <a:ext cx="365760" cy="365760"/>
          </a:xfrm>
          <a:prstGeom prst="rect">
            <a:avLst/>
          </a:prstGeom>
        </p:spPr>
      </p:pic>
      <p:pic>
        <p:nvPicPr>
          <p:cNvPr id="21" name="grounded" descr="Electricity icon" title="Electricity ico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865202"/>
            <a:ext cx="365760" cy="365760"/>
          </a:xfrm>
          <a:prstGeom prst="rect">
            <a:avLst/>
          </a:prstGeom>
        </p:spPr>
      </p:pic>
      <p:pic>
        <p:nvPicPr>
          <p:cNvPr id="18" name="extinguisher" descr="Fire extinguisher and shovel icon" title="Fire extinguisher and shovel ico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296364"/>
            <a:ext cx="365760" cy="365760"/>
          </a:xfrm>
          <a:prstGeom prst="rect">
            <a:avLst/>
          </a:prstGeom>
        </p:spPr>
      </p:pic>
      <p:pic>
        <p:nvPicPr>
          <p:cNvPr id="16" name="chains" descr="Chain Icon" title="Chain icon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5708072"/>
            <a:ext cx="365760" cy="365760"/>
          </a:xfrm>
          <a:prstGeom prst="rect">
            <a:avLst/>
          </a:prstGeom>
        </p:spPr>
      </p:pic>
      <p:pic>
        <p:nvPicPr>
          <p:cNvPr id="17" name="cattle" descr="Livestock icon" title="Livestock icon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6195131"/>
            <a:ext cx="365760" cy="365760"/>
          </a:xfrm>
          <a:prstGeom prst="rect">
            <a:avLst/>
          </a:prstGeom>
        </p:spPr>
      </p:pic>
      <p:pic>
        <p:nvPicPr>
          <p:cNvPr id="14" name="branding" descr="Branding iron icon" title="Branding iron icon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6646557"/>
            <a:ext cx="365760" cy="365760"/>
          </a:xfrm>
          <a:prstGeom prst="rect">
            <a:avLst/>
          </a:prstGeom>
        </p:spPr>
      </p:pic>
      <p:pic>
        <p:nvPicPr>
          <p:cNvPr id="22" name="feed" descr="Hay bales icon" title="Hay bales icon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7159463"/>
            <a:ext cx="365760" cy="365760"/>
          </a:xfrm>
          <a:prstGeom prst="rect">
            <a:avLst/>
          </a:prstGeom>
        </p:spPr>
      </p:pic>
      <p:pic>
        <p:nvPicPr>
          <p:cNvPr id="24" name="gates" descr="Padlock icon" title="Padlock icon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7664452"/>
            <a:ext cx="363474" cy="365760"/>
          </a:xfrm>
          <a:prstGeom prst="rect">
            <a:avLst/>
          </a:prstGeom>
        </p:spPr>
      </p:pic>
      <p:pic>
        <p:nvPicPr>
          <p:cNvPr id="26" name="trailer" descr="Stock trailer icon" title="Stock trailer ico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8163057"/>
            <a:ext cx="365760" cy="365760"/>
          </a:xfrm>
          <a:prstGeom prst="rect">
            <a:avLst/>
          </a:prstGeom>
        </p:spPr>
      </p:pic>
      <p:pic>
        <p:nvPicPr>
          <p:cNvPr id="29" name="odof" descr="Oregon Department of Forestry logo" title="Oregon Department of Forestry logo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8775733"/>
            <a:ext cx="966216" cy="966216"/>
          </a:xfrm>
          <a:prstGeom prst="rect">
            <a:avLst/>
          </a:prstGeom>
        </p:spPr>
      </p:pic>
      <p:pic>
        <p:nvPicPr>
          <p:cNvPr id="28" name="blm" descr="Bureau of Land Management logo" title="Bureau of Land Management logo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634" y="8867173"/>
            <a:ext cx="996696" cy="874776"/>
          </a:xfrm>
          <a:prstGeom prst="rect">
            <a:avLst/>
          </a:prstGeom>
        </p:spPr>
      </p:pic>
      <p:pic>
        <p:nvPicPr>
          <p:cNvPr id="30" name="rfpa" descr="Rangeland Fire Protection Asociation logo" title="Rangeland Fire Protection Asociation logo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402" y="8831544"/>
            <a:ext cx="929640" cy="92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987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747B974-0E8E-7D44-AB23-513A8AD1CE0F}"/>
              </a:ext>
            </a:extLst>
          </p:cNvPr>
          <p:cNvSpPr txBox="1"/>
          <p:nvPr/>
        </p:nvSpPr>
        <p:spPr>
          <a:xfrm>
            <a:off x="534353" y="1328187"/>
            <a:ext cx="6615478" cy="788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20"/>
              </a:lnSpc>
            </a:pPr>
            <a:r>
              <a:rPr lang="en-US" sz="1600" dirty="0"/>
              <a:t>Fire Safety for farm and ranch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(Image: Fence and windmill in foreground, snow covered mountains in background)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You can reduce the risk of wildfire on your property.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Communicate early with fire professionals to coordinate firefighting on your property. (image of cell phone)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Keep copies of gate keys and a written list of combinations in a known location. (Image of key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Mow grass and trim back weeds around pastures and structures to create and maintain firebreaks. (image of mowing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fuel-free space around all fuel tanks and structures. Ground all fueling nozzles to avoid sparking a fire. (image of gas nozzle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safety zone for firefighting equipment and water supply that is clear of combustible fuels. (image of faucet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Reinforce fences with metal posts. (image of fence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Make sure wiring is grounded. (image of electricity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Check hay bale moisture content often and keep adequate fire equipment on site. (image of Fire extinguisher and shovel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Use spark arresters and check for dragging metal components on all equipment. (image of chain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livestock evacuation plan. (image of livestock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Ensure proper registration and branding of livestock. (image of branding iron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Have a plan for feeding livestock if grazing land is destroyed by fire. (image of hay bales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Open/unlock gates so livestock can escape flames. (image of padlock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Hook up your stock trailer early and be ready for an evacuation. (image of stock trailer icon)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Oregon Department of Forestry logo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Bureau of Land Management logo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Rangeland Fire Protection Association logo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8608828-7E3D-314D-A328-9B446E67C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616625"/>
          </a:xfrm>
        </p:spPr>
        <p:txBody>
          <a:bodyPr>
            <a:normAutofit/>
          </a:bodyPr>
          <a:lstStyle/>
          <a:p>
            <a:r>
              <a:rPr lang="en-US" sz="2400" dirty="0"/>
              <a:t>Fire safety for farm and ranch (accessible) </a:t>
            </a:r>
          </a:p>
        </p:txBody>
      </p:sp>
    </p:spTree>
    <p:extLst>
      <p:ext uri="{BB962C8B-B14F-4D97-AF65-F5344CB8AC3E}">
        <p14:creationId xmlns:p14="http://schemas.microsoft.com/office/powerpoint/2010/main" val="2827595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512</Words>
  <Application>Microsoft Macintosh PowerPoint</Application>
  <PresentationFormat>Custom</PresentationFormat>
  <Paragraphs>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Fire safety for farm and ranch</vt:lpstr>
      <vt:lpstr>Fire safety for farm and ranch (accessible) </vt:lpstr>
    </vt:vector>
  </TitlesOfParts>
  <Manager>NWCG</Manager>
  <Company>BLM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Safety for Farm and Ranch</dc:title>
  <dc:subject>Equipment</dc:subject>
  <dc:creator>Gwen Hensley</dc:creator>
  <cp:keywords>Equipment, farming</cp:keywords>
  <dc:description/>
  <cp:lastModifiedBy>Gwen Hensley</cp:lastModifiedBy>
  <cp:revision>23</cp:revision>
  <dcterms:created xsi:type="dcterms:W3CDTF">2018-07-27T21:09:39Z</dcterms:created>
  <dcterms:modified xsi:type="dcterms:W3CDTF">2020-05-05T00:19:27Z</dcterms:modified>
  <cp:category>Equiopment, farming</cp:category>
</cp:coreProperties>
</file>