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7" r:id="rId2"/>
    <p:sldId id="258" r:id="rId3"/>
    <p:sldId id="259" r:id="rId4"/>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55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98"/>
    <p:restoredTop sz="93830"/>
  </p:normalViewPr>
  <p:slideViewPr>
    <p:cSldViewPr snapToGrid="0" snapToObjects="1" showGuides="1">
      <p:cViewPr>
        <p:scale>
          <a:sx n="66" d="100"/>
          <a:sy n="66" d="100"/>
        </p:scale>
        <p:origin x="1152" y="640"/>
      </p:cViewPr>
      <p:guideLst>
        <p:guide orient="horz" pos="3144"/>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0" tIns="45715" rIns="91430" bIns="45715" rtlCol="0"/>
          <a:lstStyle>
            <a:lvl1pPr algn="r">
              <a:defRPr sz="1200"/>
            </a:lvl1pPr>
          </a:lstStyle>
          <a:p>
            <a:fld id="{5274AA63-9EE2-9B4F-895D-3836CA46B832}" type="datetimeFigureOut">
              <a:rPr lang="en-US" smtClean="0"/>
              <a:t>5/8/20</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0" tIns="45715" rIns="91430" bIns="45715" rtlCol="0" anchor="b"/>
          <a:lstStyle>
            <a:lvl1pPr algn="r">
              <a:defRPr sz="1200"/>
            </a:lvl1pPr>
          </a:lstStyle>
          <a:p>
            <a:fld id="{C07B6B23-3F29-CC42-803E-0D8F870C0277}" type="slidenum">
              <a:rPr lang="en-US" smtClean="0"/>
              <a:t>‹#›</a:t>
            </a:fld>
            <a:endParaRPr lang="en-US"/>
          </a:p>
        </p:txBody>
      </p:sp>
    </p:spTree>
    <p:extLst>
      <p:ext uri="{BB962C8B-B14F-4D97-AF65-F5344CB8AC3E}">
        <p14:creationId xmlns:p14="http://schemas.microsoft.com/office/powerpoint/2010/main" val="2126758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3942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44426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15951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4312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7530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666365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D370-150D-BF42-86CC-F2BF0549617D}" type="datetimeFigureOut">
              <a:t>5/8/20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981546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D370-150D-BF42-86CC-F2BF0549617D}" type="datetimeFigureOut">
              <a:t>5/8/20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5843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D370-150D-BF42-86CC-F2BF0549617D}" type="datetimeFigureOut">
              <a:t>5/8/20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0572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8684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6567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F815D370-150D-BF42-86CC-F2BF0549617D}" type="datetimeFigureOut">
              <a:t>5/8/20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9B556F2F-1CE6-A641-B238-59CB92DF5E30}" type="slidenum">
              <a:t>‹#›</a:t>
            </a:fld>
            <a:endParaRPr lang="en-US"/>
          </a:p>
        </p:txBody>
      </p:sp>
    </p:spTree>
    <p:extLst>
      <p:ext uri="{BB962C8B-B14F-4D97-AF65-F5344CB8AC3E}">
        <p14:creationId xmlns:p14="http://schemas.microsoft.com/office/powerpoint/2010/main" val="34251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hyperlink" Target="http://www.dnr.alaska.gov/bur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022AF85-D40E-354C-B789-A3A40716B428}"/>
              </a:ext>
            </a:extLst>
          </p:cNvPr>
          <p:cNvSpPr>
            <a:spLocks noGrp="1"/>
          </p:cNvSpPr>
          <p:nvPr>
            <p:ph type="ctrTitle"/>
          </p:nvPr>
        </p:nvSpPr>
        <p:spPr>
          <a:xfrm>
            <a:off x="3597752" y="2414482"/>
            <a:ext cx="2869109" cy="364347"/>
          </a:xfrm>
        </p:spPr>
        <p:txBody>
          <a:bodyPr anchor="t" anchorCtr="0">
            <a:noAutofit/>
          </a:bodyPr>
          <a:lstStyle/>
          <a:p>
            <a:r>
              <a:rPr lang="en-US" sz="1000" dirty="0"/>
              <a:t>Take time to learn before you burn</a:t>
            </a:r>
          </a:p>
        </p:txBody>
      </p:sp>
      <p:pic>
        <p:nvPicPr>
          <p:cNvPr id="3" name="left back" descr="Parchment paper warm aged background" title="Rustic background">
            <a:extLst>
              <a:ext uri="{FF2B5EF4-FFF2-40B4-BE49-F238E27FC236}">
                <a16:creationId xmlns:a16="http://schemas.microsoft.com/office/drawing/2014/main" id="{09457756-7FF7-5641-89D4-862F03AADC81}"/>
              </a:ext>
            </a:extLst>
          </p:cNvPr>
          <p:cNvPicPr>
            <a:picLocks noChangeAspect="1"/>
          </p:cNvPicPr>
          <p:nvPr/>
        </p:nvPicPr>
        <p:blipFill>
          <a:blip r:embed="rId2"/>
          <a:stretch>
            <a:fillRect/>
          </a:stretch>
        </p:blipFill>
        <p:spPr>
          <a:xfrm>
            <a:off x="255076" y="304800"/>
            <a:ext cx="2868680" cy="7222486"/>
          </a:xfrm>
          <a:prstGeom prst="rect">
            <a:avLst/>
          </a:prstGeom>
        </p:spPr>
      </p:pic>
      <p:pic>
        <p:nvPicPr>
          <p:cNvPr id="7" name="Left burn" descr="Take time to learn before you burn in rustic font, with flame to the rigjht." title="Take Time header">
            <a:extLst>
              <a:ext uri="{FF2B5EF4-FFF2-40B4-BE49-F238E27FC236}">
                <a16:creationId xmlns:a16="http://schemas.microsoft.com/office/drawing/2014/main" id="{7CED5E85-E468-CD43-911A-0F0AC00BBE29}"/>
              </a:ext>
            </a:extLst>
          </p:cNvPr>
          <p:cNvPicPr>
            <a:picLocks noChangeAspect="1"/>
          </p:cNvPicPr>
          <p:nvPr/>
        </p:nvPicPr>
        <p:blipFill rotWithShape="1">
          <a:blip r:embed="rId3"/>
          <a:srcRect r="25497"/>
          <a:stretch/>
        </p:blipFill>
        <p:spPr>
          <a:xfrm>
            <a:off x="498169" y="625758"/>
            <a:ext cx="2463176" cy="1616539"/>
          </a:xfrm>
          <a:prstGeom prst="rect">
            <a:avLst/>
          </a:prstGeom>
        </p:spPr>
      </p:pic>
      <p:pic>
        <p:nvPicPr>
          <p:cNvPr id="14" name="left prevent" descr="Prevent wildfires in a red, rustic script font" title="Prevent wildfires!">
            <a:extLst>
              <a:ext uri="{FF2B5EF4-FFF2-40B4-BE49-F238E27FC236}">
                <a16:creationId xmlns:a16="http://schemas.microsoft.com/office/drawing/2014/main" id="{BC717026-56D0-8F48-985D-D04E2926CE40}"/>
              </a:ext>
            </a:extLst>
          </p:cNvPr>
          <p:cNvPicPr>
            <a:picLocks noChangeAspect="1"/>
          </p:cNvPicPr>
          <p:nvPr/>
        </p:nvPicPr>
        <p:blipFill>
          <a:blip r:embed="rId4"/>
          <a:stretch>
            <a:fillRect/>
          </a:stretch>
        </p:blipFill>
        <p:spPr>
          <a:xfrm>
            <a:off x="1904012" y="2778829"/>
            <a:ext cx="1119228" cy="611430"/>
          </a:xfrm>
          <a:prstGeom prst="rect">
            <a:avLst/>
          </a:prstGeom>
        </p:spPr>
      </p:pic>
      <p:pic>
        <p:nvPicPr>
          <p:cNvPr id="9" name="left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0BFB309D-A0BA-7246-A2ED-D1EA95A506C3}"/>
              </a:ext>
            </a:extLst>
          </p:cNvPr>
          <p:cNvPicPr>
            <a:picLocks noChangeAspect="1"/>
          </p:cNvPicPr>
          <p:nvPr/>
        </p:nvPicPr>
        <p:blipFill rotWithShape="1">
          <a:blip r:embed="rId5"/>
          <a:srcRect l="32366" r="5044"/>
          <a:stretch/>
        </p:blipFill>
        <p:spPr>
          <a:xfrm flipH="1">
            <a:off x="270895" y="2563255"/>
            <a:ext cx="2837042" cy="4214952"/>
          </a:xfrm>
          <a:prstGeom prst="rect">
            <a:avLst/>
          </a:prstGeom>
        </p:spPr>
      </p:pic>
      <p:sp>
        <p:nvSpPr>
          <p:cNvPr id="12" name="left web">
            <a:extLst>
              <a:ext uri="{FF2B5EF4-FFF2-40B4-BE49-F238E27FC236}">
                <a16:creationId xmlns:a16="http://schemas.microsoft.com/office/drawing/2014/main" id="{E2068AA4-7F2F-D24B-B8BE-265CE824E94D}"/>
              </a:ext>
            </a:extLst>
          </p:cNvPr>
          <p:cNvSpPr txBox="1"/>
          <p:nvPr/>
        </p:nvSpPr>
        <p:spPr>
          <a:xfrm>
            <a:off x="255076" y="6688627"/>
            <a:ext cx="2818188" cy="369332"/>
          </a:xfrm>
          <a:prstGeom prst="rect">
            <a:avLst/>
          </a:prstGeom>
          <a:noFill/>
        </p:spPr>
        <p:txBody>
          <a:bodyPr wrap="square" rtlCol="0">
            <a:spAutoFit/>
          </a:bodyPr>
          <a:lstStyle/>
          <a:p>
            <a:pPr algn="ctr"/>
            <a:r>
              <a:rPr lang="en-US" sz="1800" b="1" dirty="0" err="1"/>
              <a:t>dnr.alaska.gov</a:t>
            </a:r>
            <a:r>
              <a:rPr lang="en-US" sz="1800" b="1" dirty="0"/>
              <a:t>/burn</a:t>
            </a:r>
          </a:p>
        </p:txBody>
      </p:sp>
      <p:cxnSp>
        <p:nvCxnSpPr>
          <p:cNvPr id="5" name="trim line left" descr="Grey vertical trim line" title="Trim Line left"/>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63" name="center back" descr="Parchment paper warm aged background" title="Rustic background">
            <a:extLst>
              <a:ext uri="{FF2B5EF4-FFF2-40B4-BE49-F238E27FC236}">
                <a16:creationId xmlns:a16="http://schemas.microsoft.com/office/drawing/2014/main" id="{B10CFC3D-ED24-284C-BB6F-E22CABACE1FD}"/>
              </a:ext>
            </a:extLst>
          </p:cNvPr>
          <p:cNvPicPr>
            <a:picLocks noChangeAspect="1"/>
          </p:cNvPicPr>
          <p:nvPr/>
        </p:nvPicPr>
        <p:blipFill>
          <a:blip r:embed="rId2"/>
          <a:stretch>
            <a:fillRect/>
          </a:stretch>
        </p:blipFill>
        <p:spPr>
          <a:xfrm>
            <a:off x="3598181" y="304800"/>
            <a:ext cx="2868680" cy="7222486"/>
          </a:xfrm>
          <a:prstGeom prst="rect">
            <a:avLst/>
          </a:prstGeom>
        </p:spPr>
      </p:pic>
      <p:pic>
        <p:nvPicPr>
          <p:cNvPr id="112" name="center burn" descr="Take time to learn before you burn in rustic font, with flame to the rigjht." title="Take Time header">
            <a:extLst>
              <a:ext uri="{FF2B5EF4-FFF2-40B4-BE49-F238E27FC236}">
                <a16:creationId xmlns:a16="http://schemas.microsoft.com/office/drawing/2014/main" id="{2150E57B-97C3-1A4E-BFE9-3B92A4AE84B5}"/>
              </a:ext>
            </a:extLst>
          </p:cNvPr>
          <p:cNvPicPr>
            <a:picLocks noChangeAspect="1"/>
          </p:cNvPicPr>
          <p:nvPr/>
        </p:nvPicPr>
        <p:blipFill rotWithShape="1">
          <a:blip r:embed="rId3"/>
          <a:srcRect r="25497"/>
          <a:stretch/>
        </p:blipFill>
        <p:spPr>
          <a:xfrm>
            <a:off x="3826668" y="662626"/>
            <a:ext cx="2463176" cy="1616539"/>
          </a:xfrm>
          <a:prstGeom prst="rect">
            <a:avLst/>
          </a:prstGeom>
        </p:spPr>
      </p:pic>
      <p:pic>
        <p:nvPicPr>
          <p:cNvPr id="69" name="center prevent" descr="Prevent wildfires in a red, rustic script font" title="Prevent wildfires!">
            <a:extLst>
              <a:ext uri="{FF2B5EF4-FFF2-40B4-BE49-F238E27FC236}">
                <a16:creationId xmlns:a16="http://schemas.microsoft.com/office/drawing/2014/main" id="{3F82D382-B1BA-CB45-81B7-6481BB2B9BD2}"/>
              </a:ext>
            </a:extLst>
          </p:cNvPr>
          <p:cNvPicPr>
            <a:picLocks noChangeAspect="1"/>
          </p:cNvPicPr>
          <p:nvPr/>
        </p:nvPicPr>
        <p:blipFill>
          <a:blip r:embed="rId4"/>
          <a:stretch>
            <a:fillRect/>
          </a:stretch>
        </p:blipFill>
        <p:spPr>
          <a:xfrm>
            <a:off x="5247117" y="2778829"/>
            <a:ext cx="1119228" cy="611430"/>
          </a:xfrm>
          <a:prstGeom prst="rect">
            <a:avLst/>
          </a:prstGeom>
        </p:spPr>
      </p:pic>
      <p:pic>
        <p:nvPicPr>
          <p:cNvPr id="66" name="center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42E5AD22-72D0-B84D-9171-B319F62290F3}"/>
              </a:ext>
            </a:extLst>
          </p:cNvPr>
          <p:cNvPicPr>
            <a:picLocks noChangeAspect="1"/>
          </p:cNvPicPr>
          <p:nvPr/>
        </p:nvPicPr>
        <p:blipFill rotWithShape="1">
          <a:blip r:embed="rId5"/>
          <a:srcRect l="32366" r="5044"/>
          <a:stretch/>
        </p:blipFill>
        <p:spPr>
          <a:xfrm flipH="1">
            <a:off x="3621165" y="2447146"/>
            <a:ext cx="2837042" cy="4214952"/>
          </a:xfrm>
          <a:prstGeom prst="rect">
            <a:avLst/>
          </a:prstGeom>
        </p:spPr>
      </p:pic>
      <p:sp>
        <p:nvSpPr>
          <p:cNvPr id="68" name="center web">
            <a:extLst>
              <a:ext uri="{FF2B5EF4-FFF2-40B4-BE49-F238E27FC236}">
                <a16:creationId xmlns:a16="http://schemas.microsoft.com/office/drawing/2014/main" id="{03E6EBB3-FEA0-AD48-947A-4EA731D25DA7}"/>
              </a:ext>
            </a:extLst>
          </p:cNvPr>
          <p:cNvSpPr txBox="1"/>
          <p:nvPr/>
        </p:nvSpPr>
        <p:spPr>
          <a:xfrm>
            <a:off x="3581301" y="6632665"/>
            <a:ext cx="2868251" cy="369332"/>
          </a:xfrm>
          <a:prstGeom prst="rect">
            <a:avLst/>
          </a:prstGeom>
          <a:noFill/>
        </p:spPr>
        <p:txBody>
          <a:bodyPr wrap="square" rtlCol="0">
            <a:spAutoFit/>
          </a:bodyPr>
          <a:lstStyle/>
          <a:p>
            <a:pPr algn="ctr"/>
            <a:r>
              <a:rPr lang="en-US" sz="1800" b="1" dirty="0" err="1"/>
              <a:t>dnr.alaska.gov</a:t>
            </a:r>
            <a:r>
              <a:rPr lang="en-US" sz="1800" b="1" dirty="0"/>
              <a:t>/burn</a:t>
            </a:r>
          </a:p>
        </p:txBody>
      </p:sp>
      <p:cxnSp>
        <p:nvCxnSpPr>
          <p:cNvPr id="6" name="trim line right" descr="Grey vertical trim line" title="Trim line right"/>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71" name="right back" descr="Parchment paper warm aged background" title="Rustic background">
            <a:extLst>
              <a:ext uri="{FF2B5EF4-FFF2-40B4-BE49-F238E27FC236}">
                <a16:creationId xmlns:a16="http://schemas.microsoft.com/office/drawing/2014/main" id="{F7D2D004-74EA-924D-B482-CFA5D2698353}"/>
              </a:ext>
            </a:extLst>
          </p:cNvPr>
          <p:cNvPicPr>
            <a:picLocks noChangeAspect="1"/>
          </p:cNvPicPr>
          <p:nvPr/>
        </p:nvPicPr>
        <p:blipFill>
          <a:blip r:embed="rId2"/>
          <a:stretch>
            <a:fillRect/>
          </a:stretch>
        </p:blipFill>
        <p:spPr>
          <a:xfrm>
            <a:off x="6940857" y="304800"/>
            <a:ext cx="2868680" cy="7222486"/>
          </a:xfrm>
          <a:prstGeom prst="rect">
            <a:avLst/>
          </a:prstGeom>
        </p:spPr>
      </p:pic>
      <p:pic>
        <p:nvPicPr>
          <p:cNvPr id="113" name="right burn" descr="Take time to learn before you burn in rustic font, with flame to the rigjht." title="Take Time header">
            <a:extLst>
              <a:ext uri="{FF2B5EF4-FFF2-40B4-BE49-F238E27FC236}">
                <a16:creationId xmlns:a16="http://schemas.microsoft.com/office/drawing/2014/main" id="{3F4DF97F-F8AA-704D-BDA3-84AE957F1DDB}"/>
              </a:ext>
            </a:extLst>
          </p:cNvPr>
          <p:cNvPicPr>
            <a:picLocks noChangeAspect="1"/>
          </p:cNvPicPr>
          <p:nvPr/>
        </p:nvPicPr>
        <p:blipFill rotWithShape="1">
          <a:blip r:embed="rId3"/>
          <a:srcRect r="25497"/>
          <a:stretch/>
        </p:blipFill>
        <p:spPr>
          <a:xfrm>
            <a:off x="7165163" y="587643"/>
            <a:ext cx="2463176" cy="1616539"/>
          </a:xfrm>
          <a:prstGeom prst="rect">
            <a:avLst/>
          </a:prstGeom>
        </p:spPr>
      </p:pic>
      <p:pic>
        <p:nvPicPr>
          <p:cNvPr id="111" name="right prevent" descr="Prevent wildfires in a red, rustic script font" title="Prevent Wildfires!">
            <a:extLst>
              <a:ext uri="{FF2B5EF4-FFF2-40B4-BE49-F238E27FC236}">
                <a16:creationId xmlns:a16="http://schemas.microsoft.com/office/drawing/2014/main" id="{52AECB28-149C-1C49-9B69-0784C6442374}"/>
              </a:ext>
            </a:extLst>
          </p:cNvPr>
          <p:cNvPicPr>
            <a:picLocks noChangeAspect="1"/>
          </p:cNvPicPr>
          <p:nvPr/>
        </p:nvPicPr>
        <p:blipFill>
          <a:blip r:embed="rId4"/>
          <a:stretch>
            <a:fillRect/>
          </a:stretch>
        </p:blipFill>
        <p:spPr>
          <a:xfrm>
            <a:off x="8589793" y="2778829"/>
            <a:ext cx="1119228" cy="611430"/>
          </a:xfrm>
          <a:prstGeom prst="rect">
            <a:avLst/>
          </a:prstGeom>
        </p:spPr>
      </p:pic>
      <p:pic>
        <p:nvPicPr>
          <p:cNvPr id="109" name="right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846EF9CD-EDDB-AE4F-9E69-FA10C286C68F}"/>
              </a:ext>
            </a:extLst>
          </p:cNvPr>
          <p:cNvPicPr>
            <a:picLocks noChangeAspect="1"/>
          </p:cNvPicPr>
          <p:nvPr/>
        </p:nvPicPr>
        <p:blipFill rotWithShape="1">
          <a:blip r:embed="rId5"/>
          <a:srcRect l="32366" r="5044"/>
          <a:stretch/>
        </p:blipFill>
        <p:spPr>
          <a:xfrm flipH="1">
            <a:off x="6956676" y="2473675"/>
            <a:ext cx="2837042" cy="4214952"/>
          </a:xfrm>
          <a:prstGeom prst="rect">
            <a:avLst/>
          </a:prstGeom>
        </p:spPr>
      </p:pic>
      <p:sp>
        <p:nvSpPr>
          <p:cNvPr id="110" name="right web">
            <a:extLst>
              <a:ext uri="{FF2B5EF4-FFF2-40B4-BE49-F238E27FC236}">
                <a16:creationId xmlns:a16="http://schemas.microsoft.com/office/drawing/2014/main" id="{FAF8ED1B-44A2-5F44-8198-BF8BFE2780F0}"/>
              </a:ext>
            </a:extLst>
          </p:cNvPr>
          <p:cNvSpPr txBox="1"/>
          <p:nvPr/>
        </p:nvSpPr>
        <p:spPr>
          <a:xfrm>
            <a:off x="6922295" y="6632665"/>
            <a:ext cx="2862142" cy="369332"/>
          </a:xfrm>
          <a:prstGeom prst="rect">
            <a:avLst/>
          </a:prstGeom>
          <a:noFill/>
        </p:spPr>
        <p:txBody>
          <a:bodyPr wrap="square" rtlCol="0">
            <a:spAutoFit/>
          </a:bodyPr>
          <a:lstStyle/>
          <a:p>
            <a:pPr algn="ctr"/>
            <a:r>
              <a:rPr lang="en-US" sz="1800" b="1" dirty="0" err="1"/>
              <a:t>dnr.alaska.gov</a:t>
            </a:r>
            <a:r>
              <a:rPr lang="en-US" sz="1800" b="1" dirty="0"/>
              <a:t>/burn</a:t>
            </a:r>
          </a:p>
        </p:txBody>
      </p:sp>
    </p:spTree>
    <p:extLst>
      <p:ext uri="{BB962C8B-B14F-4D97-AF65-F5344CB8AC3E}">
        <p14:creationId xmlns:p14="http://schemas.microsoft.com/office/powerpoint/2010/main" val="171004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hidden="1">
            <a:extLst>
              <a:ext uri="{FF2B5EF4-FFF2-40B4-BE49-F238E27FC236}">
                <a16:creationId xmlns:a16="http://schemas.microsoft.com/office/drawing/2014/main" id="{042D55A8-9843-EC4A-86C1-305090CD93E4}"/>
              </a:ext>
            </a:extLst>
          </p:cNvPr>
          <p:cNvSpPr>
            <a:spLocks noGrp="1"/>
          </p:cNvSpPr>
          <p:nvPr>
            <p:ph type="ctrTitle"/>
          </p:nvPr>
        </p:nvSpPr>
        <p:spPr>
          <a:xfrm>
            <a:off x="3654490" y="3245704"/>
            <a:ext cx="2849823" cy="343924"/>
          </a:xfrm>
        </p:spPr>
        <p:txBody>
          <a:bodyPr>
            <a:normAutofit/>
          </a:bodyPr>
          <a:lstStyle/>
          <a:p>
            <a:r>
              <a:rPr lang="en-US" sz="1000" dirty="0"/>
              <a:t>Take time to learn before you burn page 2</a:t>
            </a:r>
          </a:p>
        </p:txBody>
      </p:sp>
      <p:pic>
        <p:nvPicPr>
          <p:cNvPr id="3" name="left background page 2" descr="Parchment paper warm aged background" title="Rustic background">
            <a:extLst>
              <a:ext uri="{FF2B5EF4-FFF2-40B4-BE49-F238E27FC236}">
                <a16:creationId xmlns:a16="http://schemas.microsoft.com/office/drawing/2014/main" id="{09457756-7FF7-5641-89D4-862F03AADC81}"/>
              </a:ext>
            </a:extLst>
          </p:cNvPr>
          <p:cNvPicPr>
            <a:picLocks noChangeAspect="1"/>
          </p:cNvPicPr>
          <p:nvPr/>
        </p:nvPicPr>
        <p:blipFill>
          <a:blip r:embed="rId2"/>
          <a:stretch>
            <a:fillRect/>
          </a:stretch>
        </p:blipFill>
        <p:spPr>
          <a:xfrm>
            <a:off x="255076" y="304800"/>
            <a:ext cx="2868680" cy="7222486"/>
          </a:xfrm>
          <a:prstGeom prst="rect">
            <a:avLst/>
          </a:prstGeom>
        </p:spPr>
      </p:pic>
      <p:pic>
        <p:nvPicPr>
          <p:cNvPr id="4" name="left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913ADBD4-E4C8-BC4B-BC97-A7FEA83015DF}"/>
              </a:ext>
            </a:extLst>
          </p:cNvPr>
          <p:cNvPicPr>
            <a:picLocks noChangeAspect="1"/>
          </p:cNvPicPr>
          <p:nvPr/>
        </p:nvPicPr>
        <p:blipFill>
          <a:blip r:embed="rId3"/>
          <a:stretch>
            <a:fillRect/>
          </a:stretch>
        </p:blipFill>
        <p:spPr>
          <a:xfrm>
            <a:off x="454680" y="596245"/>
            <a:ext cx="2424124" cy="1531026"/>
          </a:xfrm>
          <a:prstGeom prst="rect">
            <a:avLst/>
          </a:prstGeom>
        </p:spPr>
      </p:pic>
      <p:sp>
        <p:nvSpPr>
          <p:cNvPr id="23" name="left tips">
            <a:extLst>
              <a:ext uri="{FF2B5EF4-FFF2-40B4-BE49-F238E27FC236}">
                <a16:creationId xmlns:a16="http://schemas.microsoft.com/office/drawing/2014/main" id="{3A671A48-2AB7-C442-8526-98B23A094CAE}"/>
              </a:ext>
            </a:extLst>
          </p:cNvPr>
          <p:cNvSpPr txBox="1"/>
          <p:nvPr/>
        </p:nvSpPr>
        <p:spPr>
          <a:xfrm>
            <a:off x="455466" y="2305632"/>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10" name="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20F01097-66AB-2144-90C3-99DDF1F75D34}"/>
              </a:ext>
            </a:extLst>
          </p:cNvPr>
          <p:cNvPicPr>
            <a:picLocks noChangeAspect="1"/>
          </p:cNvPicPr>
          <p:nvPr/>
        </p:nvPicPr>
        <p:blipFill>
          <a:blip r:embed="rId4"/>
          <a:stretch>
            <a:fillRect/>
          </a:stretch>
        </p:blipFill>
        <p:spPr>
          <a:xfrm>
            <a:off x="1844147" y="2376830"/>
            <a:ext cx="1163768" cy="870296"/>
          </a:xfrm>
          <a:prstGeom prst="rect">
            <a:avLst/>
          </a:prstGeom>
        </p:spPr>
      </p:pic>
      <p:pic>
        <p:nvPicPr>
          <p:cNvPr id="13" name="left line 1" descr="Decorative jagged line providing text separation" title="Jagged line">
            <a:extLst>
              <a:ext uri="{FF2B5EF4-FFF2-40B4-BE49-F238E27FC236}">
                <a16:creationId xmlns:a16="http://schemas.microsoft.com/office/drawing/2014/main" id="{6AD94850-DBF3-9C4B-80AE-B231E9DC3D8D}"/>
              </a:ext>
            </a:extLst>
          </p:cNvPr>
          <p:cNvPicPr>
            <a:picLocks noChangeAspect="1"/>
          </p:cNvPicPr>
          <p:nvPr/>
        </p:nvPicPr>
        <p:blipFill>
          <a:blip r:embed="rId5"/>
          <a:stretch>
            <a:fillRect/>
          </a:stretch>
        </p:blipFill>
        <p:spPr>
          <a:xfrm>
            <a:off x="347459" y="3399027"/>
            <a:ext cx="2720395" cy="63265"/>
          </a:xfrm>
          <a:prstGeom prst="rect">
            <a:avLst/>
          </a:prstGeom>
        </p:spPr>
      </p:pic>
      <p:pic>
        <p:nvPicPr>
          <p:cNvPr id="16" name="left control text" descr="&quot;CONTROL YOUR FIRE&quot; in rustic, all caps red font." title="Control Your Fire">
            <a:extLst>
              <a:ext uri="{FF2B5EF4-FFF2-40B4-BE49-F238E27FC236}">
                <a16:creationId xmlns:a16="http://schemas.microsoft.com/office/drawing/2014/main" id="{D90E4E58-7D2C-BB4B-B591-C4C3ED0D8C56}"/>
              </a:ext>
            </a:extLst>
          </p:cNvPr>
          <p:cNvPicPr>
            <a:picLocks noChangeAspect="1"/>
          </p:cNvPicPr>
          <p:nvPr/>
        </p:nvPicPr>
        <p:blipFill>
          <a:blip r:embed="rId6"/>
          <a:stretch>
            <a:fillRect/>
          </a:stretch>
        </p:blipFill>
        <p:spPr>
          <a:xfrm>
            <a:off x="402678" y="3566069"/>
            <a:ext cx="2623026" cy="323545"/>
          </a:xfrm>
          <a:prstGeom prst="rect">
            <a:avLst/>
          </a:prstGeom>
        </p:spPr>
      </p:pic>
      <p:pic>
        <p:nvPicPr>
          <p:cNvPr id="18" name="left weather" descr="Thermometer indicating hot temperatures; Sun indicating hot day, wind indicating wind speed." title="Check the weather images">
            <a:extLst>
              <a:ext uri="{FF2B5EF4-FFF2-40B4-BE49-F238E27FC236}">
                <a16:creationId xmlns:a16="http://schemas.microsoft.com/office/drawing/2014/main" id="{B0A949D8-695F-7544-95CF-6719D7CE8F97}"/>
              </a:ext>
            </a:extLst>
          </p:cNvPr>
          <p:cNvPicPr>
            <a:picLocks noChangeAspect="1"/>
          </p:cNvPicPr>
          <p:nvPr/>
        </p:nvPicPr>
        <p:blipFill>
          <a:blip r:embed="rId7"/>
          <a:stretch>
            <a:fillRect/>
          </a:stretch>
        </p:blipFill>
        <p:spPr>
          <a:xfrm>
            <a:off x="402678" y="3944546"/>
            <a:ext cx="781363" cy="881824"/>
          </a:xfrm>
          <a:prstGeom prst="rect">
            <a:avLst/>
          </a:prstGeom>
        </p:spPr>
      </p:pic>
      <p:sp>
        <p:nvSpPr>
          <p:cNvPr id="27" name="left check text">
            <a:extLst>
              <a:ext uri="{FF2B5EF4-FFF2-40B4-BE49-F238E27FC236}">
                <a16:creationId xmlns:a16="http://schemas.microsoft.com/office/drawing/2014/main" id="{1134E3F3-E07B-6C4B-AD8E-63CECEC2D73F}"/>
              </a:ext>
            </a:extLst>
          </p:cNvPr>
          <p:cNvSpPr txBox="1"/>
          <p:nvPr/>
        </p:nvSpPr>
        <p:spPr>
          <a:xfrm>
            <a:off x="1277663" y="4096354"/>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36" name="left keep text">
            <a:extLst>
              <a:ext uri="{FF2B5EF4-FFF2-40B4-BE49-F238E27FC236}">
                <a16:creationId xmlns:a16="http://schemas.microsoft.com/office/drawing/2014/main" id="{C1FEDABA-5229-0B49-B23D-0DCDD5C158DF}"/>
              </a:ext>
            </a:extLst>
          </p:cNvPr>
          <p:cNvSpPr txBox="1"/>
          <p:nvPr/>
        </p:nvSpPr>
        <p:spPr>
          <a:xfrm>
            <a:off x="441022" y="4886289"/>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20" name="left shovel" descr="Fire extinguisherm shovel and bucket to put out fire" title="Shovel, bucket, extinguisher">
            <a:extLst>
              <a:ext uri="{FF2B5EF4-FFF2-40B4-BE49-F238E27FC236}">
                <a16:creationId xmlns:a16="http://schemas.microsoft.com/office/drawing/2014/main" id="{B7BD0C7A-59B1-ED43-904A-735370264109}"/>
              </a:ext>
            </a:extLst>
          </p:cNvPr>
          <p:cNvPicPr>
            <a:picLocks noChangeAspect="1"/>
          </p:cNvPicPr>
          <p:nvPr/>
        </p:nvPicPr>
        <p:blipFill>
          <a:blip r:embed="rId8"/>
          <a:stretch>
            <a:fillRect/>
          </a:stretch>
        </p:blipFill>
        <p:spPr>
          <a:xfrm>
            <a:off x="2047717" y="4697277"/>
            <a:ext cx="939800" cy="685800"/>
          </a:xfrm>
          <a:prstGeom prst="rect">
            <a:avLst/>
          </a:prstGeom>
        </p:spPr>
      </p:pic>
      <p:pic>
        <p:nvPicPr>
          <p:cNvPr id="22" name="left tractor" descr="Tractor for lawn and pile burning" title="Tractor">
            <a:extLst>
              <a:ext uri="{FF2B5EF4-FFF2-40B4-BE49-F238E27FC236}">
                <a16:creationId xmlns:a16="http://schemas.microsoft.com/office/drawing/2014/main" id="{A77EC016-AF55-2D47-B6B1-A816190C664F}"/>
              </a:ext>
            </a:extLst>
          </p:cNvPr>
          <p:cNvPicPr>
            <a:picLocks noChangeAspect="1"/>
          </p:cNvPicPr>
          <p:nvPr/>
        </p:nvPicPr>
        <p:blipFill>
          <a:blip r:embed="rId9"/>
          <a:stretch>
            <a:fillRect/>
          </a:stretch>
        </p:blipFill>
        <p:spPr>
          <a:xfrm>
            <a:off x="384466" y="5343833"/>
            <a:ext cx="1193800" cy="660400"/>
          </a:xfrm>
          <a:prstGeom prst="rect">
            <a:avLst/>
          </a:prstGeom>
        </p:spPr>
      </p:pic>
      <p:sp>
        <p:nvSpPr>
          <p:cNvPr id="37" name="left tractor text">
            <a:extLst>
              <a:ext uri="{FF2B5EF4-FFF2-40B4-BE49-F238E27FC236}">
                <a16:creationId xmlns:a16="http://schemas.microsoft.com/office/drawing/2014/main" id="{BCA39576-66E8-DD4D-BC6E-6BB9190E829D}"/>
              </a:ext>
            </a:extLst>
          </p:cNvPr>
          <p:cNvSpPr txBox="1"/>
          <p:nvPr/>
        </p:nvSpPr>
        <p:spPr>
          <a:xfrm>
            <a:off x="1674709" y="5625975"/>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26" name="left line 2" descr="Decorative jagged line providing text separation" title="Jagged line">
            <a:extLst>
              <a:ext uri="{FF2B5EF4-FFF2-40B4-BE49-F238E27FC236}">
                <a16:creationId xmlns:a16="http://schemas.microsoft.com/office/drawing/2014/main" id="{C1C525F9-6281-1340-AA24-D584CD98B338}"/>
              </a:ext>
            </a:extLst>
          </p:cNvPr>
          <p:cNvPicPr>
            <a:picLocks noChangeAspect="1"/>
          </p:cNvPicPr>
          <p:nvPr/>
        </p:nvPicPr>
        <p:blipFill>
          <a:blip r:embed="rId5"/>
          <a:stretch>
            <a:fillRect/>
          </a:stretch>
        </p:blipFill>
        <p:spPr>
          <a:xfrm>
            <a:off x="346262" y="6106049"/>
            <a:ext cx="2720395" cy="63265"/>
          </a:xfrm>
          <a:prstGeom prst="rect">
            <a:avLst/>
          </a:prstGeom>
        </p:spPr>
      </p:pic>
      <p:sp>
        <p:nvSpPr>
          <p:cNvPr id="42" name="left web">
            <a:extLst>
              <a:ext uri="{FF2B5EF4-FFF2-40B4-BE49-F238E27FC236}">
                <a16:creationId xmlns:a16="http://schemas.microsoft.com/office/drawing/2014/main" id="{EFF9C717-49E6-FA41-BAB5-54597D444378}"/>
              </a:ext>
            </a:extLst>
          </p:cNvPr>
          <p:cNvSpPr txBox="1"/>
          <p:nvPr/>
        </p:nvSpPr>
        <p:spPr>
          <a:xfrm>
            <a:off x="339818" y="6247498"/>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29" name="left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FDCE3345-F4E4-2444-8342-145FF39429AF}"/>
              </a:ext>
            </a:extLst>
          </p:cNvPr>
          <p:cNvPicPr>
            <a:picLocks noChangeAspect="1"/>
          </p:cNvPicPr>
          <p:nvPr/>
        </p:nvPicPr>
        <p:blipFill>
          <a:blip r:embed="rId10"/>
          <a:stretch>
            <a:fillRect/>
          </a:stretch>
        </p:blipFill>
        <p:spPr>
          <a:xfrm>
            <a:off x="368657" y="6638869"/>
            <a:ext cx="695597" cy="731520"/>
          </a:xfrm>
          <a:prstGeom prst="rect">
            <a:avLst/>
          </a:prstGeom>
        </p:spPr>
      </p:pic>
      <p:sp>
        <p:nvSpPr>
          <p:cNvPr id="43" name="left address">
            <a:extLst>
              <a:ext uri="{FF2B5EF4-FFF2-40B4-BE49-F238E27FC236}">
                <a16:creationId xmlns:a16="http://schemas.microsoft.com/office/drawing/2014/main" id="{C64DCDB9-CCD5-E949-B2B3-A503D7145C8F}"/>
              </a:ext>
            </a:extLst>
          </p:cNvPr>
          <p:cNvSpPr txBox="1"/>
          <p:nvPr/>
        </p:nvSpPr>
        <p:spPr>
          <a:xfrm>
            <a:off x="1064255"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25" name="left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B00A1468-DCE7-2948-9E4A-D3AEAC9C2DB0}"/>
              </a:ext>
            </a:extLst>
          </p:cNvPr>
          <p:cNvPicPr>
            <a:picLocks noChangeAspect="1"/>
          </p:cNvPicPr>
          <p:nvPr/>
        </p:nvPicPr>
        <p:blipFill>
          <a:blip r:embed="rId11"/>
          <a:stretch>
            <a:fillRect/>
          </a:stretch>
        </p:blipFill>
        <p:spPr>
          <a:xfrm>
            <a:off x="2280797" y="6697235"/>
            <a:ext cx="718717" cy="731520"/>
          </a:xfrm>
          <a:prstGeom prst="rect">
            <a:avLst/>
          </a:prstGeom>
        </p:spPr>
      </p:pic>
      <p:cxnSp>
        <p:nvCxnSpPr>
          <p:cNvPr id="5" name="left trim line" descr="Grey vertical trim line" title="Left trim line"/>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65" name="center background page 2" descr="Parchment paper warm aged background" title="Rustic background">
            <a:extLst>
              <a:ext uri="{FF2B5EF4-FFF2-40B4-BE49-F238E27FC236}">
                <a16:creationId xmlns:a16="http://schemas.microsoft.com/office/drawing/2014/main" id="{AA23EAE0-88A8-BE46-BCBF-3049EE574EDF}"/>
              </a:ext>
            </a:extLst>
          </p:cNvPr>
          <p:cNvPicPr>
            <a:picLocks noChangeAspect="1"/>
          </p:cNvPicPr>
          <p:nvPr/>
        </p:nvPicPr>
        <p:blipFill>
          <a:blip r:embed="rId2"/>
          <a:stretch>
            <a:fillRect/>
          </a:stretch>
        </p:blipFill>
        <p:spPr>
          <a:xfrm>
            <a:off x="3607682" y="306164"/>
            <a:ext cx="2868680" cy="7222486"/>
          </a:xfrm>
          <a:prstGeom prst="rect">
            <a:avLst/>
          </a:prstGeom>
        </p:spPr>
      </p:pic>
      <p:pic>
        <p:nvPicPr>
          <p:cNvPr id="66" name="center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EFED7D81-3FF6-2B42-A405-9178AC918AC1}"/>
              </a:ext>
            </a:extLst>
          </p:cNvPr>
          <p:cNvPicPr>
            <a:picLocks noChangeAspect="1"/>
          </p:cNvPicPr>
          <p:nvPr/>
        </p:nvPicPr>
        <p:blipFill>
          <a:blip r:embed="rId3"/>
          <a:stretch>
            <a:fillRect/>
          </a:stretch>
        </p:blipFill>
        <p:spPr>
          <a:xfrm>
            <a:off x="3807286" y="597609"/>
            <a:ext cx="2424124" cy="1531026"/>
          </a:xfrm>
          <a:prstGeom prst="rect">
            <a:avLst/>
          </a:prstGeom>
        </p:spPr>
      </p:pic>
      <p:sp>
        <p:nvSpPr>
          <p:cNvPr id="68" name="center left tips">
            <a:extLst>
              <a:ext uri="{FF2B5EF4-FFF2-40B4-BE49-F238E27FC236}">
                <a16:creationId xmlns:a16="http://schemas.microsoft.com/office/drawing/2014/main" id="{84270004-E5AD-0747-9E33-EE7850F14A48}"/>
              </a:ext>
            </a:extLst>
          </p:cNvPr>
          <p:cNvSpPr txBox="1"/>
          <p:nvPr/>
        </p:nvSpPr>
        <p:spPr>
          <a:xfrm>
            <a:off x="3808072" y="2306996"/>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69" name="center 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3F4B4AF3-0D76-D44C-B2D1-24F3340B48C7}"/>
              </a:ext>
            </a:extLst>
          </p:cNvPr>
          <p:cNvPicPr>
            <a:picLocks noChangeAspect="1"/>
          </p:cNvPicPr>
          <p:nvPr/>
        </p:nvPicPr>
        <p:blipFill>
          <a:blip r:embed="rId4"/>
          <a:stretch>
            <a:fillRect/>
          </a:stretch>
        </p:blipFill>
        <p:spPr>
          <a:xfrm>
            <a:off x="5196753" y="2378194"/>
            <a:ext cx="1163768" cy="870296"/>
          </a:xfrm>
          <a:prstGeom prst="rect">
            <a:avLst/>
          </a:prstGeom>
        </p:spPr>
      </p:pic>
      <p:pic>
        <p:nvPicPr>
          <p:cNvPr id="82" name="centerline 1" descr="Decorative jagged line providing text separation" title="Jagged line">
            <a:extLst>
              <a:ext uri="{FF2B5EF4-FFF2-40B4-BE49-F238E27FC236}">
                <a16:creationId xmlns:a16="http://schemas.microsoft.com/office/drawing/2014/main" id="{717ADCB9-48C9-CC4E-8710-046774639A98}"/>
              </a:ext>
            </a:extLst>
          </p:cNvPr>
          <p:cNvPicPr>
            <a:picLocks noChangeAspect="1"/>
          </p:cNvPicPr>
          <p:nvPr/>
        </p:nvPicPr>
        <p:blipFill>
          <a:blip r:embed="rId5"/>
          <a:stretch>
            <a:fillRect/>
          </a:stretch>
        </p:blipFill>
        <p:spPr>
          <a:xfrm>
            <a:off x="3700065" y="3400391"/>
            <a:ext cx="2720395" cy="63265"/>
          </a:xfrm>
          <a:prstGeom prst="rect">
            <a:avLst/>
          </a:prstGeom>
        </p:spPr>
      </p:pic>
      <p:pic>
        <p:nvPicPr>
          <p:cNvPr id="83" name="center control text" descr="&quot;CONTROL YOUR FIRE&quot; in rustic, all caps red font." title="Control Your Fire">
            <a:extLst>
              <a:ext uri="{FF2B5EF4-FFF2-40B4-BE49-F238E27FC236}">
                <a16:creationId xmlns:a16="http://schemas.microsoft.com/office/drawing/2014/main" id="{57AB9D49-8D59-1041-9F3B-C74142902074}"/>
              </a:ext>
            </a:extLst>
          </p:cNvPr>
          <p:cNvPicPr>
            <a:picLocks noChangeAspect="1"/>
          </p:cNvPicPr>
          <p:nvPr/>
        </p:nvPicPr>
        <p:blipFill>
          <a:blip r:embed="rId6"/>
          <a:stretch>
            <a:fillRect/>
          </a:stretch>
        </p:blipFill>
        <p:spPr>
          <a:xfrm>
            <a:off x="3755284" y="3567433"/>
            <a:ext cx="2623026" cy="323545"/>
          </a:xfrm>
          <a:prstGeom prst="rect">
            <a:avLst/>
          </a:prstGeom>
        </p:spPr>
      </p:pic>
      <p:pic>
        <p:nvPicPr>
          <p:cNvPr id="84" name="center weather" descr="Thermometer indicating hot temperatures; Sun indicating hot day, wind indicating wind speed." title="Check the weather images">
            <a:extLst>
              <a:ext uri="{FF2B5EF4-FFF2-40B4-BE49-F238E27FC236}">
                <a16:creationId xmlns:a16="http://schemas.microsoft.com/office/drawing/2014/main" id="{A78C4C41-B935-304A-8A52-1289D19E2102}"/>
              </a:ext>
            </a:extLst>
          </p:cNvPr>
          <p:cNvPicPr>
            <a:picLocks noChangeAspect="1"/>
          </p:cNvPicPr>
          <p:nvPr/>
        </p:nvPicPr>
        <p:blipFill>
          <a:blip r:embed="rId7"/>
          <a:stretch>
            <a:fillRect/>
          </a:stretch>
        </p:blipFill>
        <p:spPr>
          <a:xfrm>
            <a:off x="3755284" y="3945910"/>
            <a:ext cx="781363" cy="881824"/>
          </a:xfrm>
          <a:prstGeom prst="rect">
            <a:avLst/>
          </a:prstGeom>
        </p:spPr>
      </p:pic>
      <p:sp>
        <p:nvSpPr>
          <p:cNvPr id="85" name="center check text">
            <a:extLst>
              <a:ext uri="{FF2B5EF4-FFF2-40B4-BE49-F238E27FC236}">
                <a16:creationId xmlns:a16="http://schemas.microsoft.com/office/drawing/2014/main" id="{A598719D-5C4B-514C-AEC1-BA62B4FE6286}"/>
              </a:ext>
            </a:extLst>
          </p:cNvPr>
          <p:cNvSpPr txBox="1"/>
          <p:nvPr/>
        </p:nvSpPr>
        <p:spPr>
          <a:xfrm>
            <a:off x="4630269" y="4097718"/>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86" name="center keep text">
            <a:extLst>
              <a:ext uri="{FF2B5EF4-FFF2-40B4-BE49-F238E27FC236}">
                <a16:creationId xmlns:a16="http://schemas.microsoft.com/office/drawing/2014/main" id="{D8789628-8F49-BA43-8624-D143DD4BD48A}"/>
              </a:ext>
            </a:extLst>
          </p:cNvPr>
          <p:cNvSpPr txBox="1"/>
          <p:nvPr/>
        </p:nvSpPr>
        <p:spPr>
          <a:xfrm>
            <a:off x="3793628" y="4887653"/>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87" name="center shovel" descr="Fire extinguisherm shovel and bucket to put out fire" title="Shovel, bucket, extinguisher">
            <a:extLst>
              <a:ext uri="{FF2B5EF4-FFF2-40B4-BE49-F238E27FC236}">
                <a16:creationId xmlns:a16="http://schemas.microsoft.com/office/drawing/2014/main" id="{69A161D1-7F89-B04A-BBCF-8C42EF44E8CC}"/>
              </a:ext>
            </a:extLst>
          </p:cNvPr>
          <p:cNvPicPr>
            <a:picLocks noChangeAspect="1"/>
          </p:cNvPicPr>
          <p:nvPr/>
        </p:nvPicPr>
        <p:blipFill>
          <a:blip r:embed="rId8"/>
          <a:stretch>
            <a:fillRect/>
          </a:stretch>
        </p:blipFill>
        <p:spPr>
          <a:xfrm>
            <a:off x="5400323" y="4698641"/>
            <a:ext cx="939800" cy="685800"/>
          </a:xfrm>
          <a:prstGeom prst="rect">
            <a:avLst/>
          </a:prstGeom>
        </p:spPr>
      </p:pic>
      <p:pic>
        <p:nvPicPr>
          <p:cNvPr id="88" name="center tractor" descr="Tractor for lawn and pile burning" title="Tractor">
            <a:extLst>
              <a:ext uri="{FF2B5EF4-FFF2-40B4-BE49-F238E27FC236}">
                <a16:creationId xmlns:a16="http://schemas.microsoft.com/office/drawing/2014/main" id="{DD6A49D1-261E-4C41-B035-72C6FDFD6DA5}"/>
              </a:ext>
            </a:extLst>
          </p:cNvPr>
          <p:cNvPicPr>
            <a:picLocks noChangeAspect="1"/>
          </p:cNvPicPr>
          <p:nvPr/>
        </p:nvPicPr>
        <p:blipFill>
          <a:blip r:embed="rId9"/>
          <a:stretch>
            <a:fillRect/>
          </a:stretch>
        </p:blipFill>
        <p:spPr>
          <a:xfrm>
            <a:off x="3737072" y="5345197"/>
            <a:ext cx="1193800" cy="660400"/>
          </a:xfrm>
          <a:prstGeom prst="rect">
            <a:avLst/>
          </a:prstGeom>
        </p:spPr>
      </p:pic>
      <p:sp>
        <p:nvSpPr>
          <p:cNvPr id="89" name="center tractor text">
            <a:extLst>
              <a:ext uri="{FF2B5EF4-FFF2-40B4-BE49-F238E27FC236}">
                <a16:creationId xmlns:a16="http://schemas.microsoft.com/office/drawing/2014/main" id="{74D5BA49-48AB-0E45-9866-FE536825D2DF}"/>
              </a:ext>
            </a:extLst>
          </p:cNvPr>
          <p:cNvSpPr txBox="1"/>
          <p:nvPr/>
        </p:nvSpPr>
        <p:spPr>
          <a:xfrm>
            <a:off x="5027315" y="5627339"/>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90" name="center line 2" descr="Decorative jagged line providing text separation" title="Jagged line">
            <a:extLst>
              <a:ext uri="{FF2B5EF4-FFF2-40B4-BE49-F238E27FC236}">
                <a16:creationId xmlns:a16="http://schemas.microsoft.com/office/drawing/2014/main" id="{E579C6BC-CBB9-2747-8164-764F684A854F}"/>
              </a:ext>
            </a:extLst>
          </p:cNvPr>
          <p:cNvPicPr>
            <a:picLocks noChangeAspect="1"/>
          </p:cNvPicPr>
          <p:nvPr/>
        </p:nvPicPr>
        <p:blipFill>
          <a:blip r:embed="rId5"/>
          <a:stretch>
            <a:fillRect/>
          </a:stretch>
        </p:blipFill>
        <p:spPr>
          <a:xfrm>
            <a:off x="3698868" y="6107413"/>
            <a:ext cx="2720395" cy="63265"/>
          </a:xfrm>
          <a:prstGeom prst="rect">
            <a:avLst/>
          </a:prstGeom>
        </p:spPr>
      </p:pic>
      <p:sp>
        <p:nvSpPr>
          <p:cNvPr id="91" name="center web">
            <a:extLst>
              <a:ext uri="{FF2B5EF4-FFF2-40B4-BE49-F238E27FC236}">
                <a16:creationId xmlns:a16="http://schemas.microsoft.com/office/drawing/2014/main" id="{23F90195-A783-B349-8C64-E855B00D3F86}"/>
              </a:ext>
            </a:extLst>
          </p:cNvPr>
          <p:cNvSpPr txBox="1"/>
          <p:nvPr/>
        </p:nvSpPr>
        <p:spPr>
          <a:xfrm>
            <a:off x="3692424" y="6248862"/>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92" name="center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7688D06E-4250-7E42-85B5-4AFBA323B643}"/>
              </a:ext>
            </a:extLst>
          </p:cNvPr>
          <p:cNvPicPr>
            <a:picLocks noChangeAspect="1"/>
          </p:cNvPicPr>
          <p:nvPr/>
        </p:nvPicPr>
        <p:blipFill>
          <a:blip r:embed="rId10"/>
          <a:stretch>
            <a:fillRect/>
          </a:stretch>
        </p:blipFill>
        <p:spPr>
          <a:xfrm>
            <a:off x="3721263" y="6640233"/>
            <a:ext cx="695597" cy="731520"/>
          </a:xfrm>
          <a:prstGeom prst="rect">
            <a:avLst/>
          </a:prstGeom>
        </p:spPr>
      </p:pic>
      <p:sp>
        <p:nvSpPr>
          <p:cNvPr id="93" name="center address">
            <a:extLst>
              <a:ext uri="{FF2B5EF4-FFF2-40B4-BE49-F238E27FC236}">
                <a16:creationId xmlns:a16="http://schemas.microsoft.com/office/drawing/2014/main" id="{94F26876-24DE-1E41-8639-107ADEA29878}"/>
              </a:ext>
            </a:extLst>
          </p:cNvPr>
          <p:cNvSpPr txBox="1"/>
          <p:nvPr/>
        </p:nvSpPr>
        <p:spPr>
          <a:xfrm>
            <a:off x="4416861" y="6729493"/>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94" name="center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16431F22-90F7-EF49-9EAB-43C24741397A}"/>
              </a:ext>
            </a:extLst>
          </p:cNvPr>
          <p:cNvPicPr>
            <a:picLocks noChangeAspect="1"/>
          </p:cNvPicPr>
          <p:nvPr/>
        </p:nvPicPr>
        <p:blipFill>
          <a:blip r:embed="rId11"/>
          <a:stretch>
            <a:fillRect/>
          </a:stretch>
        </p:blipFill>
        <p:spPr>
          <a:xfrm>
            <a:off x="5633403" y="6698599"/>
            <a:ext cx="718717" cy="731520"/>
          </a:xfrm>
          <a:prstGeom prst="rect">
            <a:avLst/>
          </a:prstGeom>
        </p:spPr>
      </p:pic>
      <p:cxnSp>
        <p:nvCxnSpPr>
          <p:cNvPr id="6" name="trim line right" descr="Grey vertical trim line" title="Right trim line"/>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95" name="right background page 2" descr="Parchment paper warm aged background" title="Rustic background">
            <a:extLst>
              <a:ext uri="{FF2B5EF4-FFF2-40B4-BE49-F238E27FC236}">
                <a16:creationId xmlns:a16="http://schemas.microsoft.com/office/drawing/2014/main" id="{041AAE00-032B-3F4C-8563-2DC84D5B2C00}"/>
              </a:ext>
            </a:extLst>
          </p:cNvPr>
          <p:cNvPicPr>
            <a:picLocks noChangeAspect="1"/>
          </p:cNvPicPr>
          <p:nvPr/>
        </p:nvPicPr>
        <p:blipFill>
          <a:blip r:embed="rId2"/>
          <a:stretch>
            <a:fillRect/>
          </a:stretch>
        </p:blipFill>
        <p:spPr>
          <a:xfrm>
            <a:off x="6946893" y="304800"/>
            <a:ext cx="2868680" cy="7222486"/>
          </a:xfrm>
          <a:prstGeom prst="rect">
            <a:avLst/>
          </a:prstGeom>
        </p:spPr>
      </p:pic>
      <p:pic>
        <p:nvPicPr>
          <p:cNvPr id="96" name="right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8E1FCAE1-5F93-E947-B8AD-679DF359330C}"/>
              </a:ext>
            </a:extLst>
          </p:cNvPr>
          <p:cNvPicPr>
            <a:picLocks noChangeAspect="1"/>
          </p:cNvPicPr>
          <p:nvPr/>
        </p:nvPicPr>
        <p:blipFill>
          <a:blip r:embed="rId3"/>
          <a:stretch>
            <a:fillRect/>
          </a:stretch>
        </p:blipFill>
        <p:spPr>
          <a:xfrm>
            <a:off x="7146497" y="596245"/>
            <a:ext cx="2424124" cy="1531026"/>
          </a:xfrm>
          <a:prstGeom prst="rect">
            <a:avLst/>
          </a:prstGeom>
        </p:spPr>
      </p:pic>
      <p:sp>
        <p:nvSpPr>
          <p:cNvPr id="97" name="right left tips">
            <a:extLst>
              <a:ext uri="{FF2B5EF4-FFF2-40B4-BE49-F238E27FC236}">
                <a16:creationId xmlns:a16="http://schemas.microsoft.com/office/drawing/2014/main" id="{451F6203-D0F4-5F4C-8576-E0A784006570}"/>
              </a:ext>
            </a:extLst>
          </p:cNvPr>
          <p:cNvSpPr txBox="1"/>
          <p:nvPr/>
        </p:nvSpPr>
        <p:spPr>
          <a:xfrm>
            <a:off x="7147283" y="2305632"/>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98" name="right 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7F80739D-E1E2-ED42-BC6D-1A3884CBE7B7}"/>
              </a:ext>
            </a:extLst>
          </p:cNvPr>
          <p:cNvPicPr>
            <a:picLocks noChangeAspect="1"/>
          </p:cNvPicPr>
          <p:nvPr/>
        </p:nvPicPr>
        <p:blipFill>
          <a:blip r:embed="rId4"/>
          <a:stretch>
            <a:fillRect/>
          </a:stretch>
        </p:blipFill>
        <p:spPr>
          <a:xfrm>
            <a:off x="8535964" y="2376830"/>
            <a:ext cx="1163768" cy="870296"/>
          </a:xfrm>
          <a:prstGeom prst="rect">
            <a:avLst/>
          </a:prstGeom>
        </p:spPr>
      </p:pic>
      <p:pic>
        <p:nvPicPr>
          <p:cNvPr id="99" name="right  line 1" descr="Decorative jagged line providing text separation" title="Jagged line">
            <a:extLst>
              <a:ext uri="{FF2B5EF4-FFF2-40B4-BE49-F238E27FC236}">
                <a16:creationId xmlns:a16="http://schemas.microsoft.com/office/drawing/2014/main" id="{D510E34E-3347-5E45-B62B-B5E66B1ECF35}"/>
              </a:ext>
            </a:extLst>
          </p:cNvPr>
          <p:cNvPicPr>
            <a:picLocks noChangeAspect="1"/>
          </p:cNvPicPr>
          <p:nvPr/>
        </p:nvPicPr>
        <p:blipFill>
          <a:blip r:embed="rId5"/>
          <a:stretch>
            <a:fillRect/>
          </a:stretch>
        </p:blipFill>
        <p:spPr>
          <a:xfrm>
            <a:off x="7039276" y="3399027"/>
            <a:ext cx="2720395" cy="63265"/>
          </a:xfrm>
          <a:prstGeom prst="rect">
            <a:avLst/>
          </a:prstGeom>
        </p:spPr>
      </p:pic>
      <p:pic>
        <p:nvPicPr>
          <p:cNvPr id="100" name="right  control text" descr="&quot;CONTROL YOUR FIRE&quot; in rustic, all caps red font." title="Control Your Fire">
            <a:extLst>
              <a:ext uri="{FF2B5EF4-FFF2-40B4-BE49-F238E27FC236}">
                <a16:creationId xmlns:a16="http://schemas.microsoft.com/office/drawing/2014/main" id="{9F4CB21E-2080-F246-834C-3AD37900793B}"/>
              </a:ext>
            </a:extLst>
          </p:cNvPr>
          <p:cNvPicPr>
            <a:picLocks noChangeAspect="1"/>
          </p:cNvPicPr>
          <p:nvPr/>
        </p:nvPicPr>
        <p:blipFill>
          <a:blip r:embed="rId6"/>
          <a:stretch>
            <a:fillRect/>
          </a:stretch>
        </p:blipFill>
        <p:spPr>
          <a:xfrm>
            <a:off x="7094495" y="3566069"/>
            <a:ext cx="2623026" cy="323545"/>
          </a:xfrm>
          <a:prstGeom prst="rect">
            <a:avLst/>
          </a:prstGeom>
        </p:spPr>
      </p:pic>
      <p:pic>
        <p:nvPicPr>
          <p:cNvPr id="101" name="right weather" descr="Thermometer indicating hot temperatures; Sun indicating hot day, wind indicating wind speed." title="Check the weather images">
            <a:extLst>
              <a:ext uri="{FF2B5EF4-FFF2-40B4-BE49-F238E27FC236}">
                <a16:creationId xmlns:a16="http://schemas.microsoft.com/office/drawing/2014/main" id="{93559EF1-7499-FC42-8FB9-E1FCDBA05C35}"/>
              </a:ext>
            </a:extLst>
          </p:cNvPr>
          <p:cNvPicPr>
            <a:picLocks noChangeAspect="1"/>
          </p:cNvPicPr>
          <p:nvPr/>
        </p:nvPicPr>
        <p:blipFill>
          <a:blip r:embed="rId7"/>
          <a:stretch>
            <a:fillRect/>
          </a:stretch>
        </p:blipFill>
        <p:spPr>
          <a:xfrm>
            <a:off x="7094495" y="3944546"/>
            <a:ext cx="781363" cy="881824"/>
          </a:xfrm>
          <a:prstGeom prst="rect">
            <a:avLst/>
          </a:prstGeom>
        </p:spPr>
      </p:pic>
      <p:sp>
        <p:nvSpPr>
          <p:cNvPr id="102" name="right check text">
            <a:extLst>
              <a:ext uri="{FF2B5EF4-FFF2-40B4-BE49-F238E27FC236}">
                <a16:creationId xmlns:a16="http://schemas.microsoft.com/office/drawing/2014/main" id="{86E78CAC-D2F7-5743-8F53-772C80151E56}"/>
              </a:ext>
            </a:extLst>
          </p:cNvPr>
          <p:cNvSpPr txBox="1"/>
          <p:nvPr/>
        </p:nvSpPr>
        <p:spPr>
          <a:xfrm>
            <a:off x="7969480" y="4096354"/>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103" name="right keep text">
            <a:extLst>
              <a:ext uri="{FF2B5EF4-FFF2-40B4-BE49-F238E27FC236}">
                <a16:creationId xmlns:a16="http://schemas.microsoft.com/office/drawing/2014/main" id="{0FBD9BCA-C6E4-2045-B749-A207DF22308D}"/>
              </a:ext>
            </a:extLst>
          </p:cNvPr>
          <p:cNvSpPr txBox="1"/>
          <p:nvPr/>
        </p:nvSpPr>
        <p:spPr>
          <a:xfrm>
            <a:off x="7132839" y="4886289"/>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104" name="right shovel" descr="Fire extinguisherm shovel and bucket to put out fire" title="Shovel, bucket, extinguisher">
            <a:extLst>
              <a:ext uri="{FF2B5EF4-FFF2-40B4-BE49-F238E27FC236}">
                <a16:creationId xmlns:a16="http://schemas.microsoft.com/office/drawing/2014/main" id="{332F83BD-B261-D44B-8EE9-DC76CF620953}"/>
              </a:ext>
            </a:extLst>
          </p:cNvPr>
          <p:cNvPicPr>
            <a:picLocks noChangeAspect="1"/>
          </p:cNvPicPr>
          <p:nvPr/>
        </p:nvPicPr>
        <p:blipFill>
          <a:blip r:embed="rId8"/>
          <a:stretch>
            <a:fillRect/>
          </a:stretch>
        </p:blipFill>
        <p:spPr>
          <a:xfrm>
            <a:off x="8739534" y="4697277"/>
            <a:ext cx="939800" cy="685800"/>
          </a:xfrm>
          <a:prstGeom prst="rect">
            <a:avLst/>
          </a:prstGeom>
        </p:spPr>
      </p:pic>
      <p:pic>
        <p:nvPicPr>
          <p:cNvPr id="105" name="right tractor" descr="Tractor for lawn and pile burning" title="Tractor">
            <a:extLst>
              <a:ext uri="{FF2B5EF4-FFF2-40B4-BE49-F238E27FC236}">
                <a16:creationId xmlns:a16="http://schemas.microsoft.com/office/drawing/2014/main" id="{F3CE9485-E2B2-B349-93CA-6218416949F9}"/>
              </a:ext>
            </a:extLst>
          </p:cNvPr>
          <p:cNvPicPr>
            <a:picLocks noChangeAspect="1"/>
          </p:cNvPicPr>
          <p:nvPr/>
        </p:nvPicPr>
        <p:blipFill>
          <a:blip r:embed="rId9"/>
          <a:stretch>
            <a:fillRect/>
          </a:stretch>
        </p:blipFill>
        <p:spPr>
          <a:xfrm>
            <a:off x="7076283" y="5343833"/>
            <a:ext cx="1193800" cy="660400"/>
          </a:xfrm>
          <a:prstGeom prst="rect">
            <a:avLst/>
          </a:prstGeom>
        </p:spPr>
      </p:pic>
      <p:sp>
        <p:nvSpPr>
          <p:cNvPr id="106" name="right tractor text">
            <a:extLst>
              <a:ext uri="{FF2B5EF4-FFF2-40B4-BE49-F238E27FC236}">
                <a16:creationId xmlns:a16="http://schemas.microsoft.com/office/drawing/2014/main" id="{808435D5-A39F-614F-AD8B-CEA86493A2D7}"/>
              </a:ext>
            </a:extLst>
          </p:cNvPr>
          <p:cNvSpPr txBox="1"/>
          <p:nvPr/>
        </p:nvSpPr>
        <p:spPr>
          <a:xfrm>
            <a:off x="8366526" y="5625975"/>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107" name="right line 2" descr="Decorative jagged line providing text separation" title="Jagged line">
            <a:extLst>
              <a:ext uri="{FF2B5EF4-FFF2-40B4-BE49-F238E27FC236}">
                <a16:creationId xmlns:a16="http://schemas.microsoft.com/office/drawing/2014/main" id="{FC57AC96-7A05-054D-9D2C-BF4DDA8417C0}"/>
              </a:ext>
            </a:extLst>
          </p:cNvPr>
          <p:cNvPicPr>
            <a:picLocks noChangeAspect="1"/>
          </p:cNvPicPr>
          <p:nvPr/>
        </p:nvPicPr>
        <p:blipFill>
          <a:blip r:embed="rId5"/>
          <a:stretch>
            <a:fillRect/>
          </a:stretch>
        </p:blipFill>
        <p:spPr>
          <a:xfrm>
            <a:off x="7038079" y="6106049"/>
            <a:ext cx="2720395" cy="63265"/>
          </a:xfrm>
          <a:prstGeom prst="rect">
            <a:avLst/>
          </a:prstGeom>
        </p:spPr>
      </p:pic>
      <p:sp>
        <p:nvSpPr>
          <p:cNvPr id="108" name="right web">
            <a:extLst>
              <a:ext uri="{FF2B5EF4-FFF2-40B4-BE49-F238E27FC236}">
                <a16:creationId xmlns:a16="http://schemas.microsoft.com/office/drawing/2014/main" id="{5414B5E2-5846-AB4A-947E-EEDC3D5ED05E}"/>
              </a:ext>
            </a:extLst>
          </p:cNvPr>
          <p:cNvSpPr txBox="1"/>
          <p:nvPr/>
        </p:nvSpPr>
        <p:spPr>
          <a:xfrm>
            <a:off x="7031635" y="6247498"/>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109" name="right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8B533F57-885B-D14D-8BB8-58BC994F6709}"/>
              </a:ext>
            </a:extLst>
          </p:cNvPr>
          <p:cNvPicPr>
            <a:picLocks noChangeAspect="1"/>
          </p:cNvPicPr>
          <p:nvPr/>
        </p:nvPicPr>
        <p:blipFill>
          <a:blip r:embed="rId10"/>
          <a:stretch>
            <a:fillRect/>
          </a:stretch>
        </p:blipFill>
        <p:spPr>
          <a:xfrm>
            <a:off x="7060474" y="6638869"/>
            <a:ext cx="695597" cy="731520"/>
          </a:xfrm>
          <a:prstGeom prst="rect">
            <a:avLst/>
          </a:prstGeom>
        </p:spPr>
      </p:pic>
      <p:sp>
        <p:nvSpPr>
          <p:cNvPr id="110" name="right address">
            <a:extLst>
              <a:ext uri="{FF2B5EF4-FFF2-40B4-BE49-F238E27FC236}">
                <a16:creationId xmlns:a16="http://schemas.microsoft.com/office/drawing/2014/main" id="{B5DB7B50-9149-F741-B862-F37B684CC108}"/>
              </a:ext>
            </a:extLst>
          </p:cNvPr>
          <p:cNvSpPr txBox="1"/>
          <p:nvPr/>
        </p:nvSpPr>
        <p:spPr>
          <a:xfrm>
            <a:off x="7756072"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111" name="right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021FB609-D5F4-5040-9874-7D136C983D35}"/>
              </a:ext>
            </a:extLst>
          </p:cNvPr>
          <p:cNvPicPr>
            <a:picLocks noChangeAspect="1"/>
          </p:cNvPicPr>
          <p:nvPr/>
        </p:nvPicPr>
        <p:blipFill>
          <a:blip r:embed="rId11"/>
          <a:stretch>
            <a:fillRect/>
          </a:stretch>
        </p:blipFill>
        <p:spPr>
          <a:xfrm>
            <a:off x="8972614" y="6697235"/>
            <a:ext cx="718717" cy="731520"/>
          </a:xfrm>
          <a:prstGeom prst="rect">
            <a:avLst/>
          </a:prstGeom>
        </p:spPr>
      </p:pic>
    </p:spTree>
    <p:extLst>
      <p:ext uri="{BB962C8B-B14F-4D97-AF65-F5344CB8AC3E}">
        <p14:creationId xmlns:p14="http://schemas.microsoft.com/office/powerpoint/2010/main" val="2177516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FEDB5-374A-654E-9C77-046190EDC087}"/>
              </a:ext>
            </a:extLst>
          </p:cNvPr>
          <p:cNvSpPr>
            <a:spLocks noGrp="1"/>
          </p:cNvSpPr>
          <p:nvPr>
            <p:ph type="title"/>
          </p:nvPr>
        </p:nvSpPr>
        <p:spPr>
          <a:xfrm>
            <a:off x="502920" y="377320"/>
            <a:ext cx="9052560" cy="612236"/>
          </a:xfrm>
        </p:spPr>
        <p:txBody>
          <a:bodyPr>
            <a:normAutofit/>
          </a:bodyPr>
          <a:lstStyle/>
          <a:p>
            <a:r>
              <a:rPr lang="en-US" sz="2000" dirty="0"/>
              <a:t>Take time to learn before you burn (accessible)</a:t>
            </a:r>
          </a:p>
        </p:txBody>
      </p:sp>
      <p:sp>
        <p:nvSpPr>
          <p:cNvPr id="3" name="Content Placeholder 2">
            <a:extLst>
              <a:ext uri="{FF2B5EF4-FFF2-40B4-BE49-F238E27FC236}">
                <a16:creationId xmlns:a16="http://schemas.microsoft.com/office/drawing/2014/main" id="{8117BD70-3214-6540-9C84-6694A73B4488}"/>
              </a:ext>
            </a:extLst>
          </p:cNvPr>
          <p:cNvSpPr>
            <a:spLocks noGrp="1"/>
          </p:cNvSpPr>
          <p:nvPr>
            <p:ph idx="1"/>
          </p:nvPr>
        </p:nvSpPr>
        <p:spPr>
          <a:xfrm>
            <a:off x="452946" y="1049144"/>
            <a:ext cx="4526280" cy="6024009"/>
          </a:xfrm>
        </p:spPr>
        <p:txBody>
          <a:bodyPr>
            <a:noAutofit/>
          </a:bodyPr>
          <a:lstStyle/>
          <a:p>
            <a:pPr marL="0" indent="0">
              <a:buNone/>
            </a:pPr>
            <a:r>
              <a:rPr lang="en-US" sz="1400" dirty="0"/>
              <a:t>Front:</a:t>
            </a:r>
          </a:p>
          <a:p>
            <a:pPr marL="0" indent="0">
              <a:buNone/>
            </a:pPr>
            <a:r>
              <a:rPr lang="en-US" sz="1400" dirty="0"/>
              <a:t>Image: Parchment paper warm aged background</a:t>
            </a:r>
          </a:p>
          <a:p>
            <a:pPr marL="0" indent="0">
              <a:buNone/>
            </a:pPr>
            <a:r>
              <a:rPr lang="en-US" sz="1400" dirty="0"/>
              <a:t>Image: Take time to learn before you burn in rustic font, with flame to the right.</a:t>
            </a:r>
          </a:p>
          <a:p>
            <a:pPr marL="0" indent="0">
              <a:buNone/>
            </a:pPr>
            <a:r>
              <a:rPr lang="en-US" sz="1400" dirty="0"/>
              <a:t>Take time to learn before you burn</a:t>
            </a:r>
          </a:p>
          <a:p>
            <a:pPr marL="0" indent="0">
              <a:buNone/>
            </a:pPr>
            <a:r>
              <a:rPr lang="en-US" sz="1400" dirty="0"/>
              <a:t>Image: Person tending a burn pile (wood and flames) holding a rake, wearing leather gloves, denim pants and boots, with a bucket of water at feet.</a:t>
            </a:r>
          </a:p>
          <a:p>
            <a:pPr marL="0" indent="0">
              <a:buNone/>
            </a:pPr>
            <a:r>
              <a:rPr lang="en-US" sz="1400" dirty="0"/>
              <a:t>Image: Prevent wildfires in a red, rustic script font</a:t>
            </a:r>
          </a:p>
          <a:p>
            <a:pPr marL="0" indent="0">
              <a:buNone/>
            </a:pPr>
            <a:r>
              <a:rPr lang="en-US" sz="1400" dirty="0" err="1"/>
              <a:t>dnr.alaska.gov</a:t>
            </a:r>
            <a:r>
              <a:rPr lang="en-US" sz="1400" dirty="0"/>
              <a:t>/burn</a:t>
            </a:r>
          </a:p>
          <a:p>
            <a:pPr marL="0" indent="0">
              <a:buNone/>
            </a:pPr>
            <a:r>
              <a:rPr lang="en-US" sz="1400" dirty="0"/>
              <a:t>Back:</a:t>
            </a:r>
          </a:p>
          <a:p>
            <a:pPr marL="0" indent="0">
              <a:buNone/>
            </a:pPr>
            <a:r>
              <a:rPr lang="en-US" sz="1400" dirty="0"/>
              <a:t>Image: Parchment paper warm aged background</a:t>
            </a:r>
          </a:p>
          <a:p>
            <a:pPr marL="0" indent="0">
              <a:buNone/>
            </a:pPr>
            <a:r>
              <a:rPr lang="en-US" sz="1400" dirty="0"/>
              <a:t>Image: "Burn Permit" is in a rustic black upper and lower case font. "REQUIRED" is in a rustic, red all caps font. "April 1 - Aug. 31 for:" is in a black rustic upper and lower case font.</a:t>
            </a:r>
          </a:p>
          <a:p>
            <a:pPr marL="0" indent="0">
              <a:buNone/>
            </a:pPr>
            <a:r>
              <a:rPr lang="en-US" sz="1400" dirty="0"/>
              <a:t>Burn permit required April 1 – Aug. 31</a:t>
            </a:r>
          </a:p>
          <a:p>
            <a:r>
              <a:rPr lang="en-US" sz="1400" dirty="0"/>
              <a:t>Fire larger than 3 feet wide by 2 feet tall</a:t>
            </a:r>
          </a:p>
          <a:p>
            <a:r>
              <a:rPr lang="en-US" sz="1400" dirty="0"/>
              <a:t>Small/large pile burning</a:t>
            </a:r>
          </a:p>
          <a:p>
            <a:r>
              <a:rPr lang="en-US" sz="1400" dirty="0"/>
              <a:t>Barrel </a:t>
            </a:r>
            <a:r>
              <a:rPr lang="en-US" sz="1400" dirty="0" err="1"/>
              <a:t>Burni</a:t>
            </a:r>
            <a:endParaRPr lang="en-US" sz="1400" dirty="0"/>
          </a:p>
          <a:p>
            <a:r>
              <a:rPr lang="en-US" sz="1400" dirty="0"/>
              <a:t>Lawn Burning</a:t>
            </a:r>
          </a:p>
          <a:p>
            <a:pPr marL="0" indent="0">
              <a:buNone/>
            </a:pPr>
            <a:r>
              <a:rPr lang="en-US" sz="1400" dirty="0"/>
              <a:t>Image: Flame with arrow underneath indicating a width of 3 ft. wide. Vertically to the left is an arrow indicating a height of 2 ft. tall.</a:t>
            </a:r>
          </a:p>
        </p:txBody>
      </p:sp>
      <p:sp>
        <p:nvSpPr>
          <p:cNvPr id="26" name="Content Placeholder 2">
            <a:extLst>
              <a:ext uri="{FF2B5EF4-FFF2-40B4-BE49-F238E27FC236}">
                <a16:creationId xmlns:a16="http://schemas.microsoft.com/office/drawing/2014/main" id="{8ED56EB7-3EDA-C443-882D-776FBC9CEEBC}"/>
              </a:ext>
            </a:extLst>
          </p:cNvPr>
          <p:cNvSpPr txBox="1">
            <a:spLocks/>
          </p:cNvSpPr>
          <p:nvPr/>
        </p:nvSpPr>
        <p:spPr>
          <a:xfrm>
            <a:off x="5323023" y="1329092"/>
            <a:ext cx="4526280" cy="6049608"/>
          </a:xfrm>
          <a:prstGeom prst="rect">
            <a:avLst/>
          </a:prstGeom>
        </p:spPr>
        <p:txBody>
          <a:bodyPr vert="horz" lIns="101882" tIns="50941" rIns="101882" bIns="50941" rtlCol="0">
            <a:noAutofit/>
          </a:bodyPr>
          <a:lst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a:lstStyle>
          <a:p>
            <a:pPr marL="0" indent="0">
              <a:lnSpc>
                <a:spcPts val="1600"/>
              </a:lnSpc>
              <a:spcBef>
                <a:spcPts val="0"/>
              </a:spcBef>
              <a:buNone/>
            </a:pPr>
            <a:r>
              <a:rPr lang="en-US" sz="1400" dirty="0"/>
              <a:t>Image:  jagged line providing text separation</a:t>
            </a:r>
          </a:p>
          <a:p>
            <a:pPr marL="0" indent="0">
              <a:lnSpc>
                <a:spcPts val="1600"/>
              </a:lnSpc>
              <a:spcBef>
                <a:spcPts val="0"/>
              </a:spcBef>
              <a:buNone/>
            </a:pPr>
            <a:r>
              <a:rPr lang="en-US" sz="1400" dirty="0"/>
              <a:t>"CONTROL YOUR FIRE" in rustic, all caps red font.</a:t>
            </a:r>
          </a:p>
          <a:p>
            <a:pPr marL="0" indent="0">
              <a:lnSpc>
                <a:spcPts val="1600"/>
              </a:lnSpc>
              <a:spcBef>
                <a:spcPts val="0"/>
              </a:spcBef>
              <a:buNone/>
            </a:pPr>
            <a:r>
              <a:rPr lang="en-US" sz="1400" dirty="0"/>
              <a:t>Control your fire</a:t>
            </a:r>
          </a:p>
          <a:p>
            <a:pPr marL="0" indent="0">
              <a:lnSpc>
                <a:spcPts val="1600"/>
              </a:lnSpc>
              <a:spcBef>
                <a:spcPts val="0"/>
              </a:spcBef>
              <a:buNone/>
            </a:pPr>
            <a:r>
              <a:rPr lang="en-US" sz="1400" dirty="0"/>
              <a:t>Image: Thermometer indicating hot temperatures; Sun indicating hot day, wind indicating wind speed.</a:t>
            </a:r>
          </a:p>
          <a:p>
            <a:pPr marL="0" indent="0">
              <a:lnSpc>
                <a:spcPts val="1600"/>
              </a:lnSpc>
              <a:spcBef>
                <a:spcPts val="0"/>
              </a:spcBef>
              <a:buNone/>
            </a:pPr>
            <a:r>
              <a:rPr lang="en-US" sz="1400" dirty="0"/>
              <a:t>Check the weather. Delay burning when it is hot, dry and windy.</a:t>
            </a:r>
          </a:p>
          <a:p>
            <a:pPr marL="0" indent="0">
              <a:lnSpc>
                <a:spcPts val="1600"/>
              </a:lnSpc>
              <a:spcBef>
                <a:spcPts val="0"/>
              </a:spcBef>
              <a:buNone/>
            </a:pPr>
            <a:r>
              <a:rPr lang="en-US" sz="1400" dirty="0"/>
              <a:t>Keep ready a shovel, bucket and fire extinguisher.</a:t>
            </a:r>
          </a:p>
          <a:p>
            <a:pPr marL="0" indent="0">
              <a:lnSpc>
                <a:spcPts val="1600"/>
              </a:lnSpc>
              <a:spcBef>
                <a:spcPts val="0"/>
              </a:spcBef>
              <a:buNone/>
            </a:pPr>
            <a:r>
              <a:rPr lang="en-US" sz="1400" dirty="0"/>
              <a:t>Image: Fire extinguisher, shovel and bucket to put out fire</a:t>
            </a:r>
          </a:p>
          <a:p>
            <a:pPr marL="0" indent="0">
              <a:lnSpc>
                <a:spcPts val="1600"/>
              </a:lnSpc>
              <a:spcBef>
                <a:spcPts val="0"/>
              </a:spcBef>
              <a:buNone/>
            </a:pPr>
            <a:r>
              <a:rPr lang="en-US" sz="1400" dirty="0"/>
              <a:t>Image: Tractor for lawn and pile burning</a:t>
            </a:r>
          </a:p>
          <a:p>
            <a:pPr marL="0" indent="0">
              <a:lnSpc>
                <a:spcPts val="1600"/>
              </a:lnSpc>
              <a:spcBef>
                <a:spcPts val="0"/>
              </a:spcBef>
              <a:buNone/>
            </a:pPr>
            <a:r>
              <a:rPr lang="en-US" sz="1400" dirty="0"/>
              <a:t>Use a tractor for lawn and pile burning.</a:t>
            </a:r>
          </a:p>
          <a:p>
            <a:pPr marL="0" indent="0">
              <a:lnSpc>
                <a:spcPts val="1600"/>
              </a:lnSpc>
              <a:spcBef>
                <a:spcPts val="0"/>
              </a:spcBef>
              <a:buNone/>
            </a:pPr>
            <a:r>
              <a:rPr lang="en-US" sz="1400" dirty="0"/>
              <a:t>Decorative jagged line providing text separation</a:t>
            </a:r>
          </a:p>
          <a:p>
            <a:pPr marL="0" indent="0">
              <a:lnSpc>
                <a:spcPts val="1600"/>
              </a:lnSpc>
              <a:spcBef>
                <a:spcPts val="0"/>
              </a:spcBef>
              <a:buNone/>
            </a:pPr>
            <a:r>
              <a:rPr lang="en-US" sz="1400" dirty="0">
                <a:hlinkClick r:id="rId2"/>
              </a:rPr>
              <a:t>www.dnr.alaska.gov/burn</a:t>
            </a:r>
            <a:endParaRPr lang="en-US" sz="1400" dirty="0"/>
          </a:p>
          <a:p>
            <a:pPr marL="0" indent="0">
              <a:lnSpc>
                <a:spcPts val="1600"/>
              </a:lnSpc>
              <a:spcBef>
                <a:spcPts val="0"/>
              </a:spcBef>
              <a:buNone/>
            </a:pPr>
            <a:r>
              <a:rPr lang="en-US" sz="1400" dirty="0"/>
              <a:t>Image: Alaska Department of Natural Resources logo in a circle. Curved along the bottom edge of the logo are the words "ALASKA DEPARTMENT OF NATURAL RESOURCES" in black, sans serif all caps font. In side the circle is a stream, pine tree, mountains and sun.</a:t>
            </a:r>
          </a:p>
          <a:p>
            <a:pPr marL="0" indent="0">
              <a:lnSpc>
                <a:spcPts val="1600"/>
              </a:lnSpc>
              <a:spcBef>
                <a:spcPts val="0"/>
              </a:spcBef>
              <a:buNone/>
            </a:pPr>
            <a:r>
              <a:rPr lang="en-US" sz="1400" dirty="0"/>
              <a:t>Alaska Department of </a:t>
            </a:r>
          </a:p>
          <a:p>
            <a:pPr marL="0" indent="0">
              <a:lnSpc>
                <a:spcPts val="1600"/>
              </a:lnSpc>
              <a:spcBef>
                <a:spcPts val="0"/>
              </a:spcBef>
              <a:buNone/>
            </a:pPr>
            <a:r>
              <a:rPr lang="en-US" sz="1400" dirty="0"/>
              <a:t>Natural Resources</a:t>
            </a:r>
          </a:p>
          <a:p>
            <a:pPr marL="0" indent="0">
              <a:lnSpc>
                <a:spcPts val="1600"/>
              </a:lnSpc>
              <a:spcBef>
                <a:spcPts val="0"/>
              </a:spcBef>
              <a:buNone/>
            </a:pPr>
            <a:r>
              <a:rPr lang="en-US" sz="1400" dirty="0"/>
              <a:t>Division of Forestry</a:t>
            </a:r>
          </a:p>
          <a:p>
            <a:pPr marL="0" indent="0">
              <a:lnSpc>
                <a:spcPts val="1600"/>
              </a:lnSpc>
              <a:spcBef>
                <a:spcPts val="0"/>
              </a:spcBef>
              <a:buNone/>
            </a:pPr>
            <a:r>
              <a:rPr lang="en-US" sz="1400" dirty="0"/>
              <a:t>907-269-8463</a:t>
            </a:r>
          </a:p>
          <a:p>
            <a:pPr marL="0" indent="0">
              <a:lnSpc>
                <a:spcPts val="1600"/>
              </a:lnSpc>
              <a:spcBef>
                <a:spcPts val="0"/>
              </a:spcBef>
              <a:buNone/>
            </a:pPr>
            <a:r>
              <a:rPr lang="en-US" sz="1400" dirty="0"/>
              <a:t>Image: Cartoon moose in circle with flames in foreground, black trees in background </a:t>
            </a:r>
            <a:r>
              <a:rPr lang="en-US" sz="1400" dirty="0" err="1"/>
              <a:t>agsinst</a:t>
            </a:r>
            <a:r>
              <a:rPr lang="en-US" sz="1400" dirty="0"/>
              <a:t> green. Curved around top of circle, in black all caps, sans serif font is 'HELP PREVENT ALASKAN WILDFIRES" against a white background. Curved along bottom of circle is "TAKE TIME TO LEARN BEFORE YOU BURN" text in in black, all caps sans serif font on a white background.</a:t>
            </a:r>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p:txBody>
      </p:sp>
    </p:spTree>
    <p:extLst>
      <p:ext uri="{BB962C8B-B14F-4D97-AF65-F5344CB8AC3E}">
        <p14:creationId xmlns:p14="http://schemas.microsoft.com/office/powerpoint/2010/main" val="3359653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558</TotalTime>
  <Words>709</Words>
  <Application>Microsoft Macintosh PowerPoint</Application>
  <PresentationFormat>Custom</PresentationFormat>
  <Paragraphs>86</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Take time to learn before you burn</vt:lpstr>
      <vt:lpstr>Take time to learn before you burn page 2</vt:lpstr>
      <vt:lpstr>Take time to learn before you burn (accessible)</vt:lpstr>
    </vt:vector>
  </TitlesOfParts>
  <Company>US Forest Service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Gwen Hensley</cp:lastModifiedBy>
  <cp:revision>83</cp:revision>
  <cp:lastPrinted>2018-05-04T15:45:29Z</cp:lastPrinted>
  <dcterms:created xsi:type="dcterms:W3CDTF">2016-10-18T20:24:45Z</dcterms:created>
  <dcterms:modified xsi:type="dcterms:W3CDTF">2020-05-08T15:41:43Z</dcterms:modified>
</cp:coreProperties>
</file>