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61" r:id="rId4"/>
    <p:sldId id="260" r:id="rId5"/>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955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98"/>
    <p:restoredTop sz="93830"/>
  </p:normalViewPr>
  <p:slideViewPr>
    <p:cSldViewPr snapToGrid="0" snapToObjects="1" showGuides="1">
      <p:cViewPr>
        <p:scale>
          <a:sx n="72" d="100"/>
          <a:sy n="72" d="100"/>
        </p:scale>
        <p:origin x="976" y="504"/>
      </p:cViewPr>
      <p:guideLst>
        <p:guide orient="horz" pos="3144"/>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30" tIns="45715" rIns="91430" bIns="45715"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30" tIns="45715" rIns="91430" bIns="45715" rtlCol="0"/>
          <a:lstStyle>
            <a:lvl1pPr algn="r">
              <a:defRPr sz="1200"/>
            </a:lvl1pPr>
          </a:lstStyle>
          <a:p>
            <a:fld id="{5274AA63-9EE2-9B4F-895D-3836CA46B832}" type="datetimeFigureOut">
              <a:rPr lang="en-US" smtClean="0"/>
              <a:t>5/12/20</a:t>
            </a:fld>
            <a:endParaRPr lang="en-US"/>
          </a:p>
        </p:txBody>
      </p:sp>
      <p:sp>
        <p:nvSpPr>
          <p:cNvPr id="4" name="Slide Image Placeholder 3"/>
          <p:cNvSpPr>
            <a:spLocks noGrp="1" noRot="1" noChangeAspect="1"/>
          </p:cNvSpPr>
          <p:nvPr>
            <p:ph type="sldImg" idx="2"/>
          </p:nvPr>
        </p:nvSpPr>
        <p:spPr>
          <a:xfrm>
            <a:off x="1433513" y="1143000"/>
            <a:ext cx="3990975" cy="3086100"/>
          </a:xfrm>
          <a:prstGeom prst="rect">
            <a:avLst/>
          </a:prstGeom>
          <a:noFill/>
          <a:ln w="12700">
            <a:solidFill>
              <a:prstClr val="black"/>
            </a:solidFill>
          </a:ln>
        </p:spPr>
        <p:txBody>
          <a:bodyPr vert="horz" lIns="91430" tIns="45715" rIns="91430" bIns="45715"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30" tIns="45715" rIns="91430" bIns="457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4"/>
            <a:ext cx="2971800" cy="458787"/>
          </a:xfrm>
          <a:prstGeom prst="rect">
            <a:avLst/>
          </a:prstGeom>
        </p:spPr>
        <p:txBody>
          <a:bodyPr vert="horz" lIns="91430" tIns="45715" rIns="91430" bIns="45715"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30" tIns="45715" rIns="91430" bIns="45715" rtlCol="0" anchor="b"/>
          <a:lstStyle>
            <a:lvl1pPr algn="r">
              <a:defRPr sz="1200"/>
            </a:lvl1pPr>
          </a:lstStyle>
          <a:p>
            <a:fld id="{C07B6B23-3F29-CC42-803E-0D8F870C0277}" type="slidenum">
              <a:rPr lang="en-US" smtClean="0"/>
              <a:t>‹#›</a:t>
            </a:fld>
            <a:endParaRPr lang="en-US"/>
          </a:p>
        </p:txBody>
      </p:sp>
    </p:spTree>
    <p:extLst>
      <p:ext uri="{BB962C8B-B14F-4D97-AF65-F5344CB8AC3E}">
        <p14:creationId xmlns:p14="http://schemas.microsoft.com/office/powerpoint/2010/main" val="2126758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39421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444260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159519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43129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15D370-150D-BF42-86CC-F2BF0549617D}" type="datetimeFigureOut">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7530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2666365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D370-150D-BF42-86CC-F2BF0549617D}" type="datetimeFigureOut">
              <a:t>5/12/20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981546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D370-150D-BF42-86CC-F2BF0549617D}" type="datetimeFigureOut">
              <a:t>5/12/20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35843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D370-150D-BF42-86CC-F2BF0549617D}" type="datetimeFigureOut">
              <a:t>5/12/20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0572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8684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15D370-150D-BF42-86CC-F2BF0549617D}" type="datetimeFigureOut">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556F2F-1CE6-A641-B238-59CB92DF5E30}" type="slidenum">
              <a:t>‹#›</a:t>
            </a:fld>
            <a:endParaRPr lang="en-US"/>
          </a:p>
        </p:txBody>
      </p:sp>
    </p:spTree>
    <p:extLst>
      <p:ext uri="{BB962C8B-B14F-4D97-AF65-F5344CB8AC3E}">
        <p14:creationId xmlns:p14="http://schemas.microsoft.com/office/powerpoint/2010/main" val="176567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F815D370-150D-BF42-86CC-F2BF0549617D}" type="datetimeFigureOut">
              <a:t>5/12/20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9B556F2F-1CE6-A641-B238-59CB92DF5E30}" type="slidenum">
              <a:t>‹#›</a:t>
            </a:fld>
            <a:endParaRPr lang="en-US"/>
          </a:p>
        </p:txBody>
      </p:sp>
    </p:spTree>
    <p:extLst>
      <p:ext uri="{BB962C8B-B14F-4D97-AF65-F5344CB8AC3E}">
        <p14:creationId xmlns:p14="http://schemas.microsoft.com/office/powerpoint/2010/main" val="3425169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hidden="1">
            <a:extLst>
              <a:ext uri="{FF2B5EF4-FFF2-40B4-BE49-F238E27FC236}">
                <a16:creationId xmlns:a16="http://schemas.microsoft.com/office/drawing/2014/main" id="{BE4F06A1-97F8-944E-BCD6-38D6815F92E0}"/>
              </a:ext>
            </a:extLst>
          </p:cNvPr>
          <p:cNvSpPr>
            <a:spLocks noGrp="1"/>
          </p:cNvSpPr>
          <p:nvPr>
            <p:ph type="ctrTitle"/>
          </p:nvPr>
        </p:nvSpPr>
        <p:spPr/>
        <p:txBody>
          <a:bodyPr/>
          <a:lstStyle/>
          <a:p>
            <a:r>
              <a:rPr lang="en-US" dirty="0"/>
              <a:t>Take time to learn before you burn, front</a:t>
            </a:r>
          </a:p>
        </p:txBody>
      </p:sp>
      <p:pic>
        <p:nvPicPr>
          <p:cNvPr id="15" name="background left" descr="Background texture of old paper" title="Decorative background">
            <a:extLst>
              <a:ext uri="{FF2B5EF4-FFF2-40B4-BE49-F238E27FC236}">
                <a16:creationId xmlns:a16="http://schemas.microsoft.com/office/drawing/2014/main" id="{D00D10AA-BE1E-5D4D-ACFC-9D0743209A74}"/>
              </a:ext>
            </a:extLst>
          </p:cNvPr>
          <p:cNvPicPr>
            <a:picLocks noChangeAspect="1"/>
          </p:cNvPicPr>
          <p:nvPr/>
        </p:nvPicPr>
        <p:blipFill>
          <a:blip r:embed="rId2"/>
          <a:stretch>
            <a:fillRect/>
          </a:stretch>
        </p:blipFill>
        <p:spPr>
          <a:xfrm>
            <a:off x="311837" y="339854"/>
            <a:ext cx="2743200" cy="7094530"/>
          </a:xfrm>
          <a:prstGeom prst="rect">
            <a:avLst/>
          </a:prstGeom>
        </p:spPr>
      </p:pic>
      <p:pic>
        <p:nvPicPr>
          <p:cNvPr id="7" name="take time left"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 title="Take time to learn before you burn">
            <a:extLst>
              <a:ext uri="{FF2B5EF4-FFF2-40B4-BE49-F238E27FC236}">
                <a16:creationId xmlns:a16="http://schemas.microsoft.com/office/drawing/2014/main" id="{7CED5E85-E468-CD43-911A-0F0AC00BBE29}"/>
              </a:ext>
            </a:extLst>
          </p:cNvPr>
          <p:cNvPicPr>
            <a:picLocks noChangeAspect="1"/>
          </p:cNvPicPr>
          <p:nvPr/>
        </p:nvPicPr>
        <p:blipFill rotWithShape="1">
          <a:blip r:embed="rId3"/>
          <a:srcRect r="25497"/>
          <a:stretch/>
        </p:blipFill>
        <p:spPr>
          <a:xfrm>
            <a:off x="456097" y="531494"/>
            <a:ext cx="2463176" cy="1616539"/>
          </a:xfrm>
          <a:prstGeom prst="rect">
            <a:avLst/>
          </a:prstGeom>
        </p:spPr>
      </p:pic>
      <p:pic>
        <p:nvPicPr>
          <p:cNvPr id="10" name="couples by lantern light left" descr="Two couples on ground enjoying the light of a propane fueled lantern at night, with moonlight and mountains in the background." title="People by a campfire">
            <a:extLst>
              <a:ext uri="{FF2B5EF4-FFF2-40B4-BE49-F238E27FC236}">
                <a16:creationId xmlns:a16="http://schemas.microsoft.com/office/drawing/2014/main" id="{AA6E7266-4FE2-5040-ABCA-80EF5E96DBCC}"/>
              </a:ext>
            </a:extLst>
          </p:cNvPr>
          <p:cNvPicPr>
            <a:picLocks noChangeAspect="1"/>
          </p:cNvPicPr>
          <p:nvPr/>
        </p:nvPicPr>
        <p:blipFill>
          <a:blip r:embed="rId4"/>
          <a:stretch>
            <a:fillRect/>
          </a:stretch>
        </p:blipFill>
        <p:spPr>
          <a:xfrm>
            <a:off x="427482" y="2460334"/>
            <a:ext cx="2476801" cy="2245230"/>
          </a:xfrm>
          <a:prstGeom prst="rect">
            <a:avLst/>
          </a:prstGeom>
        </p:spPr>
      </p:pic>
      <p:pic>
        <p:nvPicPr>
          <p:cNvPr id="16" name="Check for restrictions text left" descr="Check for Campfire Restrictions in a slab serif black font, stacked on three lines." title="Check for Campfire Restrictions">
            <a:extLst>
              <a:ext uri="{FF2B5EF4-FFF2-40B4-BE49-F238E27FC236}">
                <a16:creationId xmlns:a16="http://schemas.microsoft.com/office/drawing/2014/main" id="{A7CD52EB-386B-9547-8342-F20A8B75B7A2}"/>
              </a:ext>
            </a:extLst>
          </p:cNvPr>
          <p:cNvPicPr>
            <a:picLocks noChangeAspect="1"/>
          </p:cNvPicPr>
          <p:nvPr/>
        </p:nvPicPr>
        <p:blipFill>
          <a:blip r:embed="rId5"/>
          <a:stretch>
            <a:fillRect/>
          </a:stretch>
        </p:blipFill>
        <p:spPr>
          <a:xfrm>
            <a:off x="394419" y="4839456"/>
            <a:ext cx="2509864" cy="1308972"/>
          </a:xfrm>
          <a:prstGeom prst="rect">
            <a:avLst/>
          </a:prstGeom>
        </p:spPr>
      </p:pic>
      <p:sp>
        <p:nvSpPr>
          <p:cNvPr id="12" name="web address left">
            <a:extLst>
              <a:ext uri="{FF2B5EF4-FFF2-40B4-BE49-F238E27FC236}">
                <a16:creationId xmlns:a16="http://schemas.microsoft.com/office/drawing/2014/main" id="{E2068AA4-7F2F-D24B-B8BE-265CE824E94D}"/>
              </a:ext>
            </a:extLst>
          </p:cNvPr>
          <p:cNvSpPr txBox="1"/>
          <p:nvPr/>
        </p:nvSpPr>
        <p:spPr>
          <a:xfrm>
            <a:off x="271848" y="6087409"/>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24" name="Alaska DNR logo left"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EC8E2FA0-7F92-F448-9375-2E356EEDE9A2}"/>
              </a:ext>
            </a:extLst>
          </p:cNvPr>
          <p:cNvPicPr>
            <a:picLocks noChangeAspect="1"/>
          </p:cNvPicPr>
          <p:nvPr/>
        </p:nvPicPr>
        <p:blipFill>
          <a:blip r:embed="rId6"/>
          <a:stretch>
            <a:fillRect/>
          </a:stretch>
        </p:blipFill>
        <p:spPr>
          <a:xfrm>
            <a:off x="368657" y="6638869"/>
            <a:ext cx="695597" cy="731520"/>
          </a:xfrm>
          <a:prstGeom prst="rect">
            <a:avLst/>
          </a:prstGeom>
        </p:spPr>
      </p:pic>
      <p:sp>
        <p:nvSpPr>
          <p:cNvPr id="25" name="Alaska address left">
            <a:extLst>
              <a:ext uri="{FF2B5EF4-FFF2-40B4-BE49-F238E27FC236}">
                <a16:creationId xmlns:a16="http://schemas.microsoft.com/office/drawing/2014/main" id="{2FC7CF3A-98AA-674A-ADD7-FD45DA7F9812}"/>
              </a:ext>
            </a:extLst>
          </p:cNvPr>
          <p:cNvSpPr txBox="1"/>
          <p:nvPr/>
        </p:nvSpPr>
        <p:spPr>
          <a:xfrm>
            <a:off x="1064255"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23" name="Help prevent Alaskan Wildfires logo lef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954D3468-FE2E-144A-AC85-D327B2C0364A}"/>
              </a:ext>
            </a:extLst>
          </p:cNvPr>
          <p:cNvPicPr>
            <a:picLocks noChangeAspect="1"/>
          </p:cNvPicPr>
          <p:nvPr/>
        </p:nvPicPr>
        <p:blipFill>
          <a:blip r:embed="rId7"/>
          <a:stretch>
            <a:fillRect/>
          </a:stretch>
        </p:blipFill>
        <p:spPr>
          <a:xfrm>
            <a:off x="2282679" y="6685611"/>
            <a:ext cx="718717" cy="731520"/>
          </a:xfrm>
          <a:prstGeom prst="rect">
            <a:avLst/>
          </a:prstGeom>
        </p:spPr>
      </p:pic>
      <p:cxnSp>
        <p:nvCxnSpPr>
          <p:cNvPr id="6" name="Straight Connector right" descr="Vertical right trim line" title="Vertical right trim line"/>
          <p:cNvCxnSpPr/>
          <p:nvPr/>
        </p:nvCxnSpPr>
        <p:spPr>
          <a:xfrm>
            <a:off x="6708509"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cxnSp>
        <p:nvCxnSpPr>
          <p:cNvPr id="5" name="Straight Connector left" descr="Vertical left trim line" title="Vertical left trim line"/>
          <p:cNvCxnSpPr/>
          <p:nvPr/>
        </p:nvCxnSpPr>
        <p:spPr>
          <a:xfrm>
            <a:off x="3352800"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45" name="background center" descr="Background texture of old paper" title="Decorative background">
            <a:extLst>
              <a:ext uri="{FF2B5EF4-FFF2-40B4-BE49-F238E27FC236}">
                <a16:creationId xmlns:a16="http://schemas.microsoft.com/office/drawing/2014/main" id="{709436B9-3766-1046-B75F-7126B0616958}"/>
              </a:ext>
            </a:extLst>
          </p:cNvPr>
          <p:cNvPicPr>
            <a:picLocks noChangeAspect="1"/>
          </p:cNvPicPr>
          <p:nvPr/>
        </p:nvPicPr>
        <p:blipFill>
          <a:blip r:embed="rId2"/>
          <a:stretch>
            <a:fillRect/>
          </a:stretch>
        </p:blipFill>
        <p:spPr>
          <a:xfrm>
            <a:off x="3650524" y="313686"/>
            <a:ext cx="2743200" cy="7172100"/>
          </a:xfrm>
          <a:prstGeom prst="rect">
            <a:avLst/>
          </a:prstGeom>
        </p:spPr>
      </p:pic>
      <p:pic>
        <p:nvPicPr>
          <p:cNvPr id="46" name="take time center"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13;&#10;" title="Take time to learn before you burn">
            <a:extLst>
              <a:ext uri="{FF2B5EF4-FFF2-40B4-BE49-F238E27FC236}">
                <a16:creationId xmlns:a16="http://schemas.microsoft.com/office/drawing/2014/main" id="{B233D87D-DD9B-2B4F-A2A4-BAB9FEC0468F}"/>
              </a:ext>
            </a:extLst>
          </p:cNvPr>
          <p:cNvPicPr>
            <a:picLocks noChangeAspect="1"/>
          </p:cNvPicPr>
          <p:nvPr/>
        </p:nvPicPr>
        <p:blipFill rotWithShape="1">
          <a:blip r:embed="rId3"/>
          <a:srcRect r="25497"/>
          <a:stretch/>
        </p:blipFill>
        <p:spPr>
          <a:xfrm>
            <a:off x="3802748" y="531494"/>
            <a:ext cx="2463176" cy="1616539"/>
          </a:xfrm>
          <a:prstGeom prst="rect">
            <a:avLst/>
          </a:prstGeom>
        </p:spPr>
      </p:pic>
      <p:pic>
        <p:nvPicPr>
          <p:cNvPr id="47" name="couples by lantern light center" descr="Two couples on ground enjoying the light of a propane fueled lantern at night, with moonlight and mountains in the background." title="People by a campfire">
            <a:extLst>
              <a:ext uri="{FF2B5EF4-FFF2-40B4-BE49-F238E27FC236}">
                <a16:creationId xmlns:a16="http://schemas.microsoft.com/office/drawing/2014/main" id="{26215679-7B64-BC43-A84E-77591D28FE98}"/>
              </a:ext>
            </a:extLst>
          </p:cNvPr>
          <p:cNvPicPr>
            <a:picLocks noChangeAspect="1"/>
          </p:cNvPicPr>
          <p:nvPr/>
        </p:nvPicPr>
        <p:blipFill>
          <a:blip r:embed="rId4"/>
          <a:stretch>
            <a:fillRect/>
          </a:stretch>
        </p:blipFill>
        <p:spPr>
          <a:xfrm>
            <a:off x="3774133" y="2460334"/>
            <a:ext cx="2476801" cy="2245230"/>
          </a:xfrm>
          <a:prstGeom prst="rect">
            <a:avLst/>
          </a:prstGeom>
        </p:spPr>
      </p:pic>
      <p:pic>
        <p:nvPicPr>
          <p:cNvPr id="48" name="Check for restrictions text center" descr="Check for Campfire Restrictions in a slab serif black font, stacked on three lines." title="Check for Campfire Restrictions">
            <a:extLst>
              <a:ext uri="{FF2B5EF4-FFF2-40B4-BE49-F238E27FC236}">
                <a16:creationId xmlns:a16="http://schemas.microsoft.com/office/drawing/2014/main" id="{CD30ECA5-4F37-B842-8F80-A0A8A8DAA334}"/>
              </a:ext>
            </a:extLst>
          </p:cNvPr>
          <p:cNvPicPr>
            <a:picLocks noChangeAspect="1"/>
          </p:cNvPicPr>
          <p:nvPr/>
        </p:nvPicPr>
        <p:blipFill>
          <a:blip r:embed="rId5"/>
          <a:stretch>
            <a:fillRect/>
          </a:stretch>
        </p:blipFill>
        <p:spPr>
          <a:xfrm>
            <a:off x="3741070" y="4839456"/>
            <a:ext cx="2509864" cy="1308972"/>
          </a:xfrm>
          <a:prstGeom prst="rect">
            <a:avLst/>
          </a:prstGeom>
        </p:spPr>
      </p:pic>
      <p:sp>
        <p:nvSpPr>
          <p:cNvPr id="49" name="web address center">
            <a:extLst>
              <a:ext uri="{FF2B5EF4-FFF2-40B4-BE49-F238E27FC236}">
                <a16:creationId xmlns:a16="http://schemas.microsoft.com/office/drawing/2014/main" id="{C305B481-6D69-0B4B-B93C-578BC0AA29F5}"/>
              </a:ext>
            </a:extLst>
          </p:cNvPr>
          <p:cNvSpPr txBox="1"/>
          <p:nvPr/>
        </p:nvSpPr>
        <p:spPr>
          <a:xfrm>
            <a:off x="3618499" y="6087409"/>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50" name="Alaska DNR logo center"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70247AFA-8018-F849-9229-189BD43DDB74}"/>
              </a:ext>
            </a:extLst>
          </p:cNvPr>
          <p:cNvPicPr>
            <a:picLocks noChangeAspect="1"/>
          </p:cNvPicPr>
          <p:nvPr/>
        </p:nvPicPr>
        <p:blipFill>
          <a:blip r:embed="rId6"/>
          <a:stretch>
            <a:fillRect/>
          </a:stretch>
        </p:blipFill>
        <p:spPr>
          <a:xfrm>
            <a:off x="3715308" y="6638869"/>
            <a:ext cx="695597" cy="731520"/>
          </a:xfrm>
          <a:prstGeom prst="rect">
            <a:avLst/>
          </a:prstGeom>
        </p:spPr>
      </p:pic>
      <p:sp>
        <p:nvSpPr>
          <p:cNvPr id="51" name="Alaska address center">
            <a:extLst>
              <a:ext uri="{FF2B5EF4-FFF2-40B4-BE49-F238E27FC236}">
                <a16:creationId xmlns:a16="http://schemas.microsoft.com/office/drawing/2014/main" id="{14396684-18EE-674E-95B2-1294682367EB}"/>
              </a:ext>
            </a:extLst>
          </p:cNvPr>
          <p:cNvSpPr txBox="1"/>
          <p:nvPr/>
        </p:nvSpPr>
        <p:spPr>
          <a:xfrm>
            <a:off x="4410906" y="6728129"/>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52" name="Help prevent Alaskan Wildfires logo righ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988E98C9-4153-E54D-AF08-14648FEF6538}"/>
              </a:ext>
            </a:extLst>
          </p:cNvPr>
          <p:cNvPicPr>
            <a:picLocks noChangeAspect="1"/>
          </p:cNvPicPr>
          <p:nvPr/>
        </p:nvPicPr>
        <p:blipFill>
          <a:blip r:embed="rId7"/>
          <a:stretch>
            <a:fillRect/>
          </a:stretch>
        </p:blipFill>
        <p:spPr>
          <a:xfrm>
            <a:off x="5629330" y="6685611"/>
            <a:ext cx="718717" cy="731520"/>
          </a:xfrm>
          <a:prstGeom prst="rect">
            <a:avLst/>
          </a:prstGeom>
        </p:spPr>
      </p:pic>
      <p:pic>
        <p:nvPicPr>
          <p:cNvPr id="53" name="background right" descr="Background texture of old paper" title="Decorative background">
            <a:extLst>
              <a:ext uri="{FF2B5EF4-FFF2-40B4-BE49-F238E27FC236}">
                <a16:creationId xmlns:a16="http://schemas.microsoft.com/office/drawing/2014/main" id="{FC257DB3-8674-9C45-87B1-096D1D92CDFE}"/>
              </a:ext>
            </a:extLst>
          </p:cNvPr>
          <p:cNvPicPr>
            <a:picLocks noChangeAspect="1"/>
          </p:cNvPicPr>
          <p:nvPr/>
        </p:nvPicPr>
        <p:blipFill>
          <a:blip r:embed="rId2"/>
          <a:stretch>
            <a:fillRect/>
          </a:stretch>
        </p:blipFill>
        <p:spPr>
          <a:xfrm>
            <a:off x="7014790" y="330939"/>
            <a:ext cx="2743200" cy="7103445"/>
          </a:xfrm>
          <a:prstGeom prst="rect">
            <a:avLst/>
          </a:prstGeom>
        </p:spPr>
      </p:pic>
      <p:pic>
        <p:nvPicPr>
          <p:cNvPr id="54" name="take time right" descr="&quot; Take time to&quot; in black grunge, slab serif font. Stacked underneath in LEARN&quot; in all cans, red slab serif grunge font. Stacked underneath is &quot;before you&quot; in lower case, black slab serif font. To the right of &quot;before you&quot; is &quot;BURN&quot; in red, all caps slab serif grunge font. To the right is an orange flame." title="Take time to learn before you burn">
            <a:extLst>
              <a:ext uri="{FF2B5EF4-FFF2-40B4-BE49-F238E27FC236}">
                <a16:creationId xmlns:a16="http://schemas.microsoft.com/office/drawing/2014/main" id="{C20A8A92-F5B9-3547-B267-17F3865326E8}"/>
              </a:ext>
            </a:extLst>
          </p:cNvPr>
          <p:cNvPicPr>
            <a:picLocks noChangeAspect="1"/>
          </p:cNvPicPr>
          <p:nvPr/>
        </p:nvPicPr>
        <p:blipFill rotWithShape="1">
          <a:blip r:embed="rId3"/>
          <a:srcRect r="25497"/>
          <a:stretch/>
        </p:blipFill>
        <p:spPr>
          <a:xfrm>
            <a:off x="7167014" y="548747"/>
            <a:ext cx="2463176" cy="1616539"/>
          </a:xfrm>
          <a:prstGeom prst="rect">
            <a:avLst/>
          </a:prstGeom>
        </p:spPr>
      </p:pic>
      <p:pic>
        <p:nvPicPr>
          <p:cNvPr id="55" name="couples by lantern light right" descr="Two couples on ground enjoying the light of a propane fueled lantern at night, with moonlight and mountains in the background." title="People by a campfire">
            <a:extLst>
              <a:ext uri="{FF2B5EF4-FFF2-40B4-BE49-F238E27FC236}">
                <a16:creationId xmlns:a16="http://schemas.microsoft.com/office/drawing/2014/main" id="{CE5AA743-1AC9-A24B-9DC6-02D067F5EC12}"/>
              </a:ext>
            </a:extLst>
          </p:cNvPr>
          <p:cNvPicPr>
            <a:picLocks noChangeAspect="1"/>
          </p:cNvPicPr>
          <p:nvPr/>
        </p:nvPicPr>
        <p:blipFill>
          <a:blip r:embed="rId4"/>
          <a:stretch>
            <a:fillRect/>
          </a:stretch>
        </p:blipFill>
        <p:spPr>
          <a:xfrm>
            <a:off x="7154441" y="2477587"/>
            <a:ext cx="2476801" cy="2245230"/>
          </a:xfrm>
          <a:prstGeom prst="rect">
            <a:avLst/>
          </a:prstGeom>
        </p:spPr>
      </p:pic>
      <p:pic>
        <p:nvPicPr>
          <p:cNvPr id="56" name="Check for restrictions text right" descr="Check for Campfire Restrictions in a slab serif black font, stacked on three lines." title="Check for Campfire Restrictions">
            <a:extLst>
              <a:ext uri="{FF2B5EF4-FFF2-40B4-BE49-F238E27FC236}">
                <a16:creationId xmlns:a16="http://schemas.microsoft.com/office/drawing/2014/main" id="{10942D6A-37FB-6A4D-8473-C037B590068E}"/>
              </a:ext>
            </a:extLst>
          </p:cNvPr>
          <p:cNvPicPr>
            <a:picLocks noChangeAspect="1"/>
          </p:cNvPicPr>
          <p:nvPr/>
        </p:nvPicPr>
        <p:blipFill>
          <a:blip r:embed="rId5"/>
          <a:stretch>
            <a:fillRect/>
          </a:stretch>
        </p:blipFill>
        <p:spPr>
          <a:xfrm>
            <a:off x="7105336" y="4856709"/>
            <a:ext cx="2509864" cy="1308972"/>
          </a:xfrm>
          <a:prstGeom prst="rect">
            <a:avLst/>
          </a:prstGeom>
        </p:spPr>
      </p:pic>
      <p:sp>
        <p:nvSpPr>
          <p:cNvPr id="57" name="web address center right">
            <a:extLst>
              <a:ext uri="{FF2B5EF4-FFF2-40B4-BE49-F238E27FC236}">
                <a16:creationId xmlns:a16="http://schemas.microsoft.com/office/drawing/2014/main" id="{CD026628-3D0F-E44A-AE99-0C035E9B4F5C}"/>
              </a:ext>
            </a:extLst>
          </p:cNvPr>
          <p:cNvSpPr txBox="1"/>
          <p:nvPr/>
        </p:nvSpPr>
        <p:spPr>
          <a:xfrm>
            <a:off x="6982765" y="6104662"/>
            <a:ext cx="2818188" cy="523220"/>
          </a:xfrm>
          <a:prstGeom prst="rect">
            <a:avLst/>
          </a:prstGeom>
          <a:noFill/>
        </p:spPr>
        <p:txBody>
          <a:bodyPr wrap="square" rtlCol="0">
            <a:spAutoFit/>
          </a:bodyPr>
          <a:lstStyle/>
          <a:p>
            <a:pPr algn="ctr">
              <a:spcBef>
                <a:spcPts val="1200"/>
              </a:spcBef>
            </a:pPr>
            <a:r>
              <a:rPr lang="en-US" sz="1400" b="1" dirty="0" err="1"/>
              <a:t>dnr.alaska.gov</a:t>
            </a:r>
            <a:r>
              <a:rPr lang="en-US" sz="1400" b="1" dirty="0"/>
              <a:t>/burn</a:t>
            </a:r>
          </a:p>
          <a:p>
            <a:pPr algn="ctr"/>
            <a:r>
              <a:rPr lang="en-US" sz="1400" b="1" dirty="0" err="1"/>
              <a:t>forestry.alaska.gov</a:t>
            </a:r>
            <a:r>
              <a:rPr lang="en-US" sz="1400" b="1" dirty="0"/>
              <a:t>/wildland</a:t>
            </a:r>
          </a:p>
        </p:txBody>
      </p:sp>
      <p:pic>
        <p:nvPicPr>
          <p:cNvPr id="58" name="Alaska DNR logo right" descr="Alaska Department of Natural Resources logo in a circle. Curved along the bottom edge of the logo are the words &quot;ALASKA DEPARTMENT OF NATURAL RESOURCES&quot; in black, sans serif all caps font. In side the circle is a stream, pine tree, mountains and sun.&#13;&#10;" title="Alaska Department of Natural Resources logo">
            <a:extLst>
              <a:ext uri="{FF2B5EF4-FFF2-40B4-BE49-F238E27FC236}">
                <a16:creationId xmlns:a16="http://schemas.microsoft.com/office/drawing/2014/main" id="{DFF11F8E-CC6D-A641-A10F-C631B3F11C22}"/>
              </a:ext>
            </a:extLst>
          </p:cNvPr>
          <p:cNvPicPr>
            <a:picLocks noChangeAspect="1"/>
          </p:cNvPicPr>
          <p:nvPr/>
        </p:nvPicPr>
        <p:blipFill>
          <a:blip r:embed="rId6"/>
          <a:stretch>
            <a:fillRect/>
          </a:stretch>
        </p:blipFill>
        <p:spPr>
          <a:xfrm>
            <a:off x="7079574" y="6656122"/>
            <a:ext cx="695597" cy="731520"/>
          </a:xfrm>
          <a:prstGeom prst="rect">
            <a:avLst/>
          </a:prstGeom>
        </p:spPr>
      </p:pic>
      <p:sp>
        <p:nvSpPr>
          <p:cNvPr id="59" name="Alaska address right">
            <a:extLst>
              <a:ext uri="{FF2B5EF4-FFF2-40B4-BE49-F238E27FC236}">
                <a16:creationId xmlns:a16="http://schemas.microsoft.com/office/drawing/2014/main" id="{75467668-F5FC-184E-8DC8-DB80C73E0786}"/>
              </a:ext>
            </a:extLst>
          </p:cNvPr>
          <p:cNvSpPr txBox="1"/>
          <p:nvPr/>
        </p:nvSpPr>
        <p:spPr>
          <a:xfrm>
            <a:off x="7775172" y="6745382"/>
            <a:ext cx="1196088" cy="615553"/>
          </a:xfrm>
          <a:prstGeom prst="rect">
            <a:avLst/>
          </a:prstGeom>
          <a:noFill/>
        </p:spPr>
        <p:txBody>
          <a:bodyPr wrap="square" lIns="0" tIns="0" rIns="0" bIns="0" rtlCol="0">
            <a:spAutoFit/>
          </a:bodyPr>
          <a:lstStyle/>
          <a:p>
            <a:pPr marL="3175" algn="ctr">
              <a:lnSpc>
                <a:spcPts val="1200"/>
              </a:lnSpc>
            </a:pPr>
            <a:r>
              <a:rPr lang="en-US" sz="1000" b="1" dirty="0"/>
              <a:t>Alaska Department of </a:t>
            </a:r>
          </a:p>
          <a:p>
            <a:pPr marL="3175" algn="ctr">
              <a:lnSpc>
                <a:spcPts val="1200"/>
              </a:lnSpc>
            </a:pPr>
            <a:r>
              <a:rPr lang="en-US" sz="1000" b="1" dirty="0"/>
              <a:t>Natural Resources</a:t>
            </a:r>
          </a:p>
          <a:p>
            <a:pPr marL="3175" algn="ctr">
              <a:lnSpc>
                <a:spcPts val="1200"/>
              </a:lnSpc>
            </a:pPr>
            <a:r>
              <a:rPr lang="en-US" sz="1000" b="1" dirty="0"/>
              <a:t>Division of Forestry</a:t>
            </a:r>
          </a:p>
          <a:p>
            <a:pPr marL="3175" algn="ctr">
              <a:lnSpc>
                <a:spcPts val="1200"/>
              </a:lnSpc>
            </a:pPr>
            <a:r>
              <a:rPr lang="en-US" sz="1000" b="1" dirty="0"/>
              <a:t>907-269-8463</a:t>
            </a:r>
          </a:p>
        </p:txBody>
      </p:sp>
      <p:pic>
        <p:nvPicPr>
          <p:cNvPr id="60" name="Help prevent Alaskan Wildfires logo right" descr="Cartoon moose in circle with flames in foreground, black trees in background against green. Curved around top of circle, in black all caps, sans serif font is 'HELP PREVENT ALASKAN WILDFIRES&quot; against a white background. Curved along bottom of circle is &quot;TAKE TIME TO LEARN BEFORE YOU BURN&quot; text in in black, all caps sans serif font on a white background." title="Help prevent Alaskan Wildfires logo">
            <a:extLst>
              <a:ext uri="{FF2B5EF4-FFF2-40B4-BE49-F238E27FC236}">
                <a16:creationId xmlns:a16="http://schemas.microsoft.com/office/drawing/2014/main" id="{ED3C67DC-DAB4-6C4E-8ABB-B3FCED84E724}"/>
              </a:ext>
            </a:extLst>
          </p:cNvPr>
          <p:cNvPicPr>
            <a:picLocks noChangeAspect="1"/>
          </p:cNvPicPr>
          <p:nvPr/>
        </p:nvPicPr>
        <p:blipFill>
          <a:blip r:embed="rId7"/>
          <a:stretch>
            <a:fillRect/>
          </a:stretch>
        </p:blipFill>
        <p:spPr>
          <a:xfrm>
            <a:off x="8993596" y="6702864"/>
            <a:ext cx="718717" cy="731520"/>
          </a:xfrm>
          <a:prstGeom prst="rect">
            <a:avLst/>
          </a:prstGeom>
        </p:spPr>
      </p:pic>
    </p:spTree>
    <p:extLst>
      <p:ext uri="{BB962C8B-B14F-4D97-AF65-F5344CB8AC3E}">
        <p14:creationId xmlns:p14="http://schemas.microsoft.com/office/powerpoint/2010/main" val="1710040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hidden="1">
            <a:extLst>
              <a:ext uri="{FF2B5EF4-FFF2-40B4-BE49-F238E27FC236}">
                <a16:creationId xmlns:a16="http://schemas.microsoft.com/office/drawing/2014/main" id="{19E0AB75-F93F-5241-A8B1-C59C8717721E}"/>
              </a:ext>
            </a:extLst>
          </p:cNvPr>
          <p:cNvSpPr>
            <a:spLocks noGrp="1"/>
          </p:cNvSpPr>
          <p:nvPr>
            <p:ph type="ctrTitle"/>
          </p:nvPr>
        </p:nvSpPr>
        <p:spPr/>
        <p:txBody>
          <a:bodyPr/>
          <a:lstStyle/>
          <a:p>
            <a:r>
              <a:rPr lang="en-US" dirty="0"/>
              <a:t>Prevent wildfires, side 2</a:t>
            </a:r>
          </a:p>
        </p:txBody>
      </p:sp>
      <p:pic>
        <p:nvPicPr>
          <p:cNvPr id="43" name="background left" descr="Background texture of old paper" title="Decorative background">
            <a:extLst>
              <a:ext uri="{FF2B5EF4-FFF2-40B4-BE49-F238E27FC236}">
                <a16:creationId xmlns:a16="http://schemas.microsoft.com/office/drawing/2014/main" id="{12B71502-DD65-C14C-91EF-ED34A94EE0CC}"/>
              </a:ext>
            </a:extLst>
          </p:cNvPr>
          <p:cNvPicPr>
            <a:picLocks noChangeAspect="1"/>
          </p:cNvPicPr>
          <p:nvPr/>
        </p:nvPicPr>
        <p:blipFill>
          <a:blip r:embed="rId2"/>
          <a:stretch>
            <a:fillRect/>
          </a:stretch>
        </p:blipFill>
        <p:spPr>
          <a:xfrm>
            <a:off x="313522" y="334066"/>
            <a:ext cx="2726371" cy="7110122"/>
          </a:xfrm>
          <a:prstGeom prst="rect">
            <a:avLst/>
          </a:prstGeom>
        </p:spPr>
      </p:pic>
      <p:pic>
        <p:nvPicPr>
          <p:cNvPr id="17" name="prevent wildfires left" descr="&quot;Prevent Wildfires!&quot; in a red, slab serif upper and lower case font, stacked and centered." title="Prevent Wildfires Graphic">
            <a:extLst>
              <a:ext uri="{FF2B5EF4-FFF2-40B4-BE49-F238E27FC236}">
                <a16:creationId xmlns:a16="http://schemas.microsoft.com/office/drawing/2014/main" id="{AD31BD59-BEA3-6A4B-B9DE-C48D6ACA2453}"/>
              </a:ext>
            </a:extLst>
          </p:cNvPr>
          <p:cNvPicPr>
            <a:picLocks noChangeAspect="1"/>
          </p:cNvPicPr>
          <p:nvPr/>
        </p:nvPicPr>
        <p:blipFill>
          <a:blip r:embed="rId3"/>
          <a:stretch>
            <a:fillRect/>
          </a:stretch>
        </p:blipFill>
        <p:spPr>
          <a:xfrm>
            <a:off x="692892" y="398801"/>
            <a:ext cx="1955800" cy="901700"/>
          </a:xfrm>
          <a:prstGeom prst="rect">
            <a:avLst/>
          </a:prstGeom>
        </p:spPr>
      </p:pic>
      <p:pic>
        <p:nvPicPr>
          <p:cNvPr id="11" name="fire pictures left"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E77BB7DC-BF4C-1649-97CC-2C92F3EAC1D4}"/>
              </a:ext>
            </a:extLst>
          </p:cNvPr>
          <p:cNvPicPr>
            <a:picLocks noChangeAspect="1"/>
          </p:cNvPicPr>
          <p:nvPr/>
        </p:nvPicPr>
        <p:blipFill rotWithShape="1">
          <a:blip r:embed="rId4"/>
          <a:srcRect l="6720" r="2867" b="2388"/>
          <a:stretch/>
        </p:blipFill>
        <p:spPr>
          <a:xfrm>
            <a:off x="370166" y="1268358"/>
            <a:ext cx="2595204" cy="2353920"/>
          </a:xfrm>
          <a:prstGeom prst="rect">
            <a:avLst/>
          </a:prstGeom>
        </p:spPr>
      </p:pic>
      <p:sp>
        <p:nvSpPr>
          <p:cNvPr id="65" name="campfires left">
            <a:extLst>
              <a:ext uri="{FF2B5EF4-FFF2-40B4-BE49-F238E27FC236}">
                <a16:creationId xmlns:a16="http://schemas.microsoft.com/office/drawing/2014/main" id="{3CC9002B-9D74-5140-BA65-A4C9DD58B674}"/>
              </a:ext>
            </a:extLst>
          </p:cNvPr>
          <p:cNvSpPr txBox="1"/>
          <p:nvPr/>
        </p:nvSpPr>
        <p:spPr>
          <a:xfrm>
            <a:off x="1635891" y="1349633"/>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66" name="consider left">
            <a:extLst>
              <a:ext uri="{FF2B5EF4-FFF2-40B4-BE49-F238E27FC236}">
                <a16:creationId xmlns:a16="http://schemas.microsoft.com/office/drawing/2014/main" id="{836B9018-58B7-DD41-B220-281E8D3E42C0}"/>
              </a:ext>
            </a:extLst>
          </p:cNvPr>
          <p:cNvSpPr txBox="1"/>
          <p:nvPr/>
        </p:nvSpPr>
        <p:spPr>
          <a:xfrm>
            <a:off x="335091" y="3690408"/>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13" name="divider 1 left" descr="Jagged red horizontal divider line" title="Divider line 1">
            <a:extLst>
              <a:ext uri="{FF2B5EF4-FFF2-40B4-BE49-F238E27FC236}">
                <a16:creationId xmlns:a16="http://schemas.microsoft.com/office/drawing/2014/main" id="{6AD94850-DBF3-9C4B-80AE-B231E9DC3D8D}"/>
              </a:ext>
            </a:extLst>
          </p:cNvPr>
          <p:cNvPicPr>
            <a:picLocks noChangeAspect="1"/>
          </p:cNvPicPr>
          <p:nvPr/>
        </p:nvPicPr>
        <p:blipFill>
          <a:blip r:embed="rId5"/>
          <a:stretch>
            <a:fillRect/>
          </a:stretch>
        </p:blipFill>
        <p:spPr>
          <a:xfrm>
            <a:off x="321352" y="4109080"/>
            <a:ext cx="2720395" cy="63265"/>
          </a:xfrm>
          <a:prstGeom prst="rect">
            <a:avLst/>
          </a:prstGeom>
        </p:spPr>
      </p:pic>
      <p:pic>
        <p:nvPicPr>
          <p:cNvPr id="14" name="dead out left" descr="If fires are allowed, make sure your fire is DEAD OUT! in a black, slab serif font, upper and lower case." title="If fires are allowed text">
            <a:extLst>
              <a:ext uri="{FF2B5EF4-FFF2-40B4-BE49-F238E27FC236}">
                <a16:creationId xmlns:a16="http://schemas.microsoft.com/office/drawing/2014/main" id="{FAB82E96-BB7D-F242-A60E-0A42DB20441D}"/>
              </a:ext>
            </a:extLst>
          </p:cNvPr>
          <p:cNvPicPr>
            <a:picLocks noChangeAspect="1"/>
          </p:cNvPicPr>
          <p:nvPr/>
        </p:nvPicPr>
        <p:blipFill>
          <a:blip r:embed="rId6"/>
          <a:stretch>
            <a:fillRect/>
          </a:stretch>
        </p:blipFill>
        <p:spPr>
          <a:xfrm>
            <a:off x="373728" y="4281815"/>
            <a:ext cx="2601177" cy="451444"/>
          </a:xfrm>
          <a:prstGeom prst="rect">
            <a:avLst/>
          </a:prstGeom>
        </p:spPr>
      </p:pic>
      <p:pic>
        <p:nvPicPr>
          <p:cNvPr id="21" name="drown stire feel picts left"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C237B858-F21C-2A4C-B803-AD4F7734A291}"/>
              </a:ext>
            </a:extLst>
          </p:cNvPr>
          <p:cNvPicPr>
            <a:picLocks noChangeAspect="1"/>
          </p:cNvPicPr>
          <p:nvPr/>
        </p:nvPicPr>
        <p:blipFill>
          <a:blip r:embed="rId7"/>
          <a:stretch>
            <a:fillRect/>
          </a:stretch>
        </p:blipFill>
        <p:spPr>
          <a:xfrm>
            <a:off x="397485" y="4787462"/>
            <a:ext cx="2571818" cy="876756"/>
          </a:xfrm>
          <a:prstGeom prst="rect">
            <a:avLst/>
          </a:prstGeom>
        </p:spPr>
      </p:pic>
      <p:sp>
        <p:nvSpPr>
          <p:cNvPr id="55" name="drown text left">
            <a:extLst>
              <a:ext uri="{FF2B5EF4-FFF2-40B4-BE49-F238E27FC236}">
                <a16:creationId xmlns:a16="http://schemas.microsoft.com/office/drawing/2014/main" id="{C833E26E-FE82-C249-85C7-4D60F8D8806C}"/>
              </a:ext>
            </a:extLst>
          </p:cNvPr>
          <p:cNvSpPr txBox="1"/>
          <p:nvPr/>
        </p:nvSpPr>
        <p:spPr>
          <a:xfrm>
            <a:off x="384436" y="5808340"/>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68" name="stir text left">
            <a:extLst>
              <a:ext uri="{FF2B5EF4-FFF2-40B4-BE49-F238E27FC236}">
                <a16:creationId xmlns:a16="http://schemas.microsoft.com/office/drawing/2014/main" id="{A58E6C3B-58F0-C54C-A17C-52D091A3B083}"/>
              </a:ext>
            </a:extLst>
          </p:cNvPr>
          <p:cNvSpPr txBox="1"/>
          <p:nvPr/>
        </p:nvSpPr>
        <p:spPr>
          <a:xfrm>
            <a:off x="1244130" y="5814577"/>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69" name="feel text left">
            <a:extLst>
              <a:ext uri="{FF2B5EF4-FFF2-40B4-BE49-F238E27FC236}">
                <a16:creationId xmlns:a16="http://schemas.microsoft.com/office/drawing/2014/main" id="{46804B5B-FA23-C846-8CCC-BC66F546F0D7}"/>
              </a:ext>
            </a:extLst>
          </p:cNvPr>
          <p:cNvSpPr txBox="1"/>
          <p:nvPr/>
        </p:nvSpPr>
        <p:spPr>
          <a:xfrm>
            <a:off x="2154824" y="5830792"/>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26" name="divider 2 left" descr="Jagged red horizontal divider line" title="DIvider line 2">
            <a:extLst>
              <a:ext uri="{FF2B5EF4-FFF2-40B4-BE49-F238E27FC236}">
                <a16:creationId xmlns:a16="http://schemas.microsoft.com/office/drawing/2014/main" id="{C1C525F9-6281-1340-AA24-D584CD98B338}"/>
              </a:ext>
            </a:extLst>
          </p:cNvPr>
          <p:cNvPicPr>
            <a:picLocks noChangeAspect="1"/>
          </p:cNvPicPr>
          <p:nvPr/>
        </p:nvPicPr>
        <p:blipFill>
          <a:blip r:embed="rId5"/>
          <a:stretch>
            <a:fillRect/>
          </a:stretch>
        </p:blipFill>
        <p:spPr>
          <a:xfrm>
            <a:off x="326937" y="6414826"/>
            <a:ext cx="2720395" cy="63265"/>
          </a:xfrm>
          <a:prstGeom prst="rect">
            <a:avLst/>
          </a:prstGeom>
        </p:spPr>
      </p:pic>
      <p:sp>
        <p:nvSpPr>
          <p:cNvPr id="82" name="when text left">
            <a:extLst>
              <a:ext uri="{FF2B5EF4-FFF2-40B4-BE49-F238E27FC236}">
                <a16:creationId xmlns:a16="http://schemas.microsoft.com/office/drawing/2014/main" id="{76DF4AD6-AA7B-084E-A7FC-9FB1EFEDCF14}"/>
              </a:ext>
            </a:extLst>
          </p:cNvPr>
          <p:cNvSpPr txBox="1"/>
          <p:nvPr/>
        </p:nvSpPr>
        <p:spPr>
          <a:xfrm>
            <a:off x="306083" y="6518293"/>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cxnSp>
        <p:nvCxnSpPr>
          <p:cNvPr id="5" name="Straight Connector left" descr="Vertical left trim line" title="Vertical left trim line"/>
          <p:cNvCxnSpPr/>
          <p:nvPr/>
        </p:nvCxnSpPr>
        <p:spPr>
          <a:xfrm>
            <a:off x="3352894"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47" name="background  center" descr="Background texture of old paper" title="Decorative background">
            <a:extLst>
              <a:ext uri="{FF2B5EF4-FFF2-40B4-BE49-F238E27FC236}">
                <a16:creationId xmlns:a16="http://schemas.microsoft.com/office/drawing/2014/main" id="{2D17C049-9316-244F-AF80-131614AF9827}"/>
              </a:ext>
            </a:extLst>
          </p:cNvPr>
          <p:cNvPicPr>
            <a:picLocks noChangeAspect="1"/>
          </p:cNvPicPr>
          <p:nvPr/>
        </p:nvPicPr>
        <p:blipFill>
          <a:blip r:embed="rId2"/>
          <a:stretch>
            <a:fillRect/>
          </a:stretch>
        </p:blipFill>
        <p:spPr>
          <a:xfrm>
            <a:off x="3675219" y="334066"/>
            <a:ext cx="2726371" cy="7110122"/>
          </a:xfrm>
          <a:prstGeom prst="rect">
            <a:avLst/>
          </a:prstGeom>
        </p:spPr>
      </p:pic>
      <p:sp>
        <p:nvSpPr>
          <p:cNvPr id="77" name="when text right">
            <a:extLst>
              <a:ext uri="{FF2B5EF4-FFF2-40B4-BE49-F238E27FC236}">
                <a16:creationId xmlns:a16="http://schemas.microsoft.com/office/drawing/2014/main" id="{C83D3B88-6567-8048-8B87-F45F969D1624}"/>
              </a:ext>
            </a:extLst>
          </p:cNvPr>
          <p:cNvSpPr txBox="1"/>
          <p:nvPr/>
        </p:nvSpPr>
        <p:spPr>
          <a:xfrm>
            <a:off x="6994847" y="6518292"/>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pic>
        <p:nvPicPr>
          <p:cNvPr id="48" name="prevent wildfires center" descr="&quot;Prevent Wildfires!&quot; in a red, slab serif upper and lower case font, stacked and centered." title="Prevent Wildfires Graphic">
            <a:extLst>
              <a:ext uri="{FF2B5EF4-FFF2-40B4-BE49-F238E27FC236}">
                <a16:creationId xmlns:a16="http://schemas.microsoft.com/office/drawing/2014/main" id="{60BECBEE-A3A6-F843-AF99-F8CDEBA49105}"/>
              </a:ext>
            </a:extLst>
          </p:cNvPr>
          <p:cNvPicPr>
            <a:picLocks noChangeAspect="1"/>
          </p:cNvPicPr>
          <p:nvPr/>
        </p:nvPicPr>
        <p:blipFill>
          <a:blip r:embed="rId3"/>
          <a:stretch>
            <a:fillRect/>
          </a:stretch>
        </p:blipFill>
        <p:spPr>
          <a:xfrm>
            <a:off x="4054589" y="398801"/>
            <a:ext cx="1955800" cy="901700"/>
          </a:xfrm>
          <a:prstGeom prst="rect">
            <a:avLst/>
          </a:prstGeom>
        </p:spPr>
      </p:pic>
      <p:pic>
        <p:nvPicPr>
          <p:cNvPr id="49" name="fire pictures center"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4F930D05-8925-7945-82A0-CAF7681D4DEE}"/>
              </a:ext>
            </a:extLst>
          </p:cNvPr>
          <p:cNvPicPr>
            <a:picLocks noChangeAspect="1"/>
          </p:cNvPicPr>
          <p:nvPr/>
        </p:nvPicPr>
        <p:blipFill rotWithShape="1">
          <a:blip r:embed="rId4"/>
          <a:srcRect l="6720" r="2867" b="2388"/>
          <a:stretch/>
        </p:blipFill>
        <p:spPr>
          <a:xfrm>
            <a:off x="3731863" y="1268358"/>
            <a:ext cx="2595204" cy="2353920"/>
          </a:xfrm>
          <a:prstGeom prst="rect">
            <a:avLst/>
          </a:prstGeom>
        </p:spPr>
      </p:pic>
      <p:sp>
        <p:nvSpPr>
          <p:cNvPr id="50" name="campfires center">
            <a:extLst>
              <a:ext uri="{FF2B5EF4-FFF2-40B4-BE49-F238E27FC236}">
                <a16:creationId xmlns:a16="http://schemas.microsoft.com/office/drawing/2014/main" id="{1038C590-0F78-0240-A15E-87605C81DAC5}"/>
              </a:ext>
            </a:extLst>
          </p:cNvPr>
          <p:cNvSpPr txBox="1"/>
          <p:nvPr/>
        </p:nvSpPr>
        <p:spPr>
          <a:xfrm>
            <a:off x="4997588" y="1349633"/>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51" name="consider center">
            <a:extLst>
              <a:ext uri="{FF2B5EF4-FFF2-40B4-BE49-F238E27FC236}">
                <a16:creationId xmlns:a16="http://schemas.microsoft.com/office/drawing/2014/main" id="{0CEDA181-2F70-7241-917B-B62B8F6F871A}"/>
              </a:ext>
            </a:extLst>
          </p:cNvPr>
          <p:cNvSpPr txBox="1"/>
          <p:nvPr/>
        </p:nvSpPr>
        <p:spPr>
          <a:xfrm>
            <a:off x="3696788" y="3690408"/>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52" name="divider 1 center" descr="Jagged red horizontal divider line" title="Divider line 1">
            <a:extLst>
              <a:ext uri="{FF2B5EF4-FFF2-40B4-BE49-F238E27FC236}">
                <a16:creationId xmlns:a16="http://schemas.microsoft.com/office/drawing/2014/main" id="{CB4A453F-47B0-5742-B9B1-3B3A04353390}"/>
              </a:ext>
            </a:extLst>
          </p:cNvPr>
          <p:cNvPicPr>
            <a:picLocks noChangeAspect="1"/>
          </p:cNvPicPr>
          <p:nvPr/>
        </p:nvPicPr>
        <p:blipFill>
          <a:blip r:embed="rId5"/>
          <a:stretch>
            <a:fillRect/>
          </a:stretch>
        </p:blipFill>
        <p:spPr>
          <a:xfrm>
            <a:off x="3683049" y="4109080"/>
            <a:ext cx="2720395" cy="63265"/>
          </a:xfrm>
          <a:prstGeom prst="rect">
            <a:avLst/>
          </a:prstGeom>
        </p:spPr>
      </p:pic>
      <p:pic>
        <p:nvPicPr>
          <p:cNvPr id="53" name="dead out center" descr="If fires are allowed, make sure your fire is DEAD OUT! in a black, slab serif font, upper and lower case." title="If fires are allowed text">
            <a:extLst>
              <a:ext uri="{FF2B5EF4-FFF2-40B4-BE49-F238E27FC236}">
                <a16:creationId xmlns:a16="http://schemas.microsoft.com/office/drawing/2014/main" id="{72455C1B-D7C6-704D-9065-2B602B64ABB5}"/>
              </a:ext>
            </a:extLst>
          </p:cNvPr>
          <p:cNvPicPr>
            <a:picLocks noChangeAspect="1"/>
          </p:cNvPicPr>
          <p:nvPr/>
        </p:nvPicPr>
        <p:blipFill>
          <a:blip r:embed="rId6"/>
          <a:stretch>
            <a:fillRect/>
          </a:stretch>
        </p:blipFill>
        <p:spPr>
          <a:xfrm>
            <a:off x="3735425" y="4281815"/>
            <a:ext cx="2601177" cy="451444"/>
          </a:xfrm>
          <a:prstGeom prst="rect">
            <a:avLst/>
          </a:prstGeom>
        </p:spPr>
      </p:pic>
      <p:pic>
        <p:nvPicPr>
          <p:cNvPr id="54" name="drown stire feel picts center"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E0675823-8B90-8D44-B2A7-641E5E0D6427}"/>
              </a:ext>
            </a:extLst>
          </p:cNvPr>
          <p:cNvPicPr>
            <a:picLocks noChangeAspect="1"/>
          </p:cNvPicPr>
          <p:nvPr/>
        </p:nvPicPr>
        <p:blipFill>
          <a:blip r:embed="rId7"/>
          <a:stretch>
            <a:fillRect/>
          </a:stretch>
        </p:blipFill>
        <p:spPr>
          <a:xfrm>
            <a:off x="3759182" y="4787462"/>
            <a:ext cx="2571818" cy="876756"/>
          </a:xfrm>
          <a:prstGeom prst="rect">
            <a:avLst/>
          </a:prstGeom>
        </p:spPr>
      </p:pic>
      <p:sp>
        <p:nvSpPr>
          <p:cNvPr id="56" name="drown text center">
            <a:extLst>
              <a:ext uri="{FF2B5EF4-FFF2-40B4-BE49-F238E27FC236}">
                <a16:creationId xmlns:a16="http://schemas.microsoft.com/office/drawing/2014/main" id="{7D51AB72-0EA9-694E-B83B-ED993F0E6D3E}"/>
              </a:ext>
            </a:extLst>
          </p:cNvPr>
          <p:cNvSpPr txBox="1"/>
          <p:nvPr/>
        </p:nvSpPr>
        <p:spPr>
          <a:xfrm>
            <a:off x="3746133" y="5808340"/>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57" name="stir text center">
            <a:extLst>
              <a:ext uri="{FF2B5EF4-FFF2-40B4-BE49-F238E27FC236}">
                <a16:creationId xmlns:a16="http://schemas.microsoft.com/office/drawing/2014/main" id="{44D4DD31-2B03-C241-800D-0D43F629354B}"/>
              </a:ext>
            </a:extLst>
          </p:cNvPr>
          <p:cNvSpPr txBox="1"/>
          <p:nvPr/>
        </p:nvSpPr>
        <p:spPr>
          <a:xfrm>
            <a:off x="4605827" y="5814577"/>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58" name="feel text center">
            <a:extLst>
              <a:ext uri="{FF2B5EF4-FFF2-40B4-BE49-F238E27FC236}">
                <a16:creationId xmlns:a16="http://schemas.microsoft.com/office/drawing/2014/main" id="{19029E65-9071-8047-AA31-21128B29BC20}"/>
              </a:ext>
            </a:extLst>
          </p:cNvPr>
          <p:cNvSpPr txBox="1"/>
          <p:nvPr/>
        </p:nvSpPr>
        <p:spPr>
          <a:xfrm>
            <a:off x="5516521" y="5830792"/>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59" name="divider 2 center" descr="Jagged red horizontal divider line" title="DIvider line 2">
            <a:extLst>
              <a:ext uri="{FF2B5EF4-FFF2-40B4-BE49-F238E27FC236}">
                <a16:creationId xmlns:a16="http://schemas.microsoft.com/office/drawing/2014/main" id="{BC686B1B-0F17-1B4C-A720-63534788CECC}"/>
              </a:ext>
            </a:extLst>
          </p:cNvPr>
          <p:cNvPicPr>
            <a:picLocks noChangeAspect="1"/>
          </p:cNvPicPr>
          <p:nvPr/>
        </p:nvPicPr>
        <p:blipFill>
          <a:blip r:embed="rId5"/>
          <a:stretch>
            <a:fillRect/>
          </a:stretch>
        </p:blipFill>
        <p:spPr>
          <a:xfrm>
            <a:off x="3688634" y="6414826"/>
            <a:ext cx="2720395" cy="63265"/>
          </a:xfrm>
          <a:prstGeom prst="rect">
            <a:avLst/>
          </a:prstGeom>
        </p:spPr>
      </p:pic>
      <p:sp>
        <p:nvSpPr>
          <p:cNvPr id="60" name="when text center">
            <a:extLst>
              <a:ext uri="{FF2B5EF4-FFF2-40B4-BE49-F238E27FC236}">
                <a16:creationId xmlns:a16="http://schemas.microsoft.com/office/drawing/2014/main" id="{59A51E78-2E4B-4342-A679-52F1651B8CA9}"/>
              </a:ext>
            </a:extLst>
          </p:cNvPr>
          <p:cNvSpPr txBox="1"/>
          <p:nvPr/>
        </p:nvSpPr>
        <p:spPr>
          <a:xfrm>
            <a:off x="3667780" y="6518293"/>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cxnSp>
        <p:nvCxnSpPr>
          <p:cNvPr id="6" name="Straight Connector right" descr="Vertical right trim line" title="Vertical right trim line"/>
          <p:cNvCxnSpPr/>
          <p:nvPr/>
        </p:nvCxnSpPr>
        <p:spPr>
          <a:xfrm>
            <a:off x="6699602" y="304800"/>
            <a:ext cx="0" cy="7180986"/>
          </a:xfrm>
          <a:prstGeom prst="line">
            <a:avLst/>
          </a:prstGeom>
          <a:ln>
            <a:solidFill>
              <a:schemeClr val="bg1">
                <a:lumMod val="85000"/>
              </a:schemeClr>
            </a:solidFill>
          </a:ln>
          <a:effectLst/>
        </p:spPr>
        <p:style>
          <a:lnRef idx="2">
            <a:schemeClr val="accent3"/>
          </a:lnRef>
          <a:fillRef idx="0">
            <a:schemeClr val="accent3"/>
          </a:fillRef>
          <a:effectRef idx="1">
            <a:schemeClr val="accent3"/>
          </a:effectRef>
          <a:fontRef idx="minor">
            <a:schemeClr val="tx1"/>
          </a:fontRef>
        </p:style>
      </p:cxnSp>
      <p:pic>
        <p:nvPicPr>
          <p:cNvPr id="61" name="background right" descr="Background texture of old paper" title="Decorative background">
            <a:extLst>
              <a:ext uri="{FF2B5EF4-FFF2-40B4-BE49-F238E27FC236}">
                <a16:creationId xmlns:a16="http://schemas.microsoft.com/office/drawing/2014/main" id="{DCB834CA-E60C-5E49-8D4A-C9E142F1046B}"/>
              </a:ext>
            </a:extLst>
          </p:cNvPr>
          <p:cNvPicPr>
            <a:picLocks noChangeAspect="1"/>
          </p:cNvPicPr>
          <p:nvPr/>
        </p:nvPicPr>
        <p:blipFill>
          <a:blip r:embed="rId2"/>
          <a:stretch>
            <a:fillRect/>
          </a:stretch>
        </p:blipFill>
        <p:spPr>
          <a:xfrm>
            <a:off x="7002286" y="334065"/>
            <a:ext cx="2726371" cy="7110122"/>
          </a:xfrm>
          <a:prstGeom prst="rect">
            <a:avLst/>
          </a:prstGeom>
        </p:spPr>
      </p:pic>
      <p:pic>
        <p:nvPicPr>
          <p:cNvPr id="62" name="prevent wildfires right" descr="&quot;Prevent Wildfires!&quot; in a red, slab serif upper and lower case font, stacked and centered." title="Prevent Wildfires Graphic">
            <a:extLst>
              <a:ext uri="{FF2B5EF4-FFF2-40B4-BE49-F238E27FC236}">
                <a16:creationId xmlns:a16="http://schemas.microsoft.com/office/drawing/2014/main" id="{A6D35908-B0D9-DB45-91CE-00DB40AEE641}"/>
              </a:ext>
            </a:extLst>
          </p:cNvPr>
          <p:cNvPicPr>
            <a:picLocks noChangeAspect="1"/>
          </p:cNvPicPr>
          <p:nvPr/>
        </p:nvPicPr>
        <p:blipFill>
          <a:blip r:embed="rId3"/>
          <a:stretch>
            <a:fillRect/>
          </a:stretch>
        </p:blipFill>
        <p:spPr>
          <a:xfrm>
            <a:off x="7381656" y="398800"/>
            <a:ext cx="1955800" cy="901700"/>
          </a:xfrm>
          <a:prstGeom prst="rect">
            <a:avLst/>
          </a:prstGeom>
        </p:spPr>
      </p:pic>
      <p:pic>
        <p:nvPicPr>
          <p:cNvPr id="63" name="fire pictures right" descr="In the upper left square is a campfire in a metal ring. In the lower left square is a person grilling on a metal pedestal grill. In the lower right square are 2 couples around a propane lantern." title="Fires in ring and grill, plus lantern">
            <a:extLst>
              <a:ext uri="{FF2B5EF4-FFF2-40B4-BE49-F238E27FC236}">
                <a16:creationId xmlns:a16="http://schemas.microsoft.com/office/drawing/2014/main" id="{5848244F-C62E-3B40-A83A-DDE5FE4843A4}"/>
              </a:ext>
            </a:extLst>
          </p:cNvPr>
          <p:cNvPicPr>
            <a:picLocks noChangeAspect="1"/>
          </p:cNvPicPr>
          <p:nvPr/>
        </p:nvPicPr>
        <p:blipFill rotWithShape="1">
          <a:blip r:embed="rId4"/>
          <a:srcRect l="6720" r="2867" b="2388"/>
          <a:stretch/>
        </p:blipFill>
        <p:spPr>
          <a:xfrm>
            <a:off x="7058930" y="1268357"/>
            <a:ext cx="2595204" cy="2353920"/>
          </a:xfrm>
          <a:prstGeom prst="rect">
            <a:avLst/>
          </a:prstGeom>
        </p:spPr>
      </p:pic>
      <p:sp>
        <p:nvSpPr>
          <p:cNvPr id="64" name="campfires right">
            <a:extLst>
              <a:ext uri="{FF2B5EF4-FFF2-40B4-BE49-F238E27FC236}">
                <a16:creationId xmlns:a16="http://schemas.microsoft.com/office/drawing/2014/main" id="{CF33E61F-95D6-A548-9B5B-5E75AE089477}"/>
              </a:ext>
            </a:extLst>
          </p:cNvPr>
          <p:cNvSpPr txBox="1"/>
          <p:nvPr/>
        </p:nvSpPr>
        <p:spPr>
          <a:xfrm>
            <a:off x="8324655" y="1349632"/>
            <a:ext cx="1345449" cy="923330"/>
          </a:xfrm>
          <a:prstGeom prst="rect">
            <a:avLst/>
          </a:prstGeom>
          <a:noFill/>
        </p:spPr>
        <p:txBody>
          <a:bodyPr wrap="square" lIns="0" tIns="0" rIns="0" bIns="0" rtlCol="0">
            <a:spAutoFit/>
          </a:bodyPr>
          <a:lstStyle/>
          <a:p>
            <a:pPr marL="3175">
              <a:spcBef>
                <a:spcPts val="300"/>
              </a:spcBef>
            </a:pPr>
            <a:r>
              <a:rPr lang="en-US" sz="1200" b="1" dirty="0"/>
              <a:t>Campfires are often restricted to fire rings in developed sites when fire danger is high.</a:t>
            </a:r>
          </a:p>
        </p:txBody>
      </p:sp>
      <p:sp>
        <p:nvSpPr>
          <p:cNvPr id="67" name="consider right">
            <a:extLst>
              <a:ext uri="{FF2B5EF4-FFF2-40B4-BE49-F238E27FC236}">
                <a16:creationId xmlns:a16="http://schemas.microsoft.com/office/drawing/2014/main" id="{96135544-C39D-D24B-82B3-42559AEBEBE7}"/>
              </a:ext>
            </a:extLst>
          </p:cNvPr>
          <p:cNvSpPr txBox="1"/>
          <p:nvPr/>
        </p:nvSpPr>
        <p:spPr>
          <a:xfrm>
            <a:off x="7023855" y="3690407"/>
            <a:ext cx="2693918" cy="369332"/>
          </a:xfrm>
          <a:prstGeom prst="rect">
            <a:avLst/>
          </a:prstGeom>
          <a:noFill/>
        </p:spPr>
        <p:txBody>
          <a:bodyPr wrap="square" lIns="0" tIns="0" rIns="0" bIns="0" rtlCol="0">
            <a:spAutoFit/>
          </a:bodyPr>
          <a:lstStyle/>
          <a:p>
            <a:pPr marL="3175" algn="ctr"/>
            <a:r>
              <a:rPr lang="en-US" sz="1200" b="1" dirty="0"/>
              <a:t>Consider safer alternatives, such as </a:t>
            </a:r>
          </a:p>
          <a:p>
            <a:pPr marL="3175" algn="ctr"/>
            <a:r>
              <a:rPr lang="en-US" sz="1200" b="1" dirty="0"/>
              <a:t>cooking on a grill and using a lantern.</a:t>
            </a:r>
          </a:p>
        </p:txBody>
      </p:sp>
      <p:pic>
        <p:nvPicPr>
          <p:cNvPr id="70" name="divider 1 right" descr="Jagged red horizontal divider line" title="Divider line 1">
            <a:extLst>
              <a:ext uri="{FF2B5EF4-FFF2-40B4-BE49-F238E27FC236}">
                <a16:creationId xmlns:a16="http://schemas.microsoft.com/office/drawing/2014/main" id="{654EBCAC-D24D-3A40-A2CD-AD3D9061C0B9}"/>
              </a:ext>
            </a:extLst>
          </p:cNvPr>
          <p:cNvPicPr>
            <a:picLocks noChangeAspect="1"/>
          </p:cNvPicPr>
          <p:nvPr/>
        </p:nvPicPr>
        <p:blipFill>
          <a:blip r:embed="rId5"/>
          <a:stretch>
            <a:fillRect/>
          </a:stretch>
        </p:blipFill>
        <p:spPr>
          <a:xfrm>
            <a:off x="7010116" y="4109079"/>
            <a:ext cx="2720395" cy="63265"/>
          </a:xfrm>
          <a:prstGeom prst="rect">
            <a:avLst/>
          </a:prstGeom>
        </p:spPr>
      </p:pic>
      <p:pic>
        <p:nvPicPr>
          <p:cNvPr id="71" name="dead out right" descr="If fires are allowed, make sure your fire is DEAD OUT! in a black, slab serif font, upper and lower case." title="If fires are allowed text">
            <a:extLst>
              <a:ext uri="{FF2B5EF4-FFF2-40B4-BE49-F238E27FC236}">
                <a16:creationId xmlns:a16="http://schemas.microsoft.com/office/drawing/2014/main" id="{2DBEEBAF-458B-A243-8FF9-81E2B0541BFA}"/>
              </a:ext>
            </a:extLst>
          </p:cNvPr>
          <p:cNvPicPr>
            <a:picLocks noChangeAspect="1"/>
          </p:cNvPicPr>
          <p:nvPr/>
        </p:nvPicPr>
        <p:blipFill>
          <a:blip r:embed="rId6"/>
          <a:stretch>
            <a:fillRect/>
          </a:stretch>
        </p:blipFill>
        <p:spPr>
          <a:xfrm>
            <a:off x="7062492" y="4281814"/>
            <a:ext cx="2601177" cy="451444"/>
          </a:xfrm>
          <a:prstGeom prst="rect">
            <a:avLst/>
          </a:prstGeom>
        </p:spPr>
      </p:pic>
      <p:pic>
        <p:nvPicPr>
          <p:cNvPr id="72" name="drown stire feel picts right" descr="Left, in circle: Bucket of water dousing a fire in a metal ring. Center, in circle: shovel stirring ashes in metal ring. Right, in circle: Hand over ashes, feeling for heat from ashes." title="Drown, Stir, Feel">
            <a:extLst>
              <a:ext uri="{FF2B5EF4-FFF2-40B4-BE49-F238E27FC236}">
                <a16:creationId xmlns:a16="http://schemas.microsoft.com/office/drawing/2014/main" id="{2B20131F-19A9-364F-A392-C97A20007885}"/>
              </a:ext>
            </a:extLst>
          </p:cNvPr>
          <p:cNvPicPr>
            <a:picLocks noChangeAspect="1"/>
          </p:cNvPicPr>
          <p:nvPr/>
        </p:nvPicPr>
        <p:blipFill>
          <a:blip r:embed="rId7"/>
          <a:stretch>
            <a:fillRect/>
          </a:stretch>
        </p:blipFill>
        <p:spPr>
          <a:xfrm>
            <a:off x="7086249" y="4787461"/>
            <a:ext cx="2571818" cy="876756"/>
          </a:xfrm>
          <a:prstGeom prst="rect">
            <a:avLst/>
          </a:prstGeom>
        </p:spPr>
      </p:pic>
      <p:sp>
        <p:nvSpPr>
          <p:cNvPr id="73" name="drown text right">
            <a:extLst>
              <a:ext uri="{FF2B5EF4-FFF2-40B4-BE49-F238E27FC236}">
                <a16:creationId xmlns:a16="http://schemas.microsoft.com/office/drawing/2014/main" id="{F2371DE9-42BD-E740-AD6A-8CE88F4E5E20}"/>
              </a:ext>
            </a:extLst>
          </p:cNvPr>
          <p:cNvSpPr txBox="1"/>
          <p:nvPr/>
        </p:nvSpPr>
        <p:spPr>
          <a:xfrm>
            <a:off x="7073200" y="5808339"/>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Drown</a:t>
            </a:r>
          </a:p>
          <a:p>
            <a:pPr marL="3175" algn="ctr">
              <a:lnSpc>
                <a:spcPts val="1200"/>
              </a:lnSpc>
              <a:spcBef>
                <a:spcPts val="300"/>
              </a:spcBef>
            </a:pPr>
            <a:r>
              <a:rPr lang="en-US" sz="900" b="1" dirty="0"/>
              <a:t>the ashes with lots of water.</a:t>
            </a:r>
            <a:r>
              <a:rPr lang="en-US" sz="1000" b="1" dirty="0"/>
              <a:t> </a:t>
            </a:r>
          </a:p>
        </p:txBody>
      </p:sp>
      <p:sp>
        <p:nvSpPr>
          <p:cNvPr id="74" name="stir text right">
            <a:extLst>
              <a:ext uri="{FF2B5EF4-FFF2-40B4-BE49-F238E27FC236}">
                <a16:creationId xmlns:a16="http://schemas.microsoft.com/office/drawing/2014/main" id="{D6CCC353-22EF-6547-B8AE-B04EEFAE9C06}"/>
              </a:ext>
            </a:extLst>
          </p:cNvPr>
          <p:cNvSpPr txBox="1"/>
          <p:nvPr/>
        </p:nvSpPr>
        <p:spPr>
          <a:xfrm>
            <a:off x="7932894" y="5814576"/>
            <a:ext cx="901073"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Stir</a:t>
            </a:r>
          </a:p>
          <a:p>
            <a:pPr marL="3175" algn="ctr">
              <a:lnSpc>
                <a:spcPts val="1200"/>
              </a:lnSpc>
              <a:spcBef>
                <a:spcPts val="300"/>
              </a:spcBef>
            </a:pPr>
            <a:r>
              <a:rPr lang="en-US" sz="900" b="1" dirty="0"/>
              <a:t>Add more water and stir again. </a:t>
            </a:r>
          </a:p>
        </p:txBody>
      </p:sp>
      <p:sp>
        <p:nvSpPr>
          <p:cNvPr id="75" name="feel text right">
            <a:extLst>
              <a:ext uri="{FF2B5EF4-FFF2-40B4-BE49-F238E27FC236}">
                <a16:creationId xmlns:a16="http://schemas.microsoft.com/office/drawing/2014/main" id="{70947F6F-12A6-6C41-87B5-3007189D1E2E}"/>
              </a:ext>
            </a:extLst>
          </p:cNvPr>
          <p:cNvSpPr txBox="1"/>
          <p:nvPr/>
        </p:nvSpPr>
        <p:spPr>
          <a:xfrm>
            <a:off x="8843588" y="5830791"/>
            <a:ext cx="852924" cy="500137"/>
          </a:xfrm>
          <a:prstGeom prst="rect">
            <a:avLst/>
          </a:prstGeom>
          <a:noFill/>
        </p:spPr>
        <p:txBody>
          <a:bodyPr wrap="square" lIns="0" tIns="0" rIns="0" bIns="0" rtlCol="0">
            <a:spAutoFit/>
          </a:bodyPr>
          <a:lstStyle/>
          <a:p>
            <a:pPr marL="3175" algn="ctr">
              <a:lnSpc>
                <a:spcPts val="1200"/>
              </a:lnSpc>
              <a:spcBef>
                <a:spcPts val="300"/>
              </a:spcBef>
            </a:pPr>
            <a:r>
              <a:rPr lang="en-US" sz="1800" b="1" dirty="0">
                <a:latin typeface="Arial Black" panose="020B0604020202020204" pitchFamily="34" charset="0"/>
                <a:cs typeface="Arial Black" panose="020B0604020202020204" pitchFamily="34" charset="0"/>
              </a:rPr>
              <a:t>Feel</a:t>
            </a:r>
          </a:p>
          <a:p>
            <a:pPr marL="3175" algn="ctr">
              <a:lnSpc>
                <a:spcPts val="1200"/>
              </a:lnSpc>
              <a:spcBef>
                <a:spcPts val="300"/>
              </a:spcBef>
            </a:pPr>
            <a:r>
              <a:rPr lang="en-US" sz="900" b="1" dirty="0"/>
              <a:t>ashes with your bare hand. </a:t>
            </a:r>
          </a:p>
        </p:txBody>
      </p:sp>
      <p:pic>
        <p:nvPicPr>
          <p:cNvPr id="76" name="divider 2 right" descr="Jagged red horizontal divider line" title="DIvider line 2">
            <a:extLst>
              <a:ext uri="{FF2B5EF4-FFF2-40B4-BE49-F238E27FC236}">
                <a16:creationId xmlns:a16="http://schemas.microsoft.com/office/drawing/2014/main" id="{B2A8CAF9-9EB6-0D46-87CD-B755EE26D272}"/>
              </a:ext>
            </a:extLst>
          </p:cNvPr>
          <p:cNvPicPr>
            <a:picLocks noChangeAspect="1"/>
          </p:cNvPicPr>
          <p:nvPr/>
        </p:nvPicPr>
        <p:blipFill>
          <a:blip r:embed="rId5"/>
          <a:stretch>
            <a:fillRect/>
          </a:stretch>
        </p:blipFill>
        <p:spPr>
          <a:xfrm>
            <a:off x="7015701" y="6414825"/>
            <a:ext cx="2720395" cy="63265"/>
          </a:xfrm>
          <a:prstGeom prst="rect">
            <a:avLst/>
          </a:prstGeom>
        </p:spPr>
      </p:pic>
      <p:sp>
        <p:nvSpPr>
          <p:cNvPr id="78" name="when text right">
            <a:extLst>
              <a:ext uri="{FF2B5EF4-FFF2-40B4-BE49-F238E27FC236}">
                <a16:creationId xmlns:a16="http://schemas.microsoft.com/office/drawing/2014/main" id="{4210DBB3-A0E5-944A-8B9B-A1CC94A3951F}"/>
              </a:ext>
            </a:extLst>
          </p:cNvPr>
          <p:cNvSpPr txBox="1"/>
          <p:nvPr/>
        </p:nvSpPr>
        <p:spPr>
          <a:xfrm>
            <a:off x="6983963" y="6518292"/>
            <a:ext cx="2733810" cy="925894"/>
          </a:xfrm>
          <a:prstGeom prst="rect">
            <a:avLst/>
          </a:prstGeom>
          <a:noFill/>
        </p:spPr>
        <p:txBody>
          <a:bodyPr wrap="square" rtlCol="0">
            <a:spAutoFit/>
          </a:bodyPr>
          <a:lstStyle/>
          <a:p>
            <a:pPr algn="ctr">
              <a:lnSpc>
                <a:spcPts val="1300"/>
              </a:lnSpc>
            </a:pPr>
            <a:r>
              <a:rPr lang="en-US" sz="1200" b="1" dirty="0"/>
              <a:t>When it’s hot, dry and windy, check local offices, bulletin boards and websites for fire restrictions.</a:t>
            </a:r>
          </a:p>
          <a:p>
            <a:pPr algn="ctr">
              <a:lnSpc>
                <a:spcPts val="1300"/>
              </a:lnSpc>
            </a:pPr>
            <a:r>
              <a:rPr lang="en-US" sz="1200" b="1" dirty="0" err="1"/>
              <a:t>dnr.alaska.gov</a:t>
            </a:r>
            <a:r>
              <a:rPr lang="en-US" sz="1200" b="1" dirty="0"/>
              <a:t>/burn</a:t>
            </a:r>
          </a:p>
          <a:p>
            <a:pPr algn="ctr">
              <a:lnSpc>
                <a:spcPts val="1300"/>
              </a:lnSpc>
            </a:pPr>
            <a:r>
              <a:rPr lang="en-US" sz="1200" b="1" dirty="0" err="1"/>
              <a:t>forestry.alaska.gov</a:t>
            </a:r>
            <a:r>
              <a:rPr lang="en-US" sz="1200" b="1" dirty="0"/>
              <a:t>/wildland</a:t>
            </a:r>
          </a:p>
        </p:txBody>
      </p:sp>
    </p:spTree>
    <p:extLst>
      <p:ext uri="{BB962C8B-B14F-4D97-AF65-F5344CB8AC3E}">
        <p14:creationId xmlns:p14="http://schemas.microsoft.com/office/powerpoint/2010/main" val="21775167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8555B-61A5-3D41-ABF5-390948AF17C0}"/>
              </a:ext>
            </a:extLst>
          </p:cNvPr>
          <p:cNvSpPr>
            <a:spLocks noGrp="1"/>
          </p:cNvSpPr>
          <p:nvPr>
            <p:ph type="title"/>
          </p:nvPr>
        </p:nvSpPr>
        <p:spPr/>
        <p:txBody>
          <a:bodyPr/>
          <a:lstStyle/>
          <a:p>
            <a:r>
              <a:rPr lang="en-US" dirty="0"/>
              <a:t>Learn before you burn, accessible</a:t>
            </a:r>
          </a:p>
        </p:txBody>
      </p:sp>
      <p:sp>
        <p:nvSpPr>
          <p:cNvPr id="4" name="Content Placeholder 3">
            <a:extLst>
              <a:ext uri="{FF2B5EF4-FFF2-40B4-BE49-F238E27FC236}">
                <a16:creationId xmlns:a16="http://schemas.microsoft.com/office/drawing/2014/main" id="{75E80B28-76C0-8344-B111-FC790633AAB9}"/>
              </a:ext>
            </a:extLst>
          </p:cNvPr>
          <p:cNvSpPr txBox="1">
            <a:spLocks noGrp="1"/>
          </p:cNvSpPr>
          <p:nvPr>
            <p:ph idx="1"/>
          </p:nvPr>
        </p:nvSpPr>
        <p:spPr>
          <a:xfrm>
            <a:off x="628426" y="1759772"/>
            <a:ext cx="9052560" cy="5273523"/>
          </a:xfrm>
          <a:prstGeom prst="rect">
            <a:avLst/>
          </a:prstGeom>
          <a:noFill/>
        </p:spPr>
        <p:txBody>
          <a:bodyPr wrap="square" rtlCol="0">
            <a:spAutoFit/>
          </a:bodyPr>
          <a:lstStyle/>
          <a:p>
            <a:pPr marL="0" indent="0">
              <a:buNone/>
            </a:pPr>
            <a:r>
              <a:rPr lang="en-US" sz="1600" dirty="0"/>
              <a:t>Image: Background texture of old paper</a:t>
            </a:r>
          </a:p>
          <a:p>
            <a:pPr marL="0" indent="0">
              <a:buNone/>
            </a:pPr>
            <a:r>
              <a:rPr lang="en-US" sz="1600" dirty="0"/>
              <a:t>Image: "Take time to" in black grunge, slab serif font. Stacked underneath in LEARN" in all cans, red slab serif grunge font. Stacked underneath is "before you" in lower case, black slab serif font. To the right of "before you" is "BURN" in red, all caps slab serif grunge font. To the right is an orange flame.</a:t>
            </a:r>
          </a:p>
          <a:p>
            <a:pPr marL="0" indent="0">
              <a:buNone/>
            </a:pPr>
            <a:r>
              <a:rPr lang="en-US" sz="1600" dirty="0"/>
              <a:t>Image: Two couples on ground enjoying the light of a propane fueled lantern at night, with moonlight and mountains in the background.</a:t>
            </a:r>
          </a:p>
          <a:p>
            <a:pPr marL="0" indent="0">
              <a:buNone/>
            </a:pPr>
            <a:r>
              <a:rPr lang="en-US" sz="1600" dirty="0"/>
              <a:t>Image: Check for Campfire Restrictions in a slab serif black font, stacked on three lines.</a:t>
            </a:r>
          </a:p>
          <a:p>
            <a:pPr marL="0" indent="0">
              <a:buNone/>
            </a:pPr>
            <a:r>
              <a:rPr lang="en-US" sz="1600" dirty="0" err="1"/>
              <a:t>dnr.alaska.gov</a:t>
            </a:r>
            <a:r>
              <a:rPr lang="en-US" sz="1600" dirty="0"/>
              <a:t>/burn</a:t>
            </a:r>
          </a:p>
          <a:p>
            <a:pPr marL="0" indent="0">
              <a:buNone/>
            </a:pPr>
            <a:r>
              <a:rPr lang="en-US" sz="1600" dirty="0" err="1"/>
              <a:t>forestry.alaska.gov</a:t>
            </a:r>
            <a:r>
              <a:rPr lang="en-US" sz="1600" dirty="0"/>
              <a:t>/wildland</a:t>
            </a:r>
          </a:p>
          <a:p>
            <a:pPr marL="0" indent="0">
              <a:buNone/>
            </a:pPr>
            <a:r>
              <a:rPr lang="en-US" sz="1600" dirty="0"/>
              <a:t>Image: Alaska Department of Natural Resources logo. Alaska Department of Natural Resources logo in a circle. Curved along the bottom edge of the logo are the words "ALASKA DEPARTMENT OF NATURAL RESOURCES" in black, sans serif all caps font. In side the circle is a stream, pine tree, mountains and sun.</a:t>
            </a:r>
          </a:p>
          <a:p>
            <a:pPr marL="0" indent="0">
              <a:buNone/>
            </a:pPr>
            <a:r>
              <a:rPr lang="en-US" sz="1600" dirty="0"/>
              <a:t>Alaska Department of Natural Resources</a:t>
            </a:r>
          </a:p>
          <a:p>
            <a:pPr marL="0" indent="0">
              <a:buNone/>
            </a:pPr>
            <a:r>
              <a:rPr lang="en-US" sz="1600" dirty="0"/>
              <a:t>Division of Forestry</a:t>
            </a:r>
          </a:p>
          <a:p>
            <a:pPr marL="0" indent="0">
              <a:buNone/>
            </a:pPr>
            <a:r>
              <a:rPr lang="en-US" sz="1600" dirty="0"/>
              <a:t>907-269-8463</a:t>
            </a:r>
          </a:p>
          <a:p>
            <a:pPr marL="0" indent="0">
              <a:buNone/>
            </a:pPr>
            <a:r>
              <a:rPr lang="en-US" sz="1600" dirty="0"/>
              <a:t>Image: Help prevent Alaskan Wildfires logo. Cartoon moose in circle with flames in foreground, black trees in background against green. Curved around top of circle, in black all caps, sans serif font is 'HELP PREVENT ALASKAN WILDFIRES" against a white background. Curved along bottom of circle is "TAKE TIME TO LEARN BEFORE YOU BURN" text in in black, all caps sans serif font on a white background.</a:t>
            </a:r>
          </a:p>
        </p:txBody>
      </p:sp>
    </p:spTree>
    <p:extLst>
      <p:ext uri="{BB962C8B-B14F-4D97-AF65-F5344CB8AC3E}">
        <p14:creationId xmlns:p14="http://schemas.microsoft.com/office/powerpoint/2010/main" val="648234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F611C-13E3-9348-847B-F5809BFDE131}"/>
              </a:ext>
            </a:extLst>
          </p:cNvPr>
          <p:cNvSpPr>
            <a:spLocks noGrp="1"/>
          </p:cNvSpPr>
          <p:nvPr>
            <p:ph type="title"/>
          </p:nvPr>
        </p:nvSpPr>
        <p:spPr>
          <a:xfrm>
            <a:off x="502920" y="407941"/>
            <a:ext cx="9052560" cy="871550"/>
          </a:xfrm>
        </p:spPr>
        <p:txBody>
          <a:bodyPr>
            <a:normAutofit fontScale="90000"/>
          </a:bodyPr>
          <a:lstStyle/>
          <a:p>
            <a:r>
              <a:rPr lang="en-US" dirty="0"/>
              <a:t>Prevent wildfires, side 2, accessible</a:t>
            </a:r>
          </a:p>
        </p:txBody>
      </p:sp>
      <p:sp>
        <p:nvSpPr>
          <p:cNvPr id="3" name="Content Placeholder 2">
            <a:extLst>
              <a:ext uri="{FF2B5EF4-FFF2-40B4-BE49-F238E27FC236}">
                <a16:creationId xmlns:a16="http://schemas.microsoft.com/office/drawing/2014/main" id="{C3408AA4-55A9-CB4C-AD0E-903ED223EA99}"/>
              </a:ext>
            </a:extLst>
          </p:cNvPr>
          <p:cNvSpPr>
            <a:spLocks noGrp="1"/>
          </p:cNvSpPr>
          <p:nvPr>
            <p:ph idx="1"/>
          </p:nvPr>
        </p:nvSpPr>
        <p:spPr>
          <a:xfrm>
            <a:off x="502920" y="1640082"/>
            <a:ext cx="9052560" cy="5523477"/>
          </a:xfrm>
        </p:spPr>
        <p:txBody>
          <a:bodyPr>
            <a:noAutofit/>
          </a:bodyPr>
          <a:lstStyle/>
          <a:p>
            <a:pPr marL="0" indent="0">
              <a:spcBef>
                <a:spcPts val="0"/>
              </a:spcBef>
              <a:buNone/>
            </a:pPr>
            <a:r>
              <a:rPr lang="en-US" sz="1600" dirty="0"/>
              <a:t>Image: Background texture of old paper</a:t>
            </a:r>
          </a:p>
          <a:p>
            <a:pPr marL="0" indent="0">
              <a:spcBef>
                <a:spcPts val="0"/>
              </a:spcBef>
              <a:buNone/>
            </a:pPr>
            <a:r>
              <a:rPr lang="en-US" sz="1600" dirty="0"/>
              <a:t>Image: "Prevent Wildfires!" in a red, slab serif upper and lower case font, stacked and centered.</a:t>
            </a:r>
          </a:p>
          <a:p>
            <a:pPr marL="0" indent="0">
              <a:spcBef>
                <a:spcPts val="0"/>
              </a:spcBef>
              <a:buNone/>
            </a:pPr>
            <a:r>
              <a:rPr lang="en-US" sz="1600" dirty="0"/>
              <a:t>Image: Fires in ring and grill, plus lantern. In the upper left square is a campfire in a metal ring. In the lower left square is a person grilling on a metal pedestal grill. In the lower right square are 2 couples around a propane lantern.</a:t>
            </a:r>
          </a:p>
          <a:p>
            <a:pPr marL="0" indent="0">
              <a:spcBef>
                <a:spcPts val="0"/>
              </a:spcBef>
              <a:buNone/>
            </a:pPr>
            <a:r>
              <a:rPr lang="en-US" sz="1600" dirty="0"/>
              <a:t>Campfires are often restricted to fire rings in developed sites when fire danger is high.</a:t>
            </a:r>
          </a:p>
          <a:p>
            <a:pPr marL="0" indent="0">
              <a:spcBef>
                <a:spcPts val="0"/>
              </a:spcBef>
              <a:buNone/>
            </a:pPr>
            <a:r>
              <a:rPr lang="en-US" sz="1600" dirty="0"/>
              <a:t>Consider safer alternatives, such as cooking on a grill and using a lantern.</a:t>
            </a:r>
          </a:p>
          <a:p>
            <a:pPr marL="0" indent="0">
              <a:spcBef>
                <a:spcPts val="0"/>
              </a:spcBef>
              <a:buNone/>
            </a:pPr>
            <a:r>
              <a:rPr lang="en-US" sz="1600" dirty="0"/>
              <a:t>Image: Jagged red horizontal divider line</a:t>
            </a:r>
            <a:br>
              <a:rPr lang="en-US" sz="1600" dirty="0"/>
            </a:br>
            <a:r>
              <a:rPr lang="en-US" sz="1600" dirty="0"/>
              <a:t>Image: If fires are allowed, make sure your fire is DEAD OUT! in a black, slab serif font, upper and lower case.</a:t>
            </a:r>
          </a:p>
          <a:p>
            <a:pPr marL="0" indent="0">
              <a:spcBef>
                <a:spcPts val="0"/>
              </a:spcBef>
              <a:buNone/>
            </a:pPr>
            <a:r>
              <a:rPr lang="en-US" sz="1600" dirty="0"/>
              <a:t>Image: Drown, stir, feel. Left, in circle: Bucket of water dousing a fire in a metal ring. Center, in circle: shovel stirring ashes in metal ring. Right, in circle: Hand over ashes, feeling for heat from ashes.</a:t>
            </a:r>
          </a:p>
          <a:p>
            <a:pPr marL="0" indent="0">
              <a:spcBef>
                <a:spcPts val="0"/>
              </a:spcBef>
              <a:buNone/>
            </a:pPr>
            <a:r>
              <a:rPr lang="en-US" sz="1600" dirty="0"/>
              <a:t>Drown</a:t>
            </a:r>
          </a:p>
          <a:p>
            <a:pPr marL="0" indent="0">
              <a:spcBef>
                <a:spcPts val="0"/>
              </a:spcBef>
              <a:buNone/>
            </a:pPr>
            <a:r>
              <a:rPr lang="en-US" sz="1600" dirty="0"/>
              <a:t>the ashes with lots of water. </a:t>
            </a:r>
          </a:p>
          <a:p>
            <a:pPr marL="0" indent="0">
              <a:spcBef>
                <a:spcPts val="0"/>
              </a:spcBef>
              <a:buNone/>
            </a:pPr>
            <a:r>
              <a:rPr lang="en-US" sz="1600" dirty="0"/>
              <a:t>Stir</a:t>
            </a:r>
          </a:p>
          <a:p>
            <a:pPr marL="0" indent="0">
              <a:spcBef>
                <a:spcPts val="0"/>
              </a:spcBef>
              <a:buNone/>
            </a:pPr>
            <a:r>
              <a:rPr lang="en-US" sz="1600" dirty="0"/>
              <a:t>Add more water and stir again. </a:t>
            </a:r>
          </a:p>
          <a:p>
            <a:pPr marL="0" indent="0">
              <a:spcBef>
                <a:spcPts val="0"/>
              </a:spcBef>
              <a:buNone/>
            </a:pPr>
            <a:r>
              <a:rPr lang="en-US" sz="1600" dirty="0"/>
              <a:t>Feel</a:t>
            </a:r>
          </a:p>
          <a:p>
            <a:pPr marL="0" indent="0">
              <a:spcBef>
                <a:spcPts val="0"/>
              </a:spcBef>
              <a:buNone/>
            </a:pPr>
            <a:r>
              <a:rPr lang="en-US" sz="1600" dirty="0"/>
              <a:t>ashes with your bare hand. </a:t>
            </a:r>
          </a:p>
          <a:p>
            <a:pPr marL="0" indent="0">
              <a:spcBef>
                <a:spcPts val="0"/>
              </a:spcBef>
              <a:buNone/>
            </a:pPr>
            <a:r>
              <a:rPr lang="en-US" sz="1600" dirty="0"/>
              <a:t>Image: Jagged red horizontal divider line</a:t>
            </a:r>
          </a:p>
          <a:p>
            <a:pPr marL="0" indent="0">
              <a:spcBef>
                <a:spcPts val="0"/>
              </a:spcBef>
              <a:buNone/>
            </a:pPr>
            <a:r>
              <a:rPr lang="en-US" sz="1600" dirty="0">
                <a:solidFill>
                  <a:srgbClr val="000000"/>
                </a:solidFill>
                <a:latin typeface="Calibri" panose="020F0502020204030204" pitchFamily="34" charset="0"/>
              </a:rPr>
              <a:t>When it’s hot, dry and windy, check local offices, bulletin boards and websites for fire restrictions.</a:t>
            </a:r>
          </a:p>
          <a:p>
            <a:pPr marL="0" indent="0">
              <a:spcBef>
                <a:spcPts val="0"/>
              </a:spcBef>
              <a:buNone/>
            </a:pPr>
            <a:r>
              <a:rPr lang="en-US" sz="1600" dirty="0" err="1">
                <a:solidFill>
                  <a:srgbClr val="000000"/>
                </a:solidFill>
                <a:latin typeface="Calibri" panose="020F0502020204030204" pitchFamily="34" charset="0"/>
              </a:rPr>
              <a:t>dnr.alaska.gov</a:t>
            </a:r>
            <a:r>
              <a:rPr lang="en-US" sz="1600" dirty="0">
                <a:solidFill>
                  <a:srgbClr val="000000"/>
                </a:solidFill>
                <a:latin typeface="Calibri" panose="020F0502020204030204" pitchFamily="34" charset="0"/>
              </a:rPr>
              <a:t>/burn</a:t>
            </a:r>
          </a:p>
          <a:p>
            <a:pPr marL="0" indent="0">
              <a:spcBef>
                <a:spcPts val="0"/>
              </a:spcBef>
              <a:buNone/>
            </a:pPr>
            <a:r>
              <a:rPr lang="en-US" sz="1600" dirty="0" err="1">
                <a:solidFill>
                  <a:srgbClr val="000000"/>
                </a:solidFill>
                <a:latin typeface="Calibri" panose="020F0502020204030204" pitchFamily="34" charset="0"/>
              </a:rPr>
              <a:t>forestry.alaska.gov</a:t>
            </a:r>
            <a:r>
              <a:rPr lang="en-US" sz="1600" dirty="0">
                <a:solidFill>
                  <a:srgbClr val="000000"/>
                </a:solidFill>
                <a:latin typeface="Calibri" panose="020F0502020204030204" pitchFamily="34" charset="0"/>
              </a:rPr>
              <a:t>/wildland</a:t>
            </a:r>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a:p>
            <a:pPr marL="0" indent="0">
              <a:spcBef>
                <a:spcPts val="0"/>
              </a:spcBef>
              <a:buNone/>
            </a:pPr>
            <a:endParaRPr lang="en-US" sz="1600" dirty="0"/>
          </a:p>
        </p:txBody>
      </p:sp>
    </p:spTree>
    <p:extLst>
      <p:ext uri="{BB962C8B-B14F-4D97-AF65-F5344CB8AC3E}">
        <p14:creationId xmlns:p14="http://schemas.microsoft.com/office/powerpoint/2010/main" val="2364612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TotalTime>
  <Words>802</Words>
  <Application>Microsoft Macintosh PowerPoint</Application>
  <PresentationFormat>Custom</PresentationFormat>
  <Paragraphs>96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Arial Black</vt:lpstr>
      <vt:lpstr>Calibri</vt:lpstr>
      <vt:lpstr>Office Theme</vt:lpstr>
      <vt:lpstr>Take time to learn before you burn, front</vt:lpstr>
      <vt:lpstr>Prevent wildfires, side 2</vt:lpstr>
      <vt:lpstr>Learn before you burn, accessible</vt:lpstr>
      <vt:lpstr>Prevent wildfires, side 2, accessible</vt:lpstr>
    </vt:vector>
  </TitlesOfParts>
  <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Gwen Hensley</dc:creator>
  <cp:keywords/>
  <dc:description/>
  <cp:lastModifiedBy>Gwen Hensley</cp:lastModifiedBy>
  <cp:revision>96</cp:revision>
  <cp:lastPrinted>2019-07-17T13:32:56Z</cp:lastPrinted>
  <dcterms:created xsi:type="dcterms:W3CDTF">2016-10-18T20:24:45Z</dcterms:created>
  <dcterms:modified xsi:type="dcterms:W3CDTF">2020-05-13T01:37:52Z</dcterms:modified>
  <cp:category/>
</cp:coreProperties>
</file>